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1"/>
    <p:sldMasterId id="2147483723" r:id="rId2"/>
  </p:sldMasterIdLst>
  <p:notesMasterIdLst>
    <p:notesMasterId r:id="rId156"/>
  </p:notesMasterIdLst>
  <p:sldIdLst>
    <p:sldId id="1055" r:id="rId3"/>
    <p:sldId id="318" r:id="rId4"/>
    <p:sldId id="445" r:id="rId5"/>
    <p:sldId id="382" r:id="rId6"/>
    <p:sldId id="412" r:id="rId7"/>
    <p:sldId id="414" r:id="rId8"/>
    <p:sldId id="541" r:id="rId9"/>
    <p:sldId id="542" r:id="rId10"/>
    <p:sldId id="543" r:id="rId11"/>
    <p:sldId id="448" r:id="rId12"/>
    <p:sldId id="1037" r:id="rId13"/>
    <p:sldId id="1038" r:id="rId14"/>
    <p:sldId id="1039" r:id="rId15"/>
    <p:sldId id="1040" r:id="rId16"/>
    <p:sldId id="1041" r:id="rId17"/>
    <p:sldId id="1044" r:id="rId18"/>
    <p:sldId id="1042" r:id="rId19"/>
    <p:sldId id="1045" r:id="rId20"/>
    <p:sldId id="1043" r:id="rId21"/>
    <p:sldId id="1046" r:id="rId22"/>
    <p:sldId id="1047" r:id="rId23"/>
    <p:sldId id="1048" r:id="rId24"/>
    <p:sldId id="1049" r:id="rId25"/>
    <p:sldId id="1050" r:id="rId26"/>
    <p:sldId id="1051" r:id="rId27"/>
    <p:sldId id="1052" r:id="rId28"/>
    <p:sldId id="1053" r:id="rId29"/>
    <p:sldId id="1054" r:id="rId30"/>
    <p:sldId id="384" r:id="rId31"/>
    <p:sldId id="450" r:id="rId32"/>
    <p:sldId id="426" r:id="rId33"/>
    <p:sldId id="415" r:id="rId34"/>
    <p:sldId id="416" r:id="rId35"/>
    <p:sldId id="625" r:id="rId36"/>
    <p:sldId id="417" r:id="rId37"/>
    <p:sldId id="418" r:id="rId38"/>
    <p:sldId id="419" r:id="rId39"/>
    <p:sldId id="562" r:id="rId40"/>
    <p:sldId id="420" r:id="rId41"/>
    <p:sldId id="421" r:id="rId42"/>
    <p:sldId id="422" r:id="rId43"/>
    <p:sldId id="424" r:id="rId44"/>
    <p:sldId id="573" r:id="rId45"/>
    <p:sldId id="565" r:id="rId46"/>
    <p:sldId id="566" r:id="rId47"/>
    <p:sldId id="576" r:id="rId48"/>
    <p:sldId id="390" r:id="rId49"/>
    <p:sldId id="392" r:id="rId50"/>
    <p:sldId id="428" r:id="rId51"/>
    <p:sldId id="444" r:id="rId52"/>
    <p:sldId id="575" r:id="rId53"/>
    <p:sldId id="461" r:id="rId54"/>
    <p:sldId id="393" r:id="rId55"/>
    <p:sldId id="569" r:id="rId56"/>
    <p:sldId id="430" r:id="rId57"/>
    <p:sldId id="432" r:id="rId58"/>
    <p:sldId id="462" r:id="rId59"/>
    <p:sldId id="568" r:id="rId60"/>
    <p:sldId id="435" r:id="rId61"/>
    <p:sldId id="572" r:id="rId62"/>
    <p:sldId id="463" r:id="rId63"/>
    <p:sldId id="623" r:id="rId64"/>
    <p:sldId id="465" r:id="rId65"/>
    <p:sldId id="467" r:id="rId66"/>
    <p:sldId id="468" r:id="rId67"/>
    <p:sldId id="469" r:id="rId68"/>
    <p:sldId id="470" r:id="rId69"/>
    <p:sldId id="471" r:id="rId70"/>
    <p:sldId id="472" r:id="rId71"/>
    <p:sldId id="581" r:id="rId72"/>
    <p:sldId id="582" r:id="rId73"/>
    <p:sldId id="583" r:id="rId74"/>
    <p:sldId id="584" r:id="rId75"/>
    <p:sldId id="585" r:id="rId76"/>
    <p:sldId id="586" r:id="rId77"/>
    <p:sldId id="587" r:id="rId78"/>
    <p:sldId id="588" r:id="rId79"/>
    <p:sldId id="589" r:id="rId80"/>
    <p:sldId id="590" r:id="rId81"/>
    <p:sldId id="601" r:id="rId82"/>
    <p:sldId id="592" r:id="rId83"/>
    <p:sldId id="591" r:id="rId84"/>
    <p:sldId id="559" r:id="rId85"/>
    <p:sldId id="485" r:id="rId86"/>
    <p:sldId id="603" r:id="rId87"/>
    <p:sldId id="488" r:id="rId88"/>
    <p:sldId id="489" r:id="rId89"/>
    <p:sldId id="484" r:id="rId90"/>
    <p:sldId id="490" r:id="rId91"/>
    <p:sldId id="491" r:id="rId92"/>
    <p:sldId id="492" r:id="rId93"/>
    <p:sldId id="493" r:id="rId94"/>
    <p:sldId id="494" r:id="rId95"/>
    <p:sldId id="495" r:id="rId96"/>
    <p:sldId id="475" r:id="rId97"/>
    <p:sldId id="477" r:id="rId98"/>
    <p:sldId id="478" r:id="rId99"/>
    <p:sldId id="479" r:id="rId100"/>
    <p:sldId id="546" r:id="rId101"/>
    <p:sldId id="545" r:id="rId102"/>
    <p:sldId id="480" r:id="rId103"/>
    <p:sldId id="482" r:id="rId104"/>
    <p:sldId id="483" r:id="rId105"/>
    <p:sldId id="497" r:id="rId106"/>
    <p:sldId id="498" r:id="rId107"/>
    <p:sldId id="1063" r:id="rId108"/>
    <p:sldId id="1064" r:id="rId109"/>
    <p:sldId id="1065" r:id="rId110"/>
    <p:sldId id="499" r:id="rId111"/>
    <p:sldId id="500" r:id="rId112"/>
    <p:sldId id="501" r:id="rId113"/>
    <p:sldId id="502" r:id="rId114"/>
    <p:sldId id="1066" r:id="rId115"/>
    <p:sldId id="1067" r:id="rId116"/>
    <p:sldId id="503" r:id="rId117"/>
    <p:sldId id="505" r:id="rId118"/>
    <p:sldId id="506" r:id="rId119"/>
    <p:sldId id="507" r:id="rId120"/>
    <p:sldId id="617" r:id="rId121"/>
    <p:sldId id="521" r:id="rId122"/>
    <p:sldId id="522" r:id="rId123"/>
    <p:sldId id="526" r:id="rId124"/>
    <p:sldId id="621" r:id="rId125"/>
    <p:sldId id="622" r:id="rId126"/>
    <p:sldId id="626" r:id="rId127"/>
    <p:sldId id="627" r:id="rId128"/>
    <p:sldId id="536" r:id="rId129"/>
    <p:sldId id="537" r:id="rId130"/>
    <p:sldId id="539" r:id="rId131"/>
    <p:sldId id="538" r:id="rId132"/>
    <p:sldId id="540" r:id="rId133"/>
    <p:sldId id="436" r:id="rId134"/>
    <p:sldId id="456" r:id="rId135"/>
    <p:sldId id="458" r:id="rId136"/>
    <p:sldId id="460" r:id="rId137"/>
    <p:sldId id="455" r:id="rId138"/>
    <p:sldId id="457" r:id="rId139"/>
    <p:sldId id="446" r:id="rId140"/>
    <p:sldId id="560" r:id="rId141"/>
    <p:sldId id="563" r:id="rId142"/>
    <p:sldId id="438" r:id="rId143"/>
    <p:sldId id="440" r:id="rId144"/>
    <p:sldId id="640" r:id="rId145"/>
    <p:sldId id="459" r:id="rId146"/>
    <p:sldId id="441" r:id="rId147"/>
    <p:sldId id="443" r:id="rId148"/>
    <p:sldId id="1056" r:id="rId149"/>
    <p:sldId id="1057" r:id="rId150"/>
    <p:sldId id="1058" r:id="rId151"/>
    <p:sldId id="1059" r:id="rId152"/>
    <p:sldId id="1060" r:id="rId153"/>
    <p:sldId id="1061" r:id="rId154"/>
    <p:sldId id="1062" r:id="rId155"/>
  </p:sldIdLst>
  <p:sldSz cx="9144000" cy="6858000" type="screen4x3"/>
  <p:notesSz cx="6858000" cy="9144000"/>
  <p:kinsoku lang="zh-CN" invalStChars="!),.:;?]}、。—ˇ¨〃々～‖…’”〕〉》」』〗】∶！＂＇），．：；？］｀｜｝·" invalEndChars="([{‘“〔〈《「『〖【（［｛．·"/>
  <p:defaultTextStyle>
    <a:defPPr>
      <a:defRPr lang="en-US"/>
    </a:defPPr>
    <a:lvl1pPr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1pPr>
    <a:lvl2pPr marL="4572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2pPr>
    <a:lvl3pPr marL="9144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3pPr>
    <a:lvl4pPr marL="13716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4pPr>
    <a:lvl5pPr marL="18288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5pPr>
    <a:lvl6pPr marL="22860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6pPr>
    <a:lvl7pPr marL="27432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7pPr>
    <a:lvl8pPr marL="32004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8pPr>
    <a:lvl9pPr marL="36576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68" autoAdjust="0"/>
    <p:restoredTop sz="82290" autoAdjust="0"/>
  </p:normalViewPr>
  <p:slideViewPr>
    <p:cSldViewPr>
      <p:cViewPr>
        <p:scale>
          <a:sx n="105" d="100"/>
          <a:sy n="105" d="100"/>
        </p:scale>
        <p:origin x="120"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theme" Target="theme/theme1.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tableStyles" Target="tableStyles.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slide" Target="slides/slide15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notesMaster" Target="notesMasters/notesMaster1.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7.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AB6BCB50-0B6D-4A49-BC4E-AAA096C9E97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1"/>
            </a:lvl1pPr>
          </a:lstStyle>
          <a:p>
            <a:pPr>
              <a:defRPr/>
            </a:pPr>
            <a:endParaRPr lang="zh-CN" altLang="en-US"/>
          </a:p>
        </p:txBody>
      </p:sp>
      <p:sp>
        <p:nvSpPr>
          <p:cNvPr id="51203" name="Rectangle 3">
            <a:extLst>
              <a:ext uri="{FF2B5EF4-FFF2-40B4-BE49-F238E27FC236}">
                <a16:creationId xmlns:a16="http://schemas.microsoft.com/office/drawing/2014/main" id="{923D9FAB-38D9-3D48-860B-759DC835F746}"/>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1"/>
            </a:lvl1pPr>
          </a:lstStyle>
          <a:p>
            <a:pPr>
              <a:defRPr/>
            </a:pPr>
            <a:endParaRPr lang="en-US" altLang="zh-CN"/>
          </a:p>
        </p:txBody>
      </p:sp>
      <p:sp>
        <p:nvSpPr>
          <p:cNvPr id="121860" name="Rectangle 4">
            <a:extLst>
              <a:ext uri="{FF2B5EF4-FFF2-40B4-BE49-F238E27FC236}">
                <a16:creationId xmlns:a16="http://schemas.microsoft.com/office/drawing/2014/main" id="{ACA49E4F-E97C-5E4E-A049-E9222F2E717B}"/>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5" name="Rectangle 5">
            <a:extLst>
              <a:ext uri="{FF2B5EF4-FFF2-40B4-BE49-F238E27FC236}">
                <a16:creationId xmlns:a16="http://schemas.microsoft.com/office/drawing/2014/main" id="{7B4D591F-D1B0-8E47-8A86-BE5F6AED4213}"/>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1206" name="Rectangle 6">
            <a:extLst>
              <a:ext uri="{FF2B5EF4-FFF2-40B4-BE49-F238E27FC236}">
                <a16:creationId xmlns:a16="http://schemas.microsoft.com/office/drawing/2014/main" id="{76D2456F-DD2D-A144-B1D7-368D8457D262}"/>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1"/>
            </a:lvl1pPr>
          </a:lstStyle>
          <a:p>
            <a:pPr>
              <a:defRPr/>
            </a:pPr>
            <a:endParaRPr lang="en-US" altLang="zh-CN"/>
          </a:p>
        </p:txBody>
      </p:sp>
      <p:sp>
        <p:nvSpPr>
          <p:cNvPr id="51207" name="Rectangle 7">
            <a:extLst>
              <a:ext uri="{FF2B5EF4-FFF2-40B4-BE49-F238E27FC236}">
                <a16:creationId xmlns:a16="http://schemas.microsoft.com/office/drawing/2014/main" id="{2EEEA454-462B-A640-9C8B-B0982F669D59}"/>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1"/>
            </a:lvl1pPr>
          </a:lstStyle>
          <a:p>
            <a:fld id="{79B1CB44-73D4-4D44-A9F1-CF17A2AAD0C5}" type="slidenum">
              <a:rPr lang="zh-CN" altLang="en-US"/>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a:extLst>
              <a:ext uri="{FF2B5EF4-FFF2-40B4-BE49-F238E27FC236}">
                <a16:creationId xmlns:a16="http://schemas.microsoft.com/office/drawing/2014/main" id="{00C5C5E7-E8D8-9245-B0CA-5F1C8F0FE3B7}"/>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fld id="{917B8408-69DD-7641-B167-4C61DEF64E0A}" type="slidenum">
              <a:rPr lang="en-US" altLang="zh-CN" sz="1200"/>
              <a:pPr/>
              <a:t>2</a:t>
            </a:fld>
            <a:endParaRPr lang="en-US" altLang="zh-CN" sz="1200"/>
          </a:p>
        </p:txBody>
      </p:sp>
      <p:sp>
        <p:nvSpPr>
          <p:cNvPr id="162819" name="Rectangle 2">
            <a:extLst>
              <a:ext uri="{FF2B5EF4-FFF2-40B4-BE49-F238E27FC236}">
                <a16:creationId xmlns:a16="http://schemas.microsoft.com/office/drawing/2014/main" id="{D1038EFD-2869-C641-A426-96EFCC7E3408}"/>
              </a:ext>
            </a:extLst>
          </p:cNvPr>
          <p:cNvSpPr>
            <a:spLocks noGrp="1" noRot="1" noChangeAspect="1" noChangeArrowheads="1" noTextEdit="1"/>
          </p:cNvSpPr>
          <p:nvPr>
            <p:ph type="sldImg"/>
          </p:nvPr>
        </p:nvSpPr>
        <p:spPr>
          <a:ln/>
        </p:spPr>
      </p:sp>
      <p:sp>
        <p:nvSpPr>
          <p:cNvPr id="162820" name="Rectangle 3">
            <a:extLst>
              <a:ext uri="{FF2B5EF4-FFF2-40B4-BE49-F238E27FC236}">
                <a16:creationId xmlns:a16="http://schemas.microsoft.com/office/drawing/2014/main" id="{3843EAFF-0C9E-E24C-86E4-E5BA19413CC0}"/>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nSpc>
                <a:spcPct val="110000"/>
              </a:lnSpc>
              <a:spcBef>
                <a:spcPct val="0"/>
              </a:spcBef>
            </a:pPr>
            <a:r>
              <a:rPr lang="en-US" altLang="zh-CN" sz="3200" b="1">
                <a:solidFill>
                  <a:srgbClr val="3333FF"/>
                </a:solidFill>
                <a:latin typeface="Arial Narrow" panose="020B0604020202020204" pitchFamily="34" charset="0"/>
              </a:rPr>
              <a:t>     </a:t>
            </a:r>
            <a:r>
              <a:rPr lang="zh-CN" altLang="en-US" sz="3200" b="1">
                <a:solidFill>
                  <a:srgbClr val="3333FF"/>
                </a:solidFill>
                <a:latin typeface="Arial Narrow" panose="020B0604020202020204" pitchFamily="34" charset="0"/>
              </a:rPr>
              <a:t>在多道程序批处理系统和分时系统中，程序并不能独立运行。作为资源分配和</a:t>
            </a:r>
            <a:r>
              <a:rPr lang="zh-CN" altLang="en-US" sz="3200" b="1">
                <a:solidFill>
                  <a:srgbClr val="CC3300"/>
                </a:solidFill>
                <a:latin typeface="Arial Narrow" panose="020B0604020202020204" pitchFamily="34" charset="0"/>
              </a:rPr>
              <a:t>独立运行</a:t>
            </a:r>
            <a:r>
              <a:rPr lang="zh-CN" altLang="en-US" sz="3200" b="1">
                <a:solidFill>
                  <a:srgbClr val="3333FF"/>
                </a:solidFill>
                <a:latin typeface="Arial Narrow" panose="020B0604020202020204" pitchFamily="34" charset="0"/>
              </a:rPr>
              <a:t>的基本单位是进程。操作系统所具有的四大特征也都是基于进程而形成的。并从进程的观点来研究操作系统而形成所谓的进程观点。显然，在操作系统中，</a:t>
            </a:r>
            <a:r>
              <a:rPr lang="zh-CN" altLang="en-US" sz="3200" b="1">
                <a:solidFill>
                  <a:srgbClr val="FF3300"/>
                </a:solidFill>
                <a:latin typeface="Arial Narrow" panose="020B0604020202020204" pitchFamily="34" charset="0"/>
              </a:rPr>
              <a:t>进程</a:t>
            </a:r>
            <a:r>
              <a:rPr lang="zh-CN" altLang="en-US" sz="3200" b="1">
                <a:solidFill>
                  <a:srgbClr val="3333FF"/>
                </a:solidFill>
                <a:latin typeface="Arial Narrow" panose="020B0604020202020204" pitchFamily="34" charset="0"/>
              </a:rPr>
              <a:t>是一个极其重要的概念。</a:t>
            </a:r>
            <a:endParaRPr lang="zh-CN" altLang="en-US" sz="2400" b="1">
              <a:solidFill>
                <a:srgbClr val="3333FF"/>
              </a:solidFill>
              <a:latin typeface="Arial Narrow" panose="020B0604020202020204" pitchFamily="34" charset="0"/>
            </a:endParaRPr>
          </a:p>
          <a:p>
            <a:endParaRPr lang="en-US" altLang="zh-CN"/>
          </a:p>
        </p:txBody>
      </p:sp>
    </p:spTree>
    <p:extLst>
      <p:ext uri="{BB962C8B-B14F-4D97-AF65-F5344CB8AC3E}">
        <p14:creationId xmlns:p14="http://schemas.microsoft.com/office/powerpoint/2010/main" val="2433675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a:extLst>
              <a:ext uri="{FF2B5EF4-FFF2-40B4-BE49-F238E27FC236}">
                <a16:creationId xmlns:a16="http://schemas.microsoft.com/office/drawing/2014/main" id="{C198E9A8-2D5A-3246-AC06-ADBB37574CC4}"/>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fld id="{91BE9A9E-DF8F-8B4C-9864-237AE068C98A}" type="slidenum">
              <a:rPr lang="en-US" altLang="zh-CN" sz="1200"/>
              <a:pPr/>
              <a:t>6</a:t>
            </a:fld>
            <a:endParaRPr lang="en-US" altLang="zh-CN" sz="1200"/>
          </a:p>
        </p:txBody>
      </p:sp>
      <p:sp>
        <p:nvSpPr>
          <p:cNvPr id="163843" name="Rectangle 2">
            <a:extLst>
              <a:ext uri="{FF2B5EF4-FFF2-40B4-BE49-F238E27FC236}">
                <a16:creationId xmlns:a16="http://schemas.microsoft.com/office/drawing/2014/main" id="{B6A2BCC5-B9A8-1143-9C68-382C24235574}"/>
              </a:ext>
            </a:extLst>
          </p:cNvPr>
          <p:cNvSpPr>
            <a:spLocks noGrp="1" noRot="1" noChangeAspect="1" noChangeArrowheads="1" noTextEdit="1"/>
          </p:cNvSpPr>
          <p:nvPr>
            <p:ph type="sldImg"/>
          </p:nvPr>
        </p:nvSpPr>
        <p:spPr>
          <a:ln/>
        </p:spPr>
      </p:sp>
      <p:sp>
        <p:nvSpPr>
          <p:cNvPr id="320515" name="Rectangle 3">
            <a:extLst>
              <a:ext uri="{FF2B5EF4-FFF2-40B4-BE49-F238E27FC236}">
                <a16:creationId xmlns:a16="http://schemas.microsoft.com/office/drawing/2014/main" id="{44017E82-B5C4-934D-A252-6AA91DD8F224}"/>
              </a:ext>
            </a:extLst>
          </p:cNvPr>
          <p:cNvSpPr>
            <a:spLocks noGrp="1" noChangeArrowheads="1"/>
          </p:cNvSpPr>
          <p:nvPr>
            <p:ph type="body" idx="1"/>
          </p:nvPr>
        </p:nvSpPr>
        <p:spPr/>
        <p:txBody>
          <a:bodyPr/>
          <a:lstStyle/>
          <a:p>
            <a:pPr>
              <a:lnSpc>
                <a:spcPct val="110000"/>
              </a:lnSpc>
              <a:buClr>
                <a:srgbClr val="FF3300"/>
              </a:buClr>
              <a:buFont typeface="Wingdings" pitchFamily="2" charset="2"/>
              <a:buNone/>
            </a:pPr>
            <a:r>
              <a:rPr lang="zh-CN" altLang="en-US" b="1">
                <a:solidFill>
                  <a:srgbClr val="FFFFFF"/>
                </a:solidFill>
                <a:effectLst>
                  <a:outerShdw blurRad="38100" dist="38100" dir="2700000" algn="tl">
                    <a:srgbClr val="C0C0C0"/>
                  </a:outerShdw>
                </a:effectLst>
                <a:latin typeface="幼圆" pitchFamily="49" charset="-122"/>
                <a:ea typeface="幼圆" pitchFamily="49" charset="-122"/>
              </a:rPr>
              <a:t>程序的并发执行，虽然提高了系统吞吐量，但也产生了下述一些与顺序执行时不同的新特征：</a:t>
            </a:r>
          </a:p>
          <a:p>
            <a:endParaRPr lang="en-US" altLang="zh-CN"/>
          </a:p>
        </p:txBody>
      </p:sp>
    </p:spTree>
    <p:extLst>
      <p:ext uri="{BB962C8B-B14F-4D97-AF65-F5344CB8AC3E}">
        <p14:creationId xmlns:p14="http://schemas.microsoft.com/office/powerpoint/2010/main" val="111743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a:extLst>
              <a:ext uri="{FF2B5EF4-FFF2-40B4-BE49-F238E27FC236}">
                <a16:creationId xmlns:a16="http://schemas.microsoft.com/office/drawing/2014/main" id="{5EFE4EEC-C74F-D846-BB3F-FD5D57C18958}"/>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fld id="{115CB5FA-BF77-A946-B48E-C12302B6B9CD}" type="slidenum">
              <a:rPr lang="en-US" altLang="zh-CN" sz="1200"/>
              <a:pPr/>
              <a:t>30</a:t>
            </a:fld>
            <a:endParaRPr lang="en-US" altLang="zh-CN" sz="1200"/>
          </a:p>
        </p:txBody>
      </p:sp>
      <p:sp>
        <p:nvSpPr>
          <p:cNvPr id="164867" name="Rectangle 2">
            <a:extLst>
              <a:ext uri="{FF2B5EF4-FFF2-40B4-BE49-F238E27FC236}">
                <a16:creationId xmlns:a16="http://schemas.microsoft.com/office/drawing/2014/main" id="{32BCACF5-6A33-454F-AE32-795E307D2504}"/>
              </a:ext>
            </a:extLst>
          </p:cNvPr>
          <p:cNvSpPr>
            <a:spLocks noGrp="1" noRot="1" noChangeAspect="1" noChangeArrowheads="1" noTextEdit="1"/>
          </p:cNvSpPr>
          <p:nvPr>
            <p:ph type="sldImg"/>
          </p:nvPr>
        </p:nvSpPr>
        <p:spPr>
          <a:ln/>
        </p:spPr>
      </p:sp>
      <p:sp>
        <p:nvSpPr>
          <p:cNvPr id="330755" name="Rectangle 3">
            <a:extLst>
              <a:ext uri="{FF2B5EF4-FFF2-40B4-BE49-F238E27FC236}">
                <a16:creationId xmlns:a16="http://schemas.microsoft.com/office/drawing/2014/main" id="{79446C46-D1FA-6546-9E57-F94458A5FCE6}"/>
              </a:ext>
            </a:extLst>
          </p:cNvPr>
          <p:cNvSpPr>
            <a:spLocks noGrp="1" noChangeArrowheads="1"/>
          </p:cNvSpPr>
          <p:nvPr>
            <p:ph type="body" idx="1"/>
          </p:nvPr>
        </p:nvSpPr>
        <p:spPr/>
        <p:txBody>
          <a:bodyPr/>
          <a:lstStyle/>
          <a:p>
            <a:pPr>
              <a:spcBef>
                <a:spcPct val="50000"/>
              </a:spcBef>
            </a:pPr>
            <a:r>
              <a:rPr lang="en-US" altLang="zh-CN" sz="4000" b="1">
                <a:solidFill>
                  <a:srgbClr val="FF3300"/>
                </a:solidFill>
                <a:effectLst>
                  <a:outerShdw blurRad="38100" dist="38100" dir="2700000" algn="tl">
                    <a:srgbClr val="C0C0C0"/>
                  </a:outerShdw>
                </a:effectLst>
                <a:latin typeface="Arial Narrow" panose="020B0604020202020204" pitchFamily="34" charset="0"/>
              </a:rPr>
              <a:t>1</a:t>
            </a:r>
            <a:r>
              <a:rPr lang="zh-CN" altLang="en-US" sz="4000" b="1">
                <a:solidFill>
                  <a:srgbClr val="FF3300"/>
                </a:solidFill>
                <a:effectLst>
                  <a:outerShdw blurRad="38100" dist="38100" dir="2700000" algn="tl">
                    <a:srgbClr val="C0C0C0"/>
                  </a:outerShdw>
                </a:effectLst>
                <a:latin typeface="Arial Narrow" panose="020B0604020202020204" pitchFamily="34" charset="0"/>
              </a:rPr>
              <a:t>、动态性</a:t>
            </a:r>
            <a:r>
              <a:rPr lang="zh-CN" altLang="en-US" sz="2400" b="1">
                <a:solidFill>
                  <a:srgbClr val="3333FF"/>
                </a:solidFill>
                <a:latin typeface="Arial Narrow" panose="020B0604020202020204" pitchFamily="34" charset="0"/>
              </a:rPr>
              <a:t>是进程最基本的特性。表现在：“由创建而产生，由调度而执行，因得不到资源而暂停执行，由撤消面消亡“。进程具有生命期。</a:t>
            </a:r>
          </a:p>
          <a:p>
            <a:pPr>
              <a:spcBef>
                <a:spcPct val="50000"/>
              </a:spcBef>
            </a:pPr>
            <a:r>
              <a:rPr lang="en-US" altLang="zh-CN" sz="4000" b="1">
                <a:solidFill>
                  <a:srgbClr val="FF3300"/>
                </a:solidFill>
                <a:effectLst>
                  <a:outerShdw blurRad="38100" dist="38100" dir="2700000" algn="tl">
                    <a:srgbClr val="C0C0C0"/>
                  </a:outerShdw>
                </a:effectLst>
                <a:latin typeface="Arial Narrow" panose="020B0604020202020204" pitchFamily="34" charset="0"/>
              </a:rPr>
              <a:t>2</a:t>
            </a:r>
            <a:r>
              <a:rPr lang="zh-CN" altLang="en-US" sz="4000" b="1">
                <a:solidFill>
                  <a:srgbClr val="FF3300"/>
                </a:solidFill>
                <a:effectLst>
                  <a:outerShdw blurRad="38100" dist="38100" dir="2700000" algn="tl">
                    <a:srgbClr val="C0C0C0"/>
                  </a:outerShdw>
                </a:effectLst>
                <a:latin typeface="Arial Narrow" panose="020B0604020202020204" pitchFamily="34" charset="0"/>
              </a:rPr>
              <a:t>、并发性</a:t>
            </a:r>
            <a:r>
              <a:rPr lang="zh-CN" altLang="en-US" sz="2400" b="1">
                <a:solidFill>
                  <a:srgbClr val="3333FF"/>
                </a:solidFill>
                <a:latin typeface="Arial Narrow" panose="020B0604020202020204" pitchFamily="34" charset="0"/>
              </a:rPr>
              <a:t>是指多个进程实体，同存于内存中，能在一段时间内同时运行。</a:t>
            </a:r>
            <a:r>
              <a:rPr lang="zh-CN" altLang="en-US" sz="2400" b="1">
                <a:solidFill>
                  <a:srgbClr val="CC3399"/>
                </a:solidFill>
                <a:latin typeface="Arial Narrow" panose="020B0604020202020204" pitchFamily="34" charset="0"/>
              </a:rPr>
              <a:t>并发性是进征的重要特征</a:t>
            </a:r>
            <a:r>
              <a:rPr lang="zh-CN" altLang="en-US" sz="2400" b="1">
                <a:solidFill>
                  <a:srgbClr val="3333FF"/>
                </a:solidFill>
                <a:latin typeface="Arial Narrow" panose="020B0604020202020204" pitchFamily="34" charset="0"/>
              </a:rPr>
              <a:t>，同时也成为</a:t>
            </a:r>
            <a:r>
              <a:rPr lang="en-US" altLang="zh-CN" sz="2400" b="1">
                <a:solidFill>
                  <a:srgbClr val="3333FF"/>
                </a:solidFill>
                <a:latin typeface="Arial Narrow" panose="020B0604020202020204" pitchFamily="34" charset="0"/>
              </a:rPr>
              <a:t>OS</a:t>
            </a:r>
            <a:r>
              <a:rPr lang="zh-CN" altLang="en-US" sz="2400" b="1">
                <a:solidFill>
                  <a:srgbClr val="3333FF"/>
                </a:solidFill>
                <a:latin typeface="Arial Narrow" panose="020B0604020202020204" pitchFamily="34" charset="0"/>
              </a:rPr>
              <a:t>的重要特征。引入进程的目的是让程序以够并发执行，而程序本身并不能并发执行。</a:t>
            </a:r>
          </a:p>
          <a:p>
            <a:pPr>
              <a:spcBef>
                <a:spcPct val="50000"/>
              </a:spcBef>
            </a:pPr>
            <a:r>
              <a:rPr lang="en-US" altLang="zh-CN" sz="2400" b="1">
                <a:solidFill>
                  <a:srgbClr val="3333FF"/>
                </a:solidFill>
                <a:latin typeface="Arial Narrow" panose="020B0604020202020204" pitchFamily="34" charset="0"/>
              </a:rPr>
              <a:t>3</a:t>
            </a:r>
            <a:r>
              <a:rPr lang="zh-CN" altLang="en-US" sz="2400" b="1">
                <a:solidFill>
                  <a:srgbClr val="3333FF"/>
                </a:solidFill>
                <a:latin typeface="Arial Narrow" panose="020B0604020202020204" pitchFamily="34" charset="0"/>
              </a:rPr>
              <a:t>、</a:t>
            </a:r>
            <a:r>
              <a:rPr lang="zh-CN" altLang="en-US" sz="4000" b="1">
                <a:solidFill>
                  <a:srgbClr val="FF3300"/>
                </a:solidFill>
                <a:latin typeface="Arial Narrow" panose="020B0604020202020204" pitchFamily="34" charset="0"/>
              </a:rPr>
              <a:t>独立性</a:t>
            </a:r>
            <a:r>
              <a:rPr lang="zh-CN" altLang="en-US" sz="2400" b="1">
                <a:solidFill>
                  <a:srgbClr val="3333FF"/>
                </a:solidFill>
                <a:latin typeface="Arial Narrow" panose="020B0604020202020204" pitchFamily="34" charset="0"/>
              </a:rPr>
              <a:t>是指进程实体是一个独立运行的基本单位，同时也是系统中独立获得资源和独立调度的基本单位。</a:t>
            </a:r>
            <a:endParaRPr lang="zh-CN" altLang="en-US" sz="2400">
              <a:solidFill>
                <a:schemeClr val="hlink"/>
              </a:solidFill>
              <a:latin typeface="Arial Narrow" panose="020B0604020202020204" pitchFamily="34" charset="0"/>
            </a:endParaRPr>
          </a:p>
          <a:p>
            <a:pPr>
              <a:spcBef>
                <a:spcPct val="50000"/>
              </a:spcBef>
            </a:pPr>
            <a:r>
              <a:rPr lang="en-US" altLang="zh-CN" sz="2400" b="1">
                <a:solidFill>
                  <a:srgbClr val="3333FF"/>
                </a:solidFill>
                <a:latin typeface="Arial Narrow" panose="020B0604020202020204" pitchFamily="34" charset="0"/>
              </a:rPr>
              <a:t>4</a:t>
            </a:r>
            <a:r>
              <a:rPr lang="zh-CN" altLang="en-US" sz="2400" b="1">
                <a:solidFill>
                  <a:srgbClr val="3333FF"/>
                </a:solidFill>
                <a:latin typeface="Arial Narrow" panose="020B0604020202020204" pitchFamily="34" charset="0"/>
              </a:rPr>
              <a:t>、</a:t>
            </a:r>
            <a:r>
              <a:rPr lang="zh-CN" altLang="en-US" sz="4000" b="1">
                <a:solidFill>
                  <a:srgbClr val="FF3300"/>
                </a:solidFill>
                <a:effectLst>
                  <a:outerShdw blurRad="38100" dist="38100" dir="2700000" algn="tl">
                    <a:srgbClr val="C0C0C0"/>
                  </a:outerShdw>
                </a:effectLst>
                <a:latin typeface="Arial Narrow" panose="020B0604020202020204" pitchFamily="34" charset="0"/>
              </a:rPr>
              <a:t>异步性</a:t>
            </a:r>
            <a:r>
              <a:rPr lang="zh-CN" altLang="en-US" sz="2400" b="1">
                <a:solidFill>
                  <a:srgbClr val="3333FF"/>
                </a:solidFill>
                <a:latin typeface="Arial Narrow" panose="020B0604020202020204" pitchFamily="34" charset="0"/>
              </a:rPr>
              <a:t>这是指进程按各自独立的、不可预知的速度向前推进。</a:t>
            </a:r>
            <a:endParaRPr lang="zh-CN" altLang="en-US" sz="2400">
              <a:solidFill>
                <a:schemeClr val="hlink"/>
              </a:solidFill>
              <a:latin typeface="Arial Narrow" panose="020B0604020202020204" pitchFamily="34" charset="0"/>
            </a:endParaRPr>
          </a:p>
          <a:p>
            <a:pPr>
              <a:spcBef>
                <a:spcPct val="50000"/>
              </a:spcBef>
            </a:pPr>
            <a:endParaRPr lang="zh-CN" altLang="en-US" sz="2400" b="1">
              <a:solidFill>
                <a:srgbClr val="3333FF"/>
              </a:solidFill>
              <a:latin typeface="Arial Narrow" panose="020B0604020202020204" pitchFamily="34" charset="0"/>
            </a:endParaRPr>
          </a:p>
          <a:p>
            <a:endParaRPr lang="en-US" altLang="zh-CN"/>
          </a:p>
        </p:txBody>
      </p:sp>
    </p:spTree>
    <p:extLst>
      <p:ext uri="{BB962C8B-B14F-4D97-AF65-F5344CB8AC3E}">
        <p14:creationId xmlns:p14="http://schemas.microsoft.com/office/powerpoint/2010/main" val="3553760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a:extLst>
              <a:ext uri="{FF2B5EF4-FFF2-40B4-BE49-F238E27FC236}">
                <a16:creationId xmlns:a16="http://schemas.microsoft.com/office/drawing/2014/main" id="{303BDBA7-E689-6D44-917F-5A94D347DD48}"/>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fld id="{34406EE8-7532-204B-B83C-32991FC8680D}" type="slidenum">
              <a:rPr lang="en-US" altLang="zh-CN" sz="1200"/>
              <a:pPr/>
              <a:t>35</a:t>
            </a:fld>
            <a:endParaRPr lang="en-US" altLang="zh-CN" sz="1200"/>
          </a:p>
        </p:txBody>
      </p:sp>
      <p:sp>
        <p:nvSpPr>
          <p:cNvPr id="165891" name="Rectangle 2">
            <a:extLst>
              <a:ext uri="{FF2B5EF4-FFF2-40B4-BE49-F238E27FC236}">
                <a16:creationId xmlns:a16="http://schemas.microsoft.com/office/drawing/2014/main" id="{1CD78146-986E-1A4A-909A-4B041A2A5B5F}"/>
              </a:ext>
            </a:extLst>
          </p:cNvPr>
          <p:cNvSpPr>
            <a:spLocks noGrp="1" noRot="1" noChangeAspect="1" noChangeArrowheads="1" noTextEdit="1"/>
          </p:cNvSpPr>
          <p:nvPr>
            <p:ph type="sldImg"/>
          </p:nvPr>
        </p:nvSpPr>
        <p:spPr>
          <a:ln/>
        </p:spPr>
      </p:sp>
      <p:sp>
        <p:nvSpPr>
          <p:cNvPr id="165892" name="Rectangle 3">
            <a:extLst>
              <a:ext uri="{FF2B5EF4-FFF2-40B4-BE49-F238E27FC236}">
                <a16:creationId xmlns:a16="http://schemas.microsoft.com/office/drawing/2014/main" id="{579463F6-7E51-9A41-B9D4-F5939148E77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nSpc>
                <a:spcPct val="110000"/>
              </a:lnSpc>
            </a:pPr>
            <a:r>
              <a:rPr lang="zh-CN" altLang="en-US" sz="1400" b="1">
                <a:solidFill>
                  <a:srgbClr val="000000"/>
                </a:solidFill>
                <a:latin typeface="楷体_GB2312" pitchFamily="49" charset="-122"/>
                <a:ea typeface="楷体_GB2312" pitchFamily="49" charset="-122"/>
              </a:rPr>
              <a:t>引入挂起状态的理由：</a:t>
            </a:r>
          </a:p>
          <a:p>
            <a:pPr>
              <a:lnSpc>
                <a:spcPct val="110000"/>
              </a:lnSpc>
            </a:pPr>
            <a:endParaRPr lang="zh-CN" altLang="en-US" sz="1400" b="1">
              <a:solidFill>
                <a:srgbClr val="000000"/>
              </a:solidFill>
              <a:latin typeface="楷体_GB2312" pitchFamily="49" charset="-122"/>
              <a:ea typeface="楷体_GB2312" pitchFamily="49" charset="-122"/>
            </a:endParaRPr>
          </a:p>
          <a:p>
            <a:pPr>
              <a:lnSpc>
                <a:spcPct val="110000"/>
              </a:lnSpc>
              <a:buClr>
                <a:srgbClr val="FF3300"/>
              </a:buClr>
              <a:buSzPct val="180000"/>
              <a:buFont typeface="Wingdings" pitchFamily="2" charset="2"/>
              <a:buNone/>
            </a:pPr>
            <a:r>
              <a:rPr lang="zh-CN" altLang="en-US" sz="1400" b="1">
                <a:solidFill>
                  <a:srgbClr val="000000"/>
                </a:solidFill>
                <a:latin typeface="楷体_GB2312" pitchFamily="49" charset="-122"/>
                <a:ea typeface="楷体_GB2312" pitchFamily="49" charset="-122"/>
              </a:rPr>
              <a:t>终端用户的需要：用户可能希望挂起一个程序的执行，以便研究其执行情况或进行修改。</a:t>
            </a:r>
          </a:p>
          <a:p>
            <a:pPr>
              <a:lnSpc>
                <a:spcPct val="110000"/>
              </a:lnSpc>
              <a:buClr>
                <a:srgbClr val="FF3300"/>
              </a:buClr>
              <a:buSzPct val="180000"/>
              <a:buFont typeface="Wingdings" pitchFamily="2" charset="2"/>
              <a:buNone/>
            </a:pPr>
            <a:r>
              <a:rPr lang="zh-CN" altLang="en-US" sz="1400" b="1">
                <a:solidFill>
                  <a:srgbClr val="000000"/>
                </a:solidFill>
                <a:latin typeface="楷体_GB2312" pitchFamily="49" charset="-122"/>
                <a:ea typeface="楷体_GB2312" pitchFamily="49" charset="-122"/>
              </a:rPr>
              <a:t>父进程的需求：父进程希望检查或修改子进程，或希望协调各子进程间的活动。</a:t>
            </a:r>
          </a:p>
          <a:p>
            <a:pPr>
              <a:lnSpc>
                <a:spcPct val="110000"/>
              </a:lnSpc>
              <a:buClr>
                <a:srgbClr val="FF3300"/>
              </a:buClr>
              <a:buSzPct val="180000"/>
              <a:buFont typeface="Wingdings" pitchFamily="2" charset="2"/>
              <a:buNone/>
            </a:pPr>
            <a:r>
              <a:rPr lang="en-US" altLang="zh-CN" sz="1400" b="1">
                <a:solidFill>
                  <a:srgbClr val="000000"/>
                </a:solidFill>
                <a:latin typeface="楷体_GB2312" pitchFamily="49" charset="-122"/>
                <a:ea typeface="楷体_GB2312" pitchFamily="49" charset="-122"/>
              </a:rPr>
              <a:t>OS</a:t>
            </a:r>
            <a:r>
              <a:rPr lang="zh-CN" altLang="en-US" sz="1400" b="1">
                <a:solidFill>
                  <a:srgbClr val="000000"/>
                </a:solidFill>
                <a:latin typeface="楷体_GB2312" pitchFamily="49" charset="-122"/>
                <a:ea typeface="楷体_GB2312" pitchFamily="49" charset="-122"/>
              </a:rPr>
              <a:t>的需要：</a:t>
            </a:r>
            <a:r>
              <a:rPr lang="en-US" altLang="zh-CN" sz="1400" b="1">
                <a:solidFill>
                  <a:srgbClr val="000000"/>
                </a:solidFill>
                <a:latin typeface="楷体_GB2312" pitchFamily="49" charset="-122"/>
                <a:ea typeface="楷体_GB2312" pitchFamily="49" charset="-122"/>
              </a:rPr>
              <a:t>OS</a:t>
            </a:r>
            <a:r>
              <a:rPr lang="zh-CN" altLang="en-US" sz="1400" b="1">
                <a:solidFill>
                  <a:srgbClr val="000000"/>
                </a:solidFill>
                <a:latin typeface="楷体_GB2312" pitchFamily="49" charset="-122"/>
                <a:ea typeface="楷体_GB2312" pitchFamily="49" charset="-122"/>
              </a:rPr>
              <a:t>要挂起门某些进程，检查运行中资源的使用情况及进行记帐。</a:t>
            </a:r>
          </a:p>
          <a:p>
            <a:pPr>
              <a:lnSpc>
                <a:spcPct val="110000"/>
              </a:lnSpc>
              <a:buClr>
                <a:srgbClr val="FF3300"/>
              </a:buClr>
              <a:buSzPct val="180000"/>
              <a:buFont typeface="Wingdings" pitchFamily="2" charset="2"/>
              <a:buNone/>
            </a:pPr>
            <a:r>
              <a:rPr lang="zh-CN" altLang="en-US" sz="1400" b="1">
                <a:solidFill>
                  <a:srgbClr val="000000"/>
                </a:solidFill>
                <a:latin typeface="楷体_GB2312" pitchFamily="49" charset="-122"/>
                <a:ea typeface="楷体_GB2312" pitchFamily="49" charset="-122"/>
              </a:rPr>
              <a:t>对换的需要：释放足够的内存空间，以调入并执行处于就绪状态的进程。</a:t>
            </a:r>
          </a:p>
          <a:p>
            <a:pPr>
              <a:lnSpc>
                <a:spcPct val="110000"/>
              </a:lnSpc>
              <a:buClr>
                <a:srgbClr val="FF3300"/>
              </a:buClr>
              <a:buSzPct val="180000"/>
              <a:buFont typeface="Wingdings" pitchFamily="2" charset="2"/>
              <a:buNone/>
            </a:pPr>
            <a:r>
              <a:rPr lang="zh-CN" altLang="en-US" sz="1400" b="1">
                <a:solidFill>
                  <a:srgbClr val="000000"/>
                </a:solidFill>
                <a:latin typeface="楷体_GB2312" pitchFamily="49" charset="-122"/>
                <a:ea typeface="楷体_GB2312" pitchFamily="49" charset="-122"/>
              </a:rPr>
              <a:t>负荷调节的需要：实时系统挂起一些不重要或不紧迫进程，以保证系统正常运行</a:t>
            </a:r>
          </a:p>
        </p:txBody>
      </p:sp>
    </p:spTree>
    <p:extLst>
      <p:ext uri="{BB962C8B-B14F-4D97-AF65-F5344CB8AC3E}">
        <p14:creationId xmlns:p14="http://schemas.microsoft.com/office/powerpoint/2010/main" val="1562493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B1CB44-73D4-4D44-A9F1-CF17A2AAD0C5}" type="slidenum">
              <a:rPr lang="zh-CN" altLang="en-US" smtClean="0"/>
              <a:pPr/>
              <a:t>38</a:t>
            </a:fld>
            <a:endParaRPr lang="en-US" altLang="zh-CN"/>
          </a:p>
        </p:txBody>
      </p:sp>
    </p:spTree>
    <p:extLst>
      <p:ext uri="{BB962C8B-B14F-4D97-AF65-F5344CB8AC3E}">
        <p14:creationId xmlns:p14="http://schemas.microsoft.com/office/powerpoint/2010/main" val="92611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a:extLst>
              <a:ext uri="{FF2B5EF4-FFF2-40B4-BE49-F238E27FC236}">
                <a16:creationId xmlns:a16="http://schemas.microsoft.com/office/drawing/2014/main" id="{75906F86-50CC-9649-B909-DB6A8CBCF267}"/>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fld id="{6F044D9F-DE86-FD41-B999-9833CF5C5E9D}" type="slidenum">
              <a:rPr lang="en-US" altLang="zh-CN" sz="1200"/>
              <a:pPr/>
              <a:t>40</a:t>
            </a:fld>
            <a:endParaRPr lang="en-US" altLang="zh-CN" sz="1200"/>
          </a:p>
        </p:txBody>
      </p:sp>
      <p:sp>
        <p:nvSpPr>
          <p:cNvPr id="166915" name="Rectangle 2">
            <a:extLst>
              <a:ext uri="{FF2B5EF4-FFF2-40B4-BE49-F238E27FC236}">
                <a16:creationId xmlns:a16="http://schemas.microsoft.com/office/drawing/2014/main" id="{9E62F90E-12F1-4D40-927B-9D59E37C1F15}"/>
              </a:ext>
            </a:extLst>
          </p:cNvPr>
          <p:cNvSpPr>
            <a:spLocks noGrp="1" noRot="1" noChangeAspect="1" noChangeArrowheads="1" noTextEdit="1"/>
          </p:cNvSpPr>
          <p:nvPr>
            <p:ph type="sldImg"/>
          </p:nvPr>
        </p:nvSpPr>
        <p:spPr>
          <a:ln/>
        </p:spPr>
      </p:sp>
      <p:sp>
        <p:nvSpPr>
          <p:cNvPr id="336899" name="Rectangle 3">
            <a:extLst>
              <a:ext uri="{FF2B5EF4-FFF2-40B4-BE49-F238E27FC236}">
                <a16:creationId xmlns:a16="http://schemas.microsoft.com/office/drawing/2014/main" id="{F5E9DBF4-2F76-1B43-8938-A23257FE04A4}"/>
              </a:ext>
            </a:extLst>
          </p:cNvPr>
          <p:cNvSpPr>
            <a:spLocks noGrp="1" noChangeArrowheads="1"/>
          </p:cNvSpPr>
          <p:nvPr>
            <p:ph type="body" idx="1"/>
          </p:nvPr>
        </p:nvSpPr>
        <p:spPr/>
        <p:txBody>
          <a:bodyPr/>
          <a:lstStyle/>
          <a:p>
            <a:pPr>
              <a:spcBef>
                <a:spcPct val="0"/>
              </a:spcBef>
            </a:pPr>
            <a:r>
              <a:rPr lang="zh-CN" altLang="en-US" sz="3200" b="1">
                <a:solidFill>
                  <a:srgbClr val="000000"/>
                </a:solidFill>
                <a:effectLst>
                  <a:outerShdw blurRad="38100" dist="38100" dir="2700000" algn="tl">
                    <a:srgbClr val="C0C0C0"/>
                  </a:outerShdw>
                </a:effectLst>
                <a:latin typeface="楷体_GB2312" pitchFamily="49" charset="-122"/>
                <a:ea typeface="楷体_GB2312" pitchFamily="49" charset="-122"/>
              </a:rPr>
              <a:t>（</a:t>
            </a:r>
            <a:r>
              <a:rPr lang="en-US" altLang="zh-CN" sz="3200" b="1">
                <a:solidFill>
                  <a:srgbClr val="000000"/>
                </a:solidFill>
                <a:effectLst>
                  <a:outerShdw blurRad="38100" dist="38100" dir="2700000" algn="tl">
                    <a:srgbClr val="C0C0C0"/>
                  </a:outerShdw>
                </a:effectLst>
                <a:latin typeface="楷体_GB2312" pitchFamily="49" charset="-122"/>
                <a:ea typeface="楷体_GB2312" pitchFamily="49" charset="-122"/>
              </a:rPr>
              <a:t>1</a:t>
            </a:r>
            <a:r>
              <a:rPr lang="zh-CN" altLang="en-US" sz="3200" b="1">
                <a:solidFill>
                  <a:srgbClr val="000000"/>
                </a:solidFill>
                <a:effectLst>
                  <a:outerShdw blurRad="38100" dist="38100" dir="2700000" algn="tl">
                    <a:srgbClr val="C0C0C0"/>
                  </a:outerShdw>
                </a:effectLst>
                <a:latin typeface="楷体_GB2312" pitchFamily="49" charset="-122"/>
                <a:ea typeface="楷体_GB2312" pitchFamily="49" charset="-122"/>
              </a:rPr>
              <a:t>）进程的标识信息： 外部标识和内部标识</a:t>
            </a:r>
          </a:p>
          <a:p>
            <a:pPr>
              <a:spcBef>
                <a:spcPct val="0"/>
              </a:spcBef>
            </a:pPr>
            <a:r>
              <a:rPr lang="zh-CN" altLang="en-US" sz="3200" b="1">
                <a:solidFill>
                  <a:srgbClr val="000000"/>
                </a:solidFill>
                <a:effectLst>
                  <a:outerShdw blurRad="38100" dist="38100" dir="2700000" algn="tl">
                    <a:srgbClr val="C0C0C0"/>
                  </a:outerShdw>
                </a:effectLst>
                <a:latin typeface="楷体_GB2312" pitchFamily="49" charset="-122"/>
                <a:ea typeface="楷体_GB2312" pitchFamily="49" charset="-122"/>
              </a:rPr>
              <a:t>（</a:t>
            </a:r>
            <a:r>
              <a:rPr lang="en-US" altLang="zh-CN" sz="3200" b="1">
                <a:solidFill>
                  <a:srgbClr val="000000"/>
                </a:solidFill>
                <a:effectLst>
                  <a:outerShdw blurRad="38100" dist="38100" dir="2700000" algn="tl">
                    <a:srgbClr val="C0C0C0"/>
                  </a:outerShdw>
                </a:effectLst>
                <a:latin typeface="楷体_GB2312" pitchFamily="49" charset="-122"/>
                <a:ea typeface="楷体_GB2312" pitchFamily="49" charset="-122"/>
              </a:rPr>
              <a:t>2</a:t>
            </a:r>
            <a:r>
              <a:rPr lang="zh-CN" altLang="en-US" sz="3200" b="1">
                <a:solidFill>
                  <a:srgbClr val="000000"/>
                </a:solidFill>
                <a:effectLst>
                  <a:outerShdw blurRad="38100" dist="38100" dir="2700000" algn="tl">
                    <a:srgbClr val="C0C0C0"/>
                  </a:outerShdw>
                </a:effectLst>
                <a:latin typeface="楷体_GB2312" pitchFamily="49" charset="-122"/>
                <a:ea typeface="楷体_GB2312" pitchFamily="49" charset="-122"/>
              </a:rPr>
              <a:t>）处理机状态信息：由处理机各种寄存器中的内容组成。</a:t>
            </a:r>
          </a:p>
          <a:p>
            <a:pPr>
              <a:spcBef>
                <a:spcPct val="0"/>
              </a:spcBef>
            </a:pPr>
            <a:r>
              <a:rPr lang="zh-CN" altLang="en-US" sz="3200" b="1">
                <a:solidFill>
                  <a:srgbClr val="000000"/>
                </a:solidFill>
                <a:effectLst>
                  <a:outerShdw blurRad="38100" dist="38100" dir="2700000" algn="tl">
                    <a:srgbClr val="C0C0C0"/>
                  </a:outerShdw>
                </a:effectLst>
                <a:latin typeface="楷体_GB2312" pitchFamily="49" charset="-122"/>
                <a:ea typeface="楷体_GB2312" pitchFamily="49" charset="-122"/>
              </a:rPr>
              <a:t>           通用寄存器、指令计数器、</a:t>
            </a:r>
            <a:r>
              <a:rPr lang="en-US" altLang="zh-CN" sz="3200" b="1">
                <a:solidFill>
                  <a:srgbClr val="000000"/>
                </a:solidFill>
                <a:effectLst>
                  <a:outerShdw blurRad="38100" dist="38100" dir="2700000" algn="tl">
                    <a:srgbClr val="C0C0C0"/>
                  </a:outerShdw>
                </a:effectLst>
                <a:latin typeface="楷体_GB2312" pitchFamily="49" charset="-122"/>
                <a:ea typeface="楷体_GB2312" pitchFamily="49" charset="-122"/>
              </a:rPr>
              <a:t>PSW</a:t>
            </a:r>
            <a:r>
              <a:rPr lang="zh-CN" altLang="en-US" sz="3200" b="1">
                <a:solidFill>
                  <a:srgbClr val="000000"/>
                </a:solidFill>
                <a:effectLst>
                  <a:outerShdw blurRad="38100" dist="38100" dir="2700000" algn="tl">
                    <a:srgbClr val="C0C0C0"/>
                  </a:outerShdw>
                </a:effectLst>
                <a:latin typeface="楷体_GB2312" pitchFamily="49" charset="-122"/>
                <a:ea typeface="楷体_GB2312" pitchFamily="49" charset="-122"/>
              </a:rPr>
              <a:t>和用户栈指针</a:t>
            </a:r>
          </a:p>
          <a:p>
            <a:pPr>
              <a:spcBef>
                <a:spcPct val="0"/>
              </a:spcBef>
            </a:pPr>
            <a:r>
              <a:rPr lang="zh-CN" altLang="en-US" sz="3200" b="1">
                <a:solidFill>
                  <a:srgbClr val="000000"/>
                </a:solidFill>
                <a:effectLst>
                  <a:outerShdw blurRad="38100" dist="38100" dir="2700000" algn="tl">
                    <a:srgbClr val="C0C0C0"/>
                  </a:outerShdw>
                </a:effectLst>
                <a:latin typeface="楷体_GB2312" pitchFamily="49" charset="-122"/>
                <a:ea typeface="楷体_GB2312" pitchFamily="49" charset="-122"/>
              </a:rPr>
              <a:t>（</a:t>
            </a:r>
            <a:r>
              <a:rPr lang="en-US" altLang="zh-CN" sz="3200" b="1">
                <a:solidFill>
                  <a:srgbClr val="000000"/>
                </a:solidFill>
                <a:effectLst>
                  <a:outerShdw blurRad="38100" dist="38100" dir="2700000" algn="tl">
                    <a:srgbClr val="C0C0C0"/>
                  </a:outerShdw>
                </a:effectLst>
                <a:latin typeface="楷体_GB2312" pitchFamily="49" charset="-122"/>
                <a:ea typeface="楷体_GB2312" pitchFamily="49" charset="-122"/>
              </a:rPr>
              <a:t>3</a:t>
            </a:r>
            <a:r>
              <a:rPr lang="zh-CN" altLang="en-US" sz="3200" b="1">
                <a:solidFill>
                  <a:srgbClr val="000000"/>
                </a:solidFill>
                <a:effectLst>
                  <a:outerShdw blurRad="38100" dist="38100" dir="2700000" algn="tl">
                    <a:srgbClr val="C0C0C0"/>
                  </a:outerShdw>
                </a:effectLst>
                <a:latin typeface="楷体_GB2312" pitchFamily="49" charset="-122"/>
                <a:ea typeface="楷体_GB2312" pitchFamily="49" charset="-122"/>
              </a:rPr>
              <a:t>）进程的调度信息：与进程调度和进程对换有关的信息。</a:t>
            </a:r>
          </a:p>
          <a:p>
            <a:pPr>
              <a:spcBef>
                <a:spcPct val="0"/>
              </a:spcBef>
            </a:pPr>
            <a:r>
              <a:rPr lang="zh-CN" altLang="en-US" sz="3200" b="1">
                <a:solidFill>
                  <a:srgbClr val="000000"/>
                </a:solidFill>
                <a:effectLst>
                  <a:outerShdw blurRad="38100" dist="38100" dir="2700000" algn="tl">
                    <a:srgbClr val="C0C0C0"/>
                  </a:outerShdw>
                </a:effectLst>
                <a:latin typeface="楷体_GB2312" pitchFamily="49" charset="-122"/>
                <a:ea typeface="楷体_GB2312" pitchFamily="49" charset="-122"/>
              </a:rPr>
              <a:t>           进程状态、进程优先级、进程调度信息和事件</a:t>
            </a:r>
          </a:p>
          <a:p>
            <a:pPr>
              <a:spcBef>
                <a:spcPct val="0"/>
              </a:spcBef>
            </a:pPr>
            <a:r>
              <a:rPr lang="zh-CN" altLang="en-US" sz="3200" b="1">
                <a:solidFill>
                  <a:srgbClr val="000000"/>
                </a:solidFill>
                <a:effectLst>
                  <a:outerShdw blurRad="38100" dist="38100" dir="2700000" algn="tl">
                    <a:srgbClr val="C0C0C0"/>
                  </a:outerShdw>
                </a:effectLst>
                <a:latin typeface="楷体_GB2312" pitchFamily="49" charset="-122"/>
                <a:ea typeface="楷体_GB2312" pitchFamily="49" charset="-122"/>
              </a:rPr>
              <a:t>（</a:t>
            </a:r>
            <a:r>
              <a:rPr lang="en-US" altLang="zh-CN" sz="3200" b="1">
                <a:solidFill>
                  <a:srgbClr val="000000"/>
                </a:solidFill>
                <a:effectLst>
                  <a:outerShdw blurRad="38100" dist="38100" dir="2700000" algn="tl">
                    <a:srgbClr val="C0C0C0"/>
                  </a:outerShdw>
                </a:effectLst>
                <a:latin typeface="楷体_GB2312" pitchFamily="49" charset="-122"/>
                <a:ea typeface="楷体_GB2312" pitchFamily="49" charset="-122"/>
              </a:rPr>
              <a:t>4</a:t>
            </a:r>
            <a:r>
              <a:rPr lang="zh-CN" altLang="en-US" sz="3200" b="1">
                <a:solidFill>
                  <a:srgbClr val="000000"/>
                </a:solidFill>
                <a:effectLst>
                  <a:outerShdw blurRad="38100" dist="38100" dir="2700000" algn="tl">
                    <a:srgbClr val="C0C0C0"/>
                  </a:outerShdw>
                </a:effectLst>
                <a:latin typeface="楷体_GB2312" pitchFamily="49" charset="-122"/>
                <a:ea typeface="楷体_GB2312" pitchFamily="49" charset="-122"/>
              </a:rPr>
              <a:t>）进程的控制信息：程序和数据的地址、进程同步和通信</a:t>
            </a:r>
          </a:p>
          <a:p>
            <a:pPr>
              <a:spcBef>
                <a:spcPct val="0"/>
              </a:spcBef>
            </a:pPr>
            <a:r>
              <a:rPr lang="zh-CN" altLang="en-US" sz="3200" b="1">
                <a:solidFill>
                  <a:srgbClr val="000000"/>
                </a:solidFill>
                <a:effectLst>
                  <a:outerShdw blurRad="38100" dist="38100" dir="2700000" algn="tl">
                    <a:srgbClr val="C0C0C0"/>
                  </a:outerShdw>
                </a:effectLst>
                <a:latin typeface="楷体_GB2312" pitchFamily="49" charset="-122"/>
                <a:ea typeface="楷体_GB2312" pitchFamily="49" charset="-122"/>
              </a:rPr>
              <a:t>         机制、资源清单和链接指针</a:t>
            </a:r>
          </a:p>
          <a:p>
            <a:endParaRPr lang="en-US" altLang="zh-CN"/>
          </a:p>
        </p:txBody>
      </p:sp>
    </p:spTree>
    <p:extLst>
      <p:ext uri="{BB962C8B-B14F-4D97-AF65-F5344CB8AC3E}">
        <p14:creationId xmlns:p14="http://schemas.microsoft.com/office/powerpoint/2010/main" val="2176954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a:extLst>
              <a:ext uri="{FF2B5EF4-FFF2-40B4-BE49-F238E27FC236}">
                <a16:creationId xmlns:a16="http://schemas.microsoft.com/office/drawing/2014/main" id="{05283146-D5BB-7541-A207-C21B6FA32890}"/>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fld id="{5FD2E32B-01C3-9D46-AAB1-8D6FF524D8AB}" type="slidenum">
              <a:rPr lang="en-US" altLang="zh-CN" sz="1200"/>
              <a:pPr/>
              <a:t>41</a:t>
            </a:fld>
            <a:endParaRPr lang="en-US" altLang="zh-CN" sz="1200"/>
          </a:p>
        </p:txBody>
      </p:sp>
      <p:sp>
        <p:nvSpPr>
          <p:cNvPr id="167939" name="Rectangle 2">
            <a:extLst>
              <a:ext uri="{FF2B5EF4-FFF2-40B4-BE49-F238E27FC236}">
                <a16:creationId xmlns:a16="http://schemas.microsoft.com/office/drawing/2014/main" id="{21AF2F62-5ADC-5649-8631-0C57CD42A160}"/>
              </a:ext>
            </a:extLst>
          </p:cNvPr>
          <p:cNvSpPr>
            <a:spLocks noGrp="1" noRot="1" noChangeAspect="1" noChangeArrowheads="1" noTextEdit="1"/>
          </p:cNvSpPr>
          <p:nvPr>
            <p:ph type="sldImg"/>
          </p:nvPr>
        </p:nvSpPr>
        <p:spPr>
          <a:ln/>
        </p:spPr>
      </p:sp>
      <p:sp>
        <p:nvSpPr>
          <p:cNvPr id="167940" name="Rectangle 3">
            <a:extLst>
              <a:ext uri="{FF2B5EF4-FFF2-40B4-BE49-F238E27FC236}">
                <a16:creationId xmlns:a16="http://schemas.microsoft.com/office/drawing/2014/main" id="{BC6AD3D5-97BF-244E-9848-497AAF0C065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spcBef>
                <a:spcPct val="50000"/>
              </a:spcBef>
            </a:pPr>
            <a:r>
              <a:rPr lang="zh-CN" altLang="en-US" sz="3200" b="1">
                <a:solidFill>
                  <a:srgbClr val="FF0066"/>
                </a:solidFill>
                <a:latin typeface="楷体_GB2312" pitchFamily="49" charset="-122"/>
                <a:ea typeface="楷体_GB2312" pitchFamily="49" charset="-122"/>
              </a:rPr>
              <a:t>（</a:t>
            </a:r>
            <a:r>
              <a:rPr lang="en-US" altLang="zh-CN" sz="3200" b="1">
                <a:solidFill>
                  <a:srgbClr val="FF0066"/>
                </a:solidFill>
                <a:latin typeface="楷体_GB2312" pitchFamily="49" charset="-122"/>
                <a:ea typeface="楷体_GB2312" pitchFamily="49" charset="-122"/>
              </a:rPr>
              <a:t>1</a:t>
            </a:r>
            <a:r>
              <a:rPr lang="zh-CN" altLang="en-US" sz="3200" b="1">
                <a:solidFill>
                  <a:srgbClr val="FF0066"/>
                </a:solidFill>
                <a:latin typeface="楷体_GB2312" pitchFamily="49" charset="-122"/>
                <a:ea typeface="楷体_GB2312" pitchFamily="49" charset="-122"/>
              </a:rPr>
              <a:t>）链接方式</a:t>
            </a:r>
          </a:p>
          <a:p>
            <a:pPr>
              <a:spcBef>
                <a:spcPct val="50000"/>
              </a:spcBef>
            </a:pPr>
            <a:r>
              <a:rPr lang="zh-CN" altLang="en-US" sz="3200" b="1">
                <a:solidFill>
                  <a:srgbClr val="FF0066"/>
                </a:solidFill>
                <a:latin typeface="楷体_GB2312" pitchFamily="49" charset="-122"/>
                <a:ea typeface="楷体_GB2312" pitchFamily="49" charset="-122"/>
              </a:rPr>
              <a:t>    </a:t>
            </a:r>
            <a:r>
              <a:rPr lang="zh-CN" altLang="en-US" sz="3200" b="1">
                <a:solidFill>
                  <a:srgbClr val="000000"/>
                </a:solidFill>
                <a:latin typeface="楷体_GB2312" pitchFamily="49" charset="-122"/>
                <a:ea typeface="楷体_GB2312" pitchFamily="49" charset="-122"/>
              </a:rPr>
              <a:t>把具有相同状态的所有进程的</a:t>
            </a:r>
            <a:r>
              <a:rPr lang="en-US" altLang="zh-CN" sz="3200" b="1">
                <a:solidFill>
                  <a:srgbClr val="000000"/>
                </a:solidFill>
                <a:latin typeface="楷体_GB2312" pitchFamily="49" charset="-122"/>
                <a:ea typeface="楷体_GB2312" pitchFamily="49" charset="-122"/>
              </a:rPr>
              <a:t>PCB</a:t>
            </a:r>
            <a:r>
              <a:rPr lang="zh-CN" altLang="en-US" sz="3200" b="1">
                <a:solidFill>
                  <a:srgbClr val="000000"/>
                </a:solidFill>
                <a:latin typeface="楷体_GB2312" pitchFamily="49" charset="-122"/>
                <a:ea typeface="楷体_GB2312" pitchFamily="49" charset="-122"/>
              </a:rPr>
              <a:t>，用其中的链接字链接成一个或多个队列。</a:t>
            </a:r>
          </a:p>
          <a:p>
            <a:pPr>
              <a:spcBef>
                <a:spcPct val="50000"/>
              </a:spcBef>
            </a:pPr>
            <a:r>
              <a:rPr lang="zh-CN" altLang="en-US" sz="3200" b="1">
                <a:solidFill>
                  <a:srgbClr val="000000"/>
                </a:solidFill>
                <a:latin typeface="楷体_GB2312" pitchFamily="49" charset="-122"/>
                <a:ea typeface="楷体_GB2312" pitchFamily="49" charset="-122"/>
              </a:rPr>
              <a:t>如：就绪队列、阻塞队列、空白队列等。</a:t>
            </a:r>
          </a:p>
          <a:p>
            <a:pPr hangingPunct="1">
              <a:spcBef>
                <a:spcPct val="50000"/>
              </a:spcBef>
            </a:pPr>
            <a:r>
              <a:rPr lang="zh-CN" altLang="en-US" sz="3200" b="1">
                <a:solidFill>
                  <a:srgbClr val="000000"/>
                </a:solidFill>
                <a:latin typeface="楷体_GB2312" pitchFamily="49" charset="-122"/>
                <a:ea typeface="楷体_GB2312" pitchFamily="49" charset="-122"/>
              </a:rPr>
              <a:t>     就绪队列按优先权高底排列，优先权高的进程的</a:t>
            </a:r>
            <a:r>
              <a:rPr lang="en-US" altLang="zh-CN" sz="3200" b="1">
                <a:solidFill>
                  <a:srgbClr val="000000"/>
                </a:solidFill>
                <a:latin typeface="楷体_GB2312" pitchFamily="49" charset="-122"/>
                <a:ea typeface="楷体_GB2312" pitchFamily="49" charset="-122"/>
              </a:rPr>
              <a:t>PCB</a:t>
            </a:r>
            <a:r>
              <a:rPr lang="zh-CN" altLang="en-US" sz="3200" b="1">
                <a:solidFill>
                  <a:srgbClr val="000000"/>
                </a:solidFill>
                <a:latin typeface="楷体_GB2312" pitchFamily="49" charset="-122"/>
                <a:ea typeface="楷体_GB2312" pitchFamily="49" charset="-122"/>
              </a:rPr>
              <a:t>的排前面。</a:t>
            </a:r>
          </a:p>
          <a:p>
            <a:pPr>
              <a:spcBef>
                <a:spcPct val="50000"/>
              </a:spcBef>
            </a:pPr>
            <a:r>
              <a:rPr lang="zh-CN" altLang="en-US" sz="3200" b="1">
                <a:solidFill>
                  <a:srgbClr val="000000"/>
                </a:solidFill>
                <a:latin typeface="楷体_GB2312" pitchFamily="49" charset="-122"/>
                <a:ea typeface="楷体_GB2312" pitchFamily="49" charset="-122"/>
              </a:rPr>
              <a:t>     阻塞队列按阻塞原因排列（等待</a:t>
            </a:r>
            <a:r>
              <a:rPr lang="en-US" altLang="zh-CN" sz="3200" b="1">
                <a:solidFill>
                  <a:srgbClr val="000000"/>
                </a:solidFill>
                <a:latin typeface="楷体_GB2312" pitchFamily="49" charset="-122"/>
                <a:ea typeface="楷体_GB2312" pitchFamily="49" charset="-122"/>
              </a:rPr>
              <a:t>I/O</a:t>
            </a:r>
            <a:r>
              <a:rPr lang="zh-CN" altLang="en-US" sz="3200" b="1">
                <a:solidFill>
                  <a:srgbClr val="000000"/>
                </a:solidFill>
                <a:latin typeface="楷体_GB2312" pitchFamily="49" charset="-122"/>
                <a:ea typeface="楷体_GB2312" pitchFamily="49" charset="-122"/>
              </a:rPr>
              <a:t>、等待分配内存等）</a:t>
            </a:r>
          </a:p>
          <a:p>
            <a:endParaRPr lang="en-US" altLang="zh-CN"/>
          </a:p>
        </p:txBody>
      </p:sp>
    </p:spTree>
    <p:extLst>
      <p:ext uri="{BB962C8B-B14F-4D97-AF65-F5344CB8AC3E}">
        <p14:creationId xmlns:p14="http://schemas.microsoft.com/office/powerpoint/2010/main" val="3541110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a:extLst>
              <a:ext uri="{FF2B5EF4-FFF2-40B4-BE49-F238E27FC236}">
                <a16:creationId xmlns:a16="http://schemas.microsoft.com/office/drawing/2014/main" id="{5E397614-5371-9647-8DEF-511A6BE0103C}"/>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fld id="{E09B98F0-C89D-E842-A734-A326C77982B8}" type="slidenum">
              <a:rPr lang="en-US" altLang="zh-CN" sz="1200"/>
              <a:pPr/>
              <a:t>42</a:t>
            </a:fld>
            <a:endParaRPr lang="en-US" altLang="zh-CN" sz="1200"/>
          </a:p>
        </p:txBody>
      </p:sp>
      <p:sp>
        <p:nvSpPr>
          <p:cNvPr id="168963" name="Rectangle 2">
            <a:extLst>
              <a:ext uri="{FF2B5EF4-FFF2-40B4-BE49-F238E27FC236}">
                <a16:creationId xmlns:a16="http://schemas.microsoft.com/office/drawing/2014/main" id="{53550BFD-6331-334A-ADE9-066F217D4E38}"/>
              </a:ext>
            </a:extLst>
          </p:cNvPr>
          <p:cNvSpPr>
            <a:spLocks noGrp="1" noRot="1" noChangeAspect="1" noChangeArrowheads="1" noTextEdit="1"/>
          </p:cNvSpPr>
          <p:nvPr>
            <p:ph type="sldImg"/>
          </p:nvPr>
        </p:nvSpPr>
        <p:spPr>
          <a:ln/>
        </p:spPr>
      </p:sp>
      <p:sp>
        <p:nvSpPr>
          <p:cNvPr id="337923" name="Rectangle 3">
            <a:extLst>
              <a:ext uri="{FF2B5EF4-FFF2-40B4-BE49-F238E27FC236}">
                <a16:creationId xmlns:a16="http://schemas.microsoft.com/office/drawing/2014/main" id="{42993779-97D6-8C46-85E8-85BF803319F0}"/>
              </a:ext>
            </a:extLst>
          </p:cNvPr>
          <p:cNvSpPr>
            <a:spLocks noGrp="1" noChangeArrowheads="1"/>
          </p:cNvSpPr>
          <p:nvPr>
            <p:ph type="body" idx="1"/>
          </p:nvPr>
        </p:nvSpPr>
        <p:spPr/>
        <p:txBody>
          <a:bodyPr/>
          <a:lstStyle/>
          <a:p>
            <a:pPr>
              <a:spcBef>
                <a:spcPct val="50000"/>
              </a:spcBef>
            </a:pPr>
            <a:r>
              <a:rPr lang="en-US" altLang="zh-CN" sz="3200" b="1">
                <a:solidFill>
                  <a:srgbClr val="FFFFFF"/>
                </a:solidFill>
                <a:effectLst>
                  <a:outerShdw blurRad="38100" dist="38100" dir="2700000" algn="tl">
                    <a:srgbClr val="C0C0C0"/>
                  </a:outerShdw>
                </a:effectLst>
                <a:ea typeface="幼圆" pitchFamily="49" charset="-122"/>
              </a:rPr>
              <a:t>    </a:t>
            </a:r>
            <a:r>
              <a:rPr lang="zh-CN" altLang="en-US" sz="3200" b="1">
                <a:solidFill>
                  <a:srgbClr val="FFFFFF"/>
                </a:solidFill>
                <a:effectLst>
                  <a:outerShdw blurRad="38100" dist="38100" dir="2700000" algn="tl">
                    <a:srgbClr val="C0C0C0"/>
                  </a:outerShdw>
                </a:effectLst>
                <a:ea typeface="幼圆" pitchFamily="49" charset="-122"/>
              </a:rPr>
              <a:t>分别把有着相同状态的进程的</a:t>
            </a:r>
            <a:r>
              <a:rPr lang="en-US" altLang="zh-CN" sz="3200" b="1">
                <a:solidFill>
                  <a:srgbClr val="FFFFFF"/>
                </a:solidFill>
                <a:effectLst>
                  <a:outerShdw blurRad="38100" dist="38100" dir="2700000" algn="tl">
                    <a:srgbClr val="C0C0C0"/>
                  </a:outerShdw>
                </a:effectLst>
                <a:ea typeface="幼圆" pitchFamily="49" charset="-122"/>
              </a:rPr>
              <a:t>PCB</a:t>
            </a:r>
            <a:r>
              <a:rPr lang="zh-CN" altLang="en-US" sz="3200" b="1">
                <a:solidFill>
                  <a:srgbClr val="FFFFFF"/>
                </a:solidFill>
                <a:effectLst>
                  <a:outerShdw blurRad="38100" dist="38100" dir="2700000" algn="tl">
                    <a:srgbClr val="C0C0C0"/>
                  </a:outerShdw>
                </a:effectLst>
                <a:ea typeface="幼圆" pitchFamily="49" charset="-122"/>
              </a:rPr>
              <a:t>组织在同一个表格中，系统根据所有进程的状态，建立几张索引表。 </a:t>
            </a:r>
          </a:p>
          <a:p>
            <a:pPr>
              <a:spcBef>
                <a:spcPct val="50000"/>
              </a:spcBef>
            </a:pPr>
            <a:r>
              <a:rPr lang="zh-CN" altLang="en-US" sz="3200" b="1">
                <a:solidFill>
                  <a:srgbClr val="FFFFFF"/>
                </a:solidFill>
                <a:effectLst>
                  <a:outerShdw blurRad="38100" dist="38100" dir="2700000" algn="tl">
                    <a:srgbClr val="C0C0C0"/>
                  </a:outerShdw>
                </a:effectLst>
                <a:ea typeface="幼圆" pitchFamily="49" charset="-122"/>
              </a:rPr>
              <a:t>     如：就绪索引表、阻塞索引表等。</a:t>
            </a:r>
          </a:p>
          <a:p>
            <a:pPr>
              <a:spcBef>
                <a:spcPct val="50000"/>
              </a:spcBef>
            </a:pPr>
            <a:r>
              <a:rPr lang="zh-CN" altLang="en-US" sz="3200" b="1">
                <a:solidFill>
                  <a:srgbClr val="FFFFFF"/>
                </a:solidFill>
                <a:effectLst>
                  <a:outerShdw blurRad="38100" dist="38100" dir="2700000" algn="tl">
                    <a:srgbClr val="C0C0C0"/>
                  </a:outerShdw>
                </a:effectLst>
                <a:ea typeface="幼圆" pitchFamily="49" charset="-122"/>
              </a:rPr>
              <a:t>     并把各索引表在内存的首地址记录于内存中的一些专用单元中。</a:t>
            </a:r>
          </a:p>
          <a:p>
            <a:endParaRPr lang="en-US" altLang="zh-CN"/>
          </a:p>
        </p:txBody>
      </p:sp>
    </p:spTree>
    <p:extLst>
      <p:ext uri="{BB962C8B-B14F-4D97-AF65-F5344CB8AC3E}">
        <p14:creationId xmlns:p14="http://schemas.microsoft.com/office/powerpoint/2010/main" val="273113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a:extLst>
              <a:ext uri="{FF2B5EF4-FFF2-40B4-BE49-F238E27FC236}">
                <a16:creationId xmlns:a16="http://schemas.microsoft.com/office/drawing/2014/main" id="{C78268E1-71AF-EC44-A6DB-4363D5833D27}"/>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fld id="{DDA1CE3A-FFC2-1C48-BC65-C649EFA847F3}" type="slidenum">
              <a:rPr lang="en-US" altLang="zh-CN" sz="1200"/>
              <a:pPr/>
              <a:t>47</a:t>
            </a:fld>
            <a:endParaRPr lang="en-US" altLang="zh-CN" sz="1200"/>
          </a:p>
        </p:txBody>
      </p:sp>
      <p:sp>
        <p:nvSpPr>
          <p:cNvPr id="171011" name="Rectangle 2">
            <a:extLst>
              <a:ext uri="{FF2B5EF4-FFF2-40B4-BE49-F238E27FC236}">
                <a16:creationId xmlns:a16="http://schemas.microsoft.com/office/drawing/2014/main" id="{0A162603-26BF-0C4E-A530-26D2C2C08553}"/>
              </a:ext>
            </a:extLst>
          </p:cNvPr>
          <p:cNvSpPr>
            <a:spLocks noGrp="1" noRot="1" noChangeAspect="1" noChangeArrowheads="1" noTextEdit="1"/>
          </p:cNvSpPr>
          <p:nvPr>
            <p:ph type="sldImg"/>
          </p:nvPr>
        </p:nvSpPr>
        <p:spPr>
          <a:ln/>
        </p:spPr>
      </p:sp>
      <p:sp>
        <p:nvSpPr>
          <p:cNvPr id="322563" name="Rectangle 3">
            <a:extLst>
              <a:ext uri="{FF2B5EF4-FFF2-40B4-BE49-F238E27FC236}">
                <a16:creationId xmlns:a16="http://schemas.microsoft.com/office/drawing/2014/main" id="{204F916B-73D8-BF40-9FF6-95E13B98127A}"/>
              </a:ext>
            </a:extLst>
          </p:cNvPr>
          <p:cNvSpPr>
            <a:spLocks noGrp="1" noChangeArrowheads="1"/>
          </p:cNvSpPr>
          <p:nvPr>
            <p:ph type="body" idx="1"/>
          </p:nvPr>
        </p:nvSpPr>
        <p:spPr/>
        <p:txBody>
          <a:bodyPr/>
          <a:lstStyle/>
          <a:p>
            <a:r>
              <a:rPr lang="en-US" altLang="zh-CN" sz="2800" b="1">
                <a:solidFill>
                  <a:srgbClr val="3333FF"/>
                </a:solidFill>
                <a:effectLst>
                  <a:outerShdw blurRad="38100" dist="38100" dir="2700000" algn="tl">
                    <a:srgbClr val="C0C0C0"/>
                  </a:outerShdw>
                </a:effectLst>
                <a:latin typeface="幼圆" pitchFamily="49" charset="-122"/>
                <a:ea typeface="幼圆" pitchFamily="49" charset="-122"/>
              </a:rPr>
              <a:t>OS</a:t>
            </a:r>
            <a:r>
              <a:rPr lang="zh-CN" altLang="en-US" sz="2800" b="1">
                <a:solidFill>
                  <a:srgbClr val="3333FF"/>
                </a:solidFill>
                <a:effectLst>
                  <a:outerShdw blurRad="38100" dist="38100" dir="2700000" algn="tl">
                    <a:srgbClr val="C0C0C0"/>
                  </a:outerShdw>
                </a:effectLst>
                <a:latin typeface="幼圆" pitchFamily="49" charset="-122"/>
                <a:ea typeface="幼圆" pitchFamily="49" charset="-122"/>
              </a:rPr>
              <a:t>的功能分别设置在不同的层次中。</a:t>
            </a:r>
          </a:p>
        </p:txBody>
      </p:sp>
    </p:spTree>
    <p:extLst>
      <p:ext uri="{BB962C8B-B14F-4D97-AF65-F5344CB8AC3E}">
        <p14:creationId xmlns:p14="http://schemas.microsoft.com/office/powerpoint/2010/main" val="315364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a:extLst>
              <a:ext uri="{FF2B5EF4-FFF2-40B4-BE49-F238E27FC236}">
                <a16:creationId xmlns:a16="http://schemas.microsoft.com/office/drawing/2014/main" id="{CF57191D-250F-3247-96F9-2A4D5A4D6E1C}"/>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fld id="{8C47A28F-495C-4440-A6F6-9B7F44F824D6}" type="slidenum">
              <a:rPr lang="en-US" altLang="zh-CN" sz="1200"/>
              <a:pPr/>
              <a:t>50</a:t>
            </a:fld>
            <a:endParaRPr lang="en-US" altLang="zh-CN" sz="1200"/>
          </a:p>
        </p:txBody>
      </p:sp>
      <p:sp>
        <p:nvSpPr>
          <p:cNvPr id="172035" name="Rectangle 2">
            <a:extLst>
              <a:ext uri="{FF2B5EF4-FFF2-40B4-BE49-F238E27FC236}">
                <a16:creationId xmlns:a16="http://schemas.microsoft.com/office/drawing/2014/main" id="{6A762352-E0B7-7B4C-B70D-8EA7E863A326}"/>
              </a:ext>
            </a:extLst>
          </p:cNvPr>
          <p:cNvSpPr>
            <a:spLocks noGrp="1" noRot="1" noChangeAspect="1" noChangeArrowheads="1" noTextEdit="1"/>
          </p:cNvSpPr>
          <p:nvPr>
            <p:ph type="sldImg"/>
          </p:nvPr>
        </p:nvSpPr>
        <p:spPr>
          <a:ln/>
        </p:spPr>
      </p:sp>
      <p:sp>
        <p:nvSpPr>
          <p:cNvPr id="323587" name="Rectangle 3">
            <a:extLst>
              <a:ext uri="{FF2B5EF4-FFF2-40B4-BE49-F238E27FC236}">
                <a16:creationId xmlns:a16="http://schemas.microsoft.com/office/drawing/2014/main" id="{8DE7CB4D-9348-204B-A626-2A141840A778}"/>
              </a:ext>
            </a:extLst>
          </p:cNvPr>
          <p:cNvSpPr>
            <a:spLocks noGrp="1" noChangeArrowheads="1"/>
          </p:cNvSpPr>
          <p:nvPr>
            <p:ph type="body" idx="1"/>
          </p:nvPr>
        </p:nvSpPr>
        <p:spPr/>
        <p:txBody>
          <a:bodyPr/>
          <a:lstStyle/>
          <a:p>
            <a:pPr>
              <a:lnSpc>
                <a:spcPct val="80000"/>
              </a:lnSpc>
              <a:spcBef>
                <a:spcPct val="50000"/>
              </a:spcBef>
            </a:pPr>
            <a:r>
              <a:rPr lang="zh-CN" altLang="en-US" sz="3200" b="1">
                <a:solidFill>
                  <a:srgbClr val="FFFFFF"/>
                </a:solidFill>
                <a:effectLst>
                  <a:outerShdw blurRad="38100" dist="38100" dir="2700000" algn="tl">
                    <a:srgbClr val="C0C0C0"/>
                  </a:outerShdw>
                </a:effectLst>
                <a:latin typeface="幼圆" pitchFamily="49" charset="-122"/>
                <a:ea typeface="幼圆" pitchFamily="49" charset="-122"/>
              </a:rPr>
              <a:t>一旦操作系统发现了要求创建新进程的事件后，便调用进程创建原语</a:t>
            </a:r>
            <a:r>
              <a:rPr lang="en-US" altLang="zh-CN" sz="3200" b="1">
                <a:solidFill>
                  <a:srgbClr val="FFFFFF"/>
                </a:solidFill>
                <a:effectLst>
                  <a:outerShdw blurRad="38100" dist="38100" dir="2700000" algn="tl">
                    <a:srgbClr val="C0C0C0"/>
                  </a:outerShdw>
                </a:effectLst>
                <a:latin typeface="幼圆" pitchFamily="49" charset="-122"/>
                <a:ea typeface="幼圆" pitchFamily="49" charset="-122"/>
              </a:rPr>
              <a:t>Creat()</a:t>
            </a:r>
            <a:r>
              <a:rPr lang="zh-CN" altLang="en-US" sz="3200" b="1">
                <a:solidFill>
                  <a:srgbClr val="FFFFFF"/>
                </a:solidFill>
                <a:effectLst>
                  <a:outerShdw blurRad="38100" dist="38100" dir="2700000" algn="tl">
                    <a:srgbClr val="C0C0C0"/>
                  </a:outerShdw>
                </a:effectLst>
                <a:latin typeface="幼圆" pitchFamily="49" charset="-122"/>
                <a:ea typeface="幼圆" pitchFamily="49" charset="-122"/>
              </a:rPr>
              <a:t>，按下</a:t>
            </a:r>
          </a:p>
          <a:p>
            <a:pPr>
              <a:lnSpc>
                <a:spcPct val="80000"/>
              </a:lnSpc>
              <a:spcBef>
                <a:spcPct val="50000"/>
              </a:spcBef>
            </a:pPr>
            <a:r>
              <a:rPr lang="zh-CN" altLang="en-US" sz="3200" b="1">
                <a:solidFill>
                  <a:srgbClr val="FFFFFF"/>
                </a:solidFill>
                <a:effectLst>
                  <a:outerShdw blurRad="38100" dist="38100" dir="2700000" algn="tl">
                    <a:srgbClr val="C0C0C0"/>
                  </a:outerShdw>
                </a:effectLst>
                <a:latin typeface="幼圆" pitchFamily="49" charset="-122"/>
                <a:ea typeface="幼圆" pitchFamily="49" charset="-122"/>
              </a:rPr>
              <a:t>述步骤创建一个新进程。</a:t>
            </a:r>
          </a:p>
          <a:p>
            <a:pPr>
              <a:lnSpc>
                <a:spcPct val="80000"/>
              </a:lnSpc>
              <a:spcBef>
                <a:spcPct val="50000"/>
              </a:spcBef>
            </a:pPr>
            <a:endParaRPr lang="zh-CN" altLang="en-US" sz="3200">
              <a:latin typeface="幼圆" pitchFamily="49" charset="-122"/>
              <a:ea typeface="幼圆" pitchFamily="49" charset="-122"/>
            </a:endParaRPr>
          </a:p>
          <a:p>
            <a:pPr hangingPunct="1">
              <a:lnSpc>
                <a:spcPct val="80000"/>
              </a:lnSpc>
              <a:spcBef>
                <a:spcPct val="50000"/>
              </a:spcBef>
            </a:pPr>
            <a:r>
              <a:rPr lang="zh-CN" altLang="en-US" sz="3200" b="1">
                <a:solidFill>
                  <a:srgbClr val="171D17"/>
                </a:solidFill>
                <a:effectLst>
                  <a:outerShdw blurRad="38100" dist="38100" dir="2700000" algn="tl">
                    <a:srgbClr val="C0C0C0"/>
                  </a:outerShdw>
                </a:effectLst>
                <a:latin typeface="楷体_GB2312" pitchFamily="49" charset="-122"/>
                <a:ea typeface="楷体_GB2312" pitchFamily="49" charset="-122"/>
              </a:rPr>
              <a:t>１、申请空白</a:t>
            </a:r>
            <a:r>
              <a:rPr lang="en-US" altLang="zh-CN" sz="3200" b="1">
                <a:solidFill>
                  <a:srgbClr val="171D17"/>
                </a:solidFill>
                <a:effectLst>
                  <a:outerShdw blurRad="38100" dist="38100" dir="2700000" algn="tl">
                    <a:srgbClr val="C0C0C0"/>
                  </a:outerShdw>
                </a:effectLst>
                <a:latin typeface="楷体_GB2312" pitchFamily="49" charset="-122"/>
                <a:ea typeface="楷体_GB2312" pitchFamily="49" charset="-122"/>
              </a:rPr>
              <a:t>PCB</a:t>
            </a:r>
          </a:p>
          <a:p>
            <a:pPr hangingPunct="1">
              <a:lnSpc>
                <a:spcPct val="80000"/>
              </a:lnSpc>
              <a:spcBef>
                <a:spcPct val="50000"/>
              </a:spcBef>
            </a:pPr>
            <a:r>
              <a:rPr lang="zh-CN" altLang="en-US" sz="3200" b="1">
                <a:solidFill>
                  <a:srgbClr val="171D17"/>
                </a:solidFill>
                <a:effectLst>
                  <a:outerShdw blurRad="38100" dist="38100" dir="2700000" algn="tl">
                    <a:srgbClr val="C0C0C0"/>
                  </a:outerShdw>
                </a:effectLst>
                <a:latin typeface="楷体_GB2312" pitchFamily="49" charset="-122"/>
                <a:ea typeface="楷体_GB2312" pitchFamily="49" charset="-122"/>
              </a:rPr>
              <a:t>２、为新的进程分配资源（为程序和数据分配</a:t>
            </a:r>
          </a:p>
          <a:p>
            <a:pPr hangingPunct="1">
              <a:lnSpc>
                <a:spcPct val="80000"/>
              </a:lnSpc>
              <a:spcBef>
                <a:spcPct val="50000"/>
              </a:spcBef>
            </a:pPr>
            <a:r>
              <a:rPr lang="zh-CN" altLang="en-US" sz="3200" b="1">
                <a:solidFill>
                  <a:srgbClr val="171D17"/>
                </a:solidFill>
                <a:effectLst>
                  <a:outerShdw blurRad="38100" dist="38100" dir="2700000" algn="tl">
                    <a:srgbClr val="C0C0C0"/>
                  </a:outerShdw>
                </a:effectLst>
                <a:latin typeface="楷体_GB2312" pitchFamily="49" charset="-122"/>
                <a:ea typeface="楷体_GB2312" pitchFamily="49" charset="-122"/>
              </a:rPr>
              <a:t>内存，为共享段建立链接）</a:t>
            </a:r>
          </a:p>
          <a:p>
            <a:pPr hangingPunct="1">
              <a:lnSpc>
                <a:spcPct val="80000"/>
              </a:lnSpc>
              <a:spcBef>
                <a:spcPct val="50000"/>
              </a:spcBef>
            </a:pPr>
            <a:r>
              <a:rPr lang="zh-CN" altLang="en-US" sz="3200" b="1">
                <a:solidFill>
                  <a:srgbClr val="171D17"/>
                </a:solidFill>
                <a:effectLst>
                  <a:outerShdw blurRad="38100" dist="38100" dir="2700000" algn="tl">
                    <a:srgbClr val="C0C0C0"/>
                  </a:outerShdw>
                </a:effectLst>
                <a:latin typeface="楷体_GB2312" pitchFamily="49" charset="-122"/>
                <a:ea typeface="楷体_GB2312" pitchFamily="49" charset="-122"/>
              </a:rPr>
              <a:t>３、初始化进程控制块（标识符、处理机状态</a:t>
            </a:r>
          </a:p>
          <a:p>
            <a:pPr hangingPunct="1">
              <a:lnSpc>
                <a:spcPct val="80000"/>
              </a:lnSpc>
              <a:spcBef>
                <a:spcPct val="50000"/>
              </a:spcBef>
            </a:pPr>
            <a:r>
              <a:rPr lang="zh-CN" altLang="en-US" sz="3200" b="1">
                <a:solidFill>
                  <a:srgbClr val="171D17"/>
                </a:solidFill>
                <a:effectLst>
                  <a:outerShdw blurRad="38100" dist="38100" dir="2700000" algn="tl">
                    <a:srgbClr val="C0C0C0"/>
                  </a:outerShdw>
                </a:effectLst>
                <a:latin typeface="楷体_GB2312" pitchFamily="49" charset="-122"/>
                <a:ea typeface="楷体_GB2312" pitchFamily="49" charset="-122"/>
              </a:rPr>
              <a:t>、处理机控制信息）</a:t>
            </a:r>
          </a:p>
          <a:p>
            <a:pPr hangingPunct="1">
              <a:lnSpc>
                <a:spcPct val="80000"/>
              </a:lnSpc>
              <a:spcBef>
                <a:spcPct val="50000"/>
              </a:spcBef>
            </a:pPr>
            <a:r>
              <a:rPr lang="zh-CN" altLang="en-US" sz="3200" b="1">
                <a:solidFill>
                  <a:srgbClr val="171D17"/>
                </a:solidFill>
                <a:effectLst>
                  <a:outerShdw blurRad="38100" dist="38100" dir="2700000" algn="tl">
                    <a:srgbClr val="C0C0C0"/>
                  </a:outerShdw>
                </a:effectLst>
                <a:latin typeface="楷体_GB2312" pitchFamily="49" charset="-122"/>
                <a:ea typeface="楷体_GB2312" pitchFamily="49" charset="-122"/>
              </a:rPr>
              <a:t>４、将新进程插入就绪队列</a:t>
            </a:r>
            <a:endParaRPr lang="zh-CN" altLang="en-US" sz="3200">
              <a:solidFill>
                <a:srgbClr val="171D17"/>
              </a:solidFill>
              <a:latin typeface="楷体_GB2312" pitchFamily="49" charset="-122"/>
              <a:ea typeface="楷体_GB2312" pitchFamily="49" charset="-122"/>
            </a:endParaRPr>
          </a:p>
          <a:p>
            <a:pPr>
              <a:lnSpc>
                <a:spcPct val="90000"/>
              </a:lnSpc>
            </a:pPr>
            <a:endParaRPr lang="en-US" altLang="zh-CN"/>
          </a:p>
        </p:txBody>
      </p:sp>
    </p:spTree>
    <p:extLst>
      <p:ext uri="{BB962C8B-B14F-4D97-AF65-F5344CB8AC3E}">
        <p14:creationId xmlns:p14="http://schemas.microsoft.com/office/powerpoint/2010/main" val="5998635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B1CB44-73D4-4D44-A9F1-CF17A2AAD0C5}" type="slidenum">
              <a:rPr lang="zh-CN" altLang="en-US" smtClean="0"/>
              <a:pPr/>
              <a:t>52</a:t>
            </a:fld>
            <a:endParaRPr lang="en-US" altLang="zh-CN"/>
          </a:p>
        </p:txBody>
      </p:sp>
    </p:spTree>
    <p:extLst>
      <p:ext uri="{BB962C8B-B14F-4D97-AF65-F5344CB8AC3E}">
        <p14:creationId xmlns:p14="http://schemas.microsoft.com/office/powerpoint/2010/main" val="324780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a:extLst>
              <a:ext uri="{FF2B5EF4-FFF2-40B4-BE49-F238E27FC236}">
                <a16:creationId xmlns:a16="http://schemas.microsoft.com/office/drawing/2014/main" id="{E03A4865-E872-D84D-BED3-9F307DBEAACD}"/>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fld id="{A89E8791-6B45-884C-BF19-78DA8CE4CA58}" type="slidenum">
              <a:rPr lang="en-US" altLang="zh-CN" sz="1200"/>
              <a:pPr/>
              <a:t>53</a:t>
            </a:fld>
            <a:endParaRPr lang="en-US" altLang="zh-CN" sz="1200"/>
          </a:p>
        </p:txBody>
      </p:sp>
      <p:sp>
        <p:nvSpPr>
          <p:cNvPr id="173059" name="Rectangle 2">
            <a:extLst>
              <a:ext uri="{FF2B5EF4-FFF2-40B4-BE49-F238E27FC236}">
                <a16:creationId xmlns:a16="http://schemas.microsoft.com/office/drawing/2014/main" id="{7F585554-E70E-BF4F-AC24-E90099AF53C7}"/>
              </a:ext>
            </a:extLst>
          </p:cNvPr>
          <p:cNvSpPr>
            <a:spLocks noGrp="1" noRot="1" noChangeAspect="1" noChangeArrowheads="1" noTextEdit="1"/>
          </p:cNvSpPr>
          <p:nvPr>
            <p:ph type="sldImg"/>
          </p:nvPr>
        </p:nvSpPr>
        <p:spPr>
          <a:ln/>
        </p:spPr>
      </p:sp>
      <p:sp>
        <p:nvSpPr>
          <p:cNvPr id="346115" name="Rectangle 3">
            <a:extLst>
              <a:ext uri="{FF2B5EF4-FFF2-40B4-BE49-F238E27FC236}">
                <a16:creationId xmlns:a16="http://schemas.microsoft.com/office/drawing/2014/main" id="{C3BC2451-64DE-0D41-ACDD-2CD54C981D7B}"/>
              </a:ext>
            </a:extLst>
          </p:cNvPr>
          <p:cNvSpPr>
            <a:spLocks noGrp="1" noChangeArrowheads="1"/>
          </p:cNvSpPr>
          <p:nvPr>
            <p:ph type="body" idx="1"/>
          </p:nvPr>
        </p:nvSpPr>
        <p:spPr/>
        <p:txBody>
          <a:bodyPr/>
          <a:lstStyle/>
          <a:p>
            <a:pPr eaLnBrk="1" hangingPunct="1">
              <a:lnSpc>
                <a:spcPct val="95000"/>
              </a:lnSpc>
              <a:spcBef>
                <a:spcPct val="50000"/>
              </a:spcBef>
            </a:pPr>
            <a:r>
              <a:rPr lang="zh-CN" altLang="en-US" sz="3200" b="1">
                <a:solidFill>
                  <a:srgbClr val="171D17"/>
                </a:solidFill>
                <a:effectLst>
                  <a:outerShdw blurRad="38100" dist="38100" dir="2700000" algn="tl">
                    <a:srgbClr val="C0C0C0"/>
                  </a:outerShdw>
                </a:effectLst>
                <a:latin typeface="楷体_GB2312" pitchFamily="49" charset="-122"/>
                <a:ea typeface="楷体_GB2312" pitchFamily="49" charset="-122"/>
              </a:rPr>
              <a:t>１．正常结束：一个进程已经运行至完成指示（批处理</a:t>
            </a:r>
            <a:r>
              <a:rPr lang="en-US" altLang="zh-CN" sz="3200" b="1">
                <a:solidFill>
                  <a:srgbClr val="171D17"/>
                </a:solidFill>
                <a:effectLst>
                  <a:outerShdw blurRad="38100" dist="38100" dir="2700000" algn="tl">
                    <a:srgbClr val="C0C0C0"/>
                  </a:outerShdw>
                </a:effectLst>
                <a:latin typeface="楷体_GB2312" pitchFamily="49" charset="-122"/>
                <a:ea typeface="楷体_GB2312" pitchFamily="49" charset="-122"/>
              </a:rPr>
              <a:t>Holt,</a:t>
            </a:r>
            <a:r>
              <a:rPr lang="zh-CN" altLang="en-US" sz="3200" b="1">
                <a:solidFill>
                  <a:srgbClr val="171D17"/>
                </a:solidFill>
                <a:effectLst>
                  <a:outerShdw blurRad="38100" dist="38100" dir="2700000" algn="tl">
                    <a:srgbClr val="C0C0C0"/>
                  </a:outerShdw>
                </a:effectLst>
                <a:latin typeface="楷体_GB2312" pitchFamily="49" charset="-122"/>
                <a:ea typeface="楷体_GB2312" pitchFamily="49" charset="-122"/>
              </a:rPr>
              <a:t>分时系统</a:t>
            </a:r>
            <a:r>
              <a:rPr lang="en-US" altLang="zh-CN" sz="3200" b="1">
                <a:solidFill>
                  <a:srgbClr val="171D17"/>
                </a:solidFill>
                <a:effectLst>
                  <a:outerShdw blurRad="38100" dist="38100" dir="2700000" algn="tl">
                    <a:srgbClr val="C0C0C0"/>
                  </a:outerShdw>
                </a:effectLst>
                <a:latin typeface="楷体_GB2312" pitchFamily="49" charset="-122"/>
                <a:ea typeface="楷体_GB2312" pitchFamily="49" charset="-122"/>
              </a:rPr>
              <a:t>Logs Off</a:t>
            </a:r>
            <a:r>
              <a:rPr lang="zh-CN" altLang="en-US" sz="3200" b="1">
                <a:solidFill>
                  <a:srgbClr val="171D17"/>
                </a:solidFill>
                <a:effectLst>
                  <a:outerShdw blurRad="38100" dist="38100" dir="2700000" algn="tl">
                    <a:srgbClr val="C0C0C0"/>
                  </a:outerShdw>
                </a:effectLst>
                <a:latin typeface="楷体_GB2312" pitchFamily="49" charset="-122"/>
                <a:ea typeface="楷体_GB2312" pitchFamily="49" charset="-122"/>
              </a:rPr>
              <a:t>）。</a:t>
            </a:r>
          </a:p>
          <a:p>
            <a:pPr eaLnBrk="1" hangingPunct="1">
              <a:lnSpc>
                <a:spcPct val="95000"/>
              </a:lnSpc>
              <a:spcBef>
                <a:spcPct val="50000"/>
              </a:spcBef>
            </a:pPr>
            <a:r>
              <a:rPr lang="zh-CN" altLang="en-US" sz="3200" b="1">
                <a:solidFill>
                  <a:srgbClr val="171D17"/>
                </a:solidFill>
                <a:effectLst>
                  <a:outerShdw blurRad="38100" dist="38100" dir="2700000" algn="tl">
                    <a:srgbClr val="C0C0C0"/>
                  </a:outerShdw>
                </a:effectLst>
                <a:latin typeface="楷体_GB2312" pitchFamily="49" charset="-122"/>
                <a:ea typeface="楷体_GB2312" pitchFamily="49" charset="-122"/>
              </a:rPr>
              <a:t>２．异常结束：由于出现某些错误和故障而迫使进程终止。</a:t>
            </a:r>
          </a:p>
          <a:p>
            <a:pPr eaLnBrk="1" hangingPunct="1">
              <a:lnSpc>
                <a:spcPct val="95000"/>
              </a:lnSpc>
              <a:spcBef>
                <a:spcPct val="50000"/>
              </a:spcBef>
              <a:buClr>
                <a:schemeClr val="hlink"/>
              </a:buClr>
              <a:buSzPct val="130000"/>
            </a:pPr>
            <a:r>
              <a:rPr lang="zh-CN" altLang="en-US" sz="3200" b="1">
                <a:solidFill>
                  <a:srgbClr val="171D17"/>
                </a:solidFill>
                <a:effectLst>
                  <a:outerShdw blurRad="38100" dist="38100" dir="2700000" algn="tl">
                    <a:srgbClr val="C0C0C0"/>
                  </a:outerShdw>
                </a:effectLst>
                <a:latin typeface="楷体_GB2312" pitchFamily="49" charset="-122"/>
                <a:ea typeface="楷体_GB2312" pitchFamily="49" charset="-122"/>
              </a:rPr>
              <a:t>        如：越界错误、保护错、特权指令错、非法指令错、运行超时、等待超时、算术运算错、</a:t>
            </a:r>
            <a:r>
              <a:rPr lang="en-US" altLang="zh-CN" sz="3200" b="1">
                <a:solidFill>
                  <a:srgbClr val="171D17"/>
                </a:solidFill>
                <a:effectLst>
                  <a:outerShdw blurRad="38100" dist="38100" dir="2700000" algn="tl">
                    <a:srgbClr val="C0C0C0"/>
                  </a:outerShdw>
                </a:effectLst>
                <a:latin typeface="楷体_GB2312" pitchFamily="49" charset="-122"/>
                <a:ea typeface="楷体_GB2312" pitchFamily="49" charset="-122"/>
              </a:rPr>
              <a:t>I/O</a:t>
            </a:r>
            <a:r>
              <a:rPr lang="zh-CN" altLang="en-US" sz="3200" b="1">
                <a:solidFill>
                  <a:srgbClr val="171D17"/>
                </a:solidFill>
                <a:effectLst>
                  <a:outerShdw blurRad="38100" dist="38100" dir="2700000" algn="tl">
                    <a:srgbClr val="C0C0C0"/>
                  </a:outerShdw>
                </a:effectLst>
                <a:latin typeface="楷体_GB2312" pitchFamily="49" charset="-122"/>
                <a:ea typeface="楷体_GB2312" pitchFamily="49" charset="-122"/>
              </a:rPr>
              <a:t>故障等。         </a:t>
            </a:r>
          </a:p>
          <a:p>
            <a:pPr eaLnBrk="1" hangingPunct="1">
              <a:lnSpc>
                <a:spcPct val="95000"/>
              </a:lnSpc>
              <a:spcBef>
                <a:spcPct val="50000"/>
              </a:spcBef>
            </a:pPr>
            <a:r>
              <a:rPr lang="zh-CN" altLang="en-US" sz="3200" b="1">
                <a:solidFill>
                  <a:srgbClr val="171D17"/>
                </a:solidFill>
                <a:effectLst>
                  <a:outerShdw blurRad="38100" dist="38100" dir="2700000" algn="tl">
                    <a:srgbClr val="C0C0C0"/>
                  </a:outerShdw>
                </a:effectLst>
                <a:latin typeface="楷体_GB2312" pitchFamily="49" charset="-122"/>
                <a:ea typeface="楷体_GB2312" pitchFamily="49" charset="-122"/>
              </a:rPr>
              <a:t>３．外界干预：进程应外界的请求而终止运行。如：</a:t>
            </a:r>
          </a:p>
          <a:p>
            <a:pPr eaLnBrk="1" hangingPunct="1">
              <a:lnSpc>
                <a:spcPct val="95000"/>
              </a:lnSpc>
              <a:spcBef>
                <a:spcPct val="50000"/>
              </a:spcBef>
            </a:pPr>
            <a:r>
              <a:rPr lang="zh-CN" altLang="en-US" sz="3200" b="1">
                <a:solidFill>
                  <a:srgbClr val="171D17"/>
                </a:solidFill>
                <a:effectLst>
                  <a:outerShdw blurRad="38100" dist="38100" dir="2700000" algn="tl">
                    <a:srgbClr val="C0C0C0"/>
                  </a:outerShdw>
                </a:effectLst>
                <a:latin typeface="楷体_GB2312" pitchFamily="49" charset="-122"/>
                <a:ea typeface="楷体_GB2312" pitchFamily="49" charset="-122"/>
              </a:rPr>
              <a:t>           操作员或操作系统干预、父进程请求、父进程终止</a:t>
            </a:r>
            <a:r>
              <a:rPr lang="en-US" altLang="zh-CN" sz="3200" b="1">
                <a:solidFill>
                  <a:srgbClr val="171D17"/>
                </a:solidFill>
                <a:effectLst>
                  <a:outerShdw blurRad="38100" dist="38100" dir="2700000" algn="tl">
                    <a:srgbClr val="C0C0C0"/>
                  </a:outerShdw>
                </a:effectLst>
                <a:latin typeface="楷体_GB2312" pitchFamily="49" charset="-122"/>
                <a:ea typeface="楷体_GB2312" pitchFamily="49" charset="-122"/>
              </a:rPr>
              <a:t>.</a:t>
            </a:r>
          </a:p>
          <a:p>
            <a:endParaRPr lang="en-US" altLang="zh-CN"/>
          </a:p>
        </p:txBody>
      </p:sp>
    </p:spTree>
    <p:extLst>
      <p:ext uri="{BB962C8B-B14F-4D97-AF65-F5344CB8AC3E}">
        <p14:creationId xmlns:p14="http://schemas.microsoft.com/office/powerpoint/2010/main" val="107857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a:extLst>
              <a:ext uri="{FF2B5EF4-FFF2-40B4-BE49-F238E27FC236}">
                <a16:creationId xmlns:a16="http://schemas.microsoft.com/office/drawing/2014/main" id="{E02D228B-9E08-6B46-81C7-4F9F87C5B45C}"/>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fld id="{09582936-45DA-194C-9159-1D9B1D820BF1}" type="slidenum">
              <a:rPr lang="en-US" altLang="zh-CN" sz="1200"/>
              <a:pPr/>
              <a:t>55</a:t>
            </a:fld>
            <a:endParaRPr lang="en-US" altLang="zh-CN" sz="1200"/>
          </a:p>
        </p:txBody>
      </p:sp>
      <p:sp>
        <p:nvSpPr>
          <p:cNvPr id="175107" name="Rectangle 2">
            <a:extLst>
              <a:ext uri="{FF2B5EF4-FFF2-40B4-BE49-F238E27FC236}">
                <a16:creationId xmlns:a16="http://schemas.microsoft.com/office/drawing/2014/main" id="{28A65741-7B97-7E43-9E09-0F8CACB735E0}"/>
              </a:ext>
            </a:extLst>
          </p:cNvPr>
          <p:cNvSpPr>
            <a:spLocks noGrp="1" noRot="1" noChangeAspect="1" noChangeArrowheads="1" noTextEdit="1"/>
          </p:cNvSpPr>
          <p:nvPr>
            <p:ph type="sldImg"/>
          </p:nvPr>
        </p:nvSpPr>
        <p:spPr>
          <a:ln/>
        </p:spPr>
      </p:sp>
      <p:sp>
        <p:nvSpPr>
          <p:cNvPr id="175108" name="Rectangle 3">
            <a:extLst>
              <a:ext uri="{FF2B5EF4-FFF2-40B4-BE49-F238E27FC236}">
                <a16:creationId xmlns:a16="http://schemas.microsoft.com/office/drawing/2014/main" id="{BF2BEE16-970B-1A48-B408-F48210CB1B7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lnSpc>
                <a:spcPct val="110000"/>
              </a:lnSpc>
              <a:spcBef>
                <a:spcPct val="50000"/>
              </a:spcBef>
            </a:pPr>
            <a:r>
              <a:rPr lang="zh-CN" altLang="en-US" sz="3200" b="1">
                <a:solidFill>
                  <a:srgbClr val="171D17"/>
                </a:solidFill>
                <a:latin typeface="楷体_GB2312" pitchFamily="49" charset="-122"/>
                <a:ea typeface="楷体_GB2312" pitchFamily="49" charset="-122"/>
              </a:rPr>
              <a:t>１．请求共享资源失败：进程请求</a:t>
            </a:r>
            <a:r>
              <a:rPr lang="en-US" altLang="zh-CN" sz="3200" b="1">
                <a:solidFill>
                  <a:srgbClr val="171D17"/>
                </a:solidFill>
                <a:latin typeface="楷体_GB2312" pitchFamily="49" charset="-122"/>
                <a:ea typeface="楷体_GB2312" pitchFamily="49" charset="-122"/>
              </a:rPr>
              <a:t>OS</a:t>
            </a:r>
            <a:r>
              <a:rPr lang="zh-CN" altLang="en-US" sz="3200" b="1">
                <a:solidFill>
                  <a:srgbClr val="171D17"/>
                </a:solidFill>
                <a:latin typeface="楷体_GB2312" pitchFamily="49" charset="-122"/>
                <a:ea typeface="楷体_GB2312" pitchFamily="49" charset="-122"/>
              </a:rPr>
              <a:t>服务时，由于某种原因操作系统并不能立即满足，该进程只能变为阻塞状态来等待。（如请求打印机）</a:t>
            </a:r>
          </a:p>
          <a:p>
            <a:pPr hangingPunct="1">
              <a:lnSpc>
                <a:spcPct val="110000"/>
              </a:lnSpc>
              <a:spcBef>
                <a:spcPct val="0"/>
              </a:spcBef>
            </a:pPr>
            <a:r>
              <a:rPr lang="zh-CN" altLang="en-US" sz="3200" b="1">
                <a:solidFill>
                  <a:srgbClr val="171D17"/>
                </a:solidFill>
                <a:latin typeface="楷体_GB2312" pitchFamily="49" charset="-122"/>
                <a:ea typeface="楷体_GB2312" pitchFamily="49" charset="-122"/>
              </a:rPr>
              <a:t>２、启动某种操作：进程启动某种操作后，如果该进程必须在该操作完成之后才能继续执行，必须使进程阻塞。（如启动</a:t>
            </a:r>
            <a:r>
              <a:rPr lang="en-US" altLang="zh-CN" sz="3200" b="1">
                <a:solidFill>
                  <a:srgbClr val="171D17"/>
                </a:solidFill>
                <a:latin typeface="楷体_GB2312" pitchFamily="49" charset="-122"/>
                <a:ea typeface="楷体_GB2312" pitchFamily="49" charset="-122"/>
              </a:rPr>
              <a:t>I/O</a:t>
            </a:r>
            <a:r>
              <a:rPr lang="zh-CN" altLang="en-US" sz="3200" b="1">
                <a:solidFill>
                  <a:srgbClr val="171D17"/>
                </a:solidFill>
                <a:latin typeface="楷体_GB2312" pitchFamily="49" charset="-122"/>
                <a:ea typeface="楷体_GB2312" pitchFamily="49" charset="-122"/>
              </a:rPr>
              <a:t>）</a:t>
            </a:r>
          </a:p>
          <a:p>
            <a:pPr>
              <a:lnSpc>
                <a:spcPct val="110000"/>
              </a:lnSpc>
              <a:spcBef>
                <a:spcPct val="0"/>
              </a:spcBef>
            </a:pPr>
            <a:r>
              <a:rPr lang="zh-CN" altLang="en-US" sz="3200" b="1">
                <a:solidFill>
                  <a:srgbClr val="171D17"/>
                </a:solidFill>
                <a:latin typeface="楷体_GB2312" pitchFamily="49" charset="-122"/>
                <a:ea typeface="楷体_GB2312" pitchFamily="49" charset="-122"/>
              </a:rPr>
              <a:t>３．新数据尚未到达：相互合作的进程，如果其中一个进程需要先获得另一进程提供的数据后，才能运行，则只要数据未到，进程只有（等待）阻塞。（如输入与计算）</a:t>
            </a:r>
          </a:p>
          <a:p>
            <a:pPr>
              <a:lnSpc>
                <a:spcPct val="110000"/>
              </a:lnSpc>
              <a:spcBef>
                <a:spcPct val="0"/>
              </a:spcBef>
            </a:pPr>
            <a:r>
              <a:rPr lang="zh-CN" altLang="en-US" sz="3200" b="1">
                <a:solidFill>
                  <a:srgbClr val="171D17"/>
                </a:solidFill>
                <a:latin typeface="楷体_GB2312" pitchFamily="49" charset="-122"/>
                <a:ea typeface="楷体_GB2312" pitchFamily="49" charset="-122"/>
              </a:rPr>
              <a:t>４．无新工作可做：系统特定功能进程，每当完成任务时，便把自己阻塞起来。（如数据发送）</a:t>
            </a:r>
          </a:p>
          <a:p>
            <a:endParaRPr lang="en-US" altLang="zh-CN"/>
          </a:p>
        </p:txBody>
      </p:sp>
    </p:spTree>
    <p:extLst>
      <p:ext uri="{BB962C8B-B14F-4D97-AF65-F5344CB8AC3E}">
        <p14:creationId xmlns:p14="http://schemas.microsoft.com/office/powerpoint/2010/main" val="2235700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a:extLst>
              <a:ext uri="{FF2B5EF4-FFF2-40B4-BE49-F238E27FC236}">
                <a16:creationId xmlns:a16="http://schemas.microsoft.com/office/drawing/2014/main" id="{5D3E87F5-20AA-8943-8CE1-EC517BC0CDB6}"/>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fld id="{DAECD517-DC08-7547-B6F5-F2BF1CEAFE9A}" type="slidenum">
              <a:rPr lang="en-US" altLang="zh-CN" sz="1200"/>
              <a:pPr/>
              <a:t>56</a:t>
            </a:fld>
            <a:endParaRPr lang="en-US" altLang="zh-CN" sz="1200"/>
          </a:p>
        </p:txBody>
      </p:sp>
      <p:sp>
        <p:nvSpPr>
          <p:cNvPr id="177155" name="Rectangle 2">
            <a:extLst>
              <a:ext uri="{FF2B5EF4-FFF2-40B4-BE49-F238E27FC236}">
                <a16:creationId xmlns:a16="http://schemas.microsoft.com/office/drawing/2014/main" id="{21240EC9-8B76-294E-A2C9-9D5E8E5FEE56}"/>
              </a:ext>
            </a:extLst>
          </p:cNvPr>
          <p:cNvSpPr>
            <a:spLocks noGrp="1" noRot="1" noChangeAspect="1" noChangeArrowheads="1" noTextEdit="1"/>
          </p:cNvSpPr>
          <p:nvPr>
            <p:ph type="sldImg"/>
          </p:nvPr>
        </p:nvSpPr>
        <p:spPr>
          <a:ln/>
        </p:spPr>
      </p:sp>
      <p:sp>
        <p:nvSpPr>
          <p:cNvPr id="177156" name="Rectangle 3">
            <a:extLst>
              <a:ext uri="{FF2B5EF4-FFF2-40B4-BE49-F238E27FC236}">
                <a16:creationId xmlns:a16="http://schemas.microsoft.com/office/drawing/2014/main" id="{E86D0D31-A1A6-DE4B-94E3-4AC3F3A9A67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a:lnSpc>
                <a:spcPct val="140000"/>
              </a:lnSpc>
              <a:spcBef>
                <a:spcPct val="0"/>
              </a:spcBef>
            </a:pPr>
            <a:r>
              <a:rPr lang="en-US" altLang="zh-CN" sz="2400" b="1">
                <a:solidFill>
                  <a:srgbClr val="FFFFFF"/>
                </a:solidFill>
                <a:latin typeface="Arial Narrow" panose="020B0604020202020204" pitchFamily="34" charset="0"/>
              </a:rPr>
              <a:t>      </a:t>
            </a:r>
            <a:r>
              <a:rPr lang="zh-CN" altLang="en-US" sz="2400" b="1">
                <a:solidFill>
                  <a:srgbClr val="FFFFFF"/>
                </a:solidFill>
                <a:latin typeface="Arial Narrow" panose="020B0604020202020204" pitchFamily="34" charset="0"/>
              </a:rPr>
              <a:t>当被阻塞的进程所期待的</a:t>
            </a:r>
            <a:r>
              <a:rPr lang="zh-CN" altLang="en-US" sz="2400" b="1">
                <a:solidFill>
                  <a:srgbClr val="FFFF66"/>
                </a:solidFill>
                <a:latin typeface="Arial Narrow" panose="020B0604020202020204" pitchFamily="34" charset="0"/>
              </a:rPr>
              <a:t>事件发生</a:t>
            </a:r>
            <a:r>
              <a:rPr lang="zh-CN" altLang="en-US" sz="2400" b="1">
                <a:solidFill>
                  <a:srgbClr val="FFFFFF"/>
                </a:solidFill>
                <a:latin typeface="Arial Narrow" panose="020B0604020202020204" pitchFamily="34" charset="0"/>
              </a:rPr>
              <a:t>时，或所期望的</a:t>
            </a:r>
            <a:r>
              <a:rPr lang="zh-CN" altLang="en-US" sz="2400" b="1">
                <a:solidFill>
                  <a:srgbClr val="FFFF66"/>
                </a:solidFill>
                <a:latin typeface="Arial Narrow" panose="020B0604020202020204" pitchFamily="34" charset="0"/>
              </a:rPr>
              <a:t>数据到达</a:t>
            </a:r>
            <a:r>
              <a:rPr lang="zh-CN" altLang="en-US" sz="2400" b="1">
                <a:solidFill>
                  <a:srgbClr val="FFFFFF"/>
                </a:solidFill>
                <a:latin typeface="Arial Narrow" panose="020B0604020202020204" pitchFamily="34" charset="0"/>
              </a:rPr>
              <a:t>时，则由有关进程</a:t>
            </a:r>
            <a:r>
              <a:rPr lang="zh-CN" altLang="en-US" sz="2400" b="1">
                <a:solidFill>
                  <a:srgbClr val="FFFF66"/>
                </a:solidFill>
                <a:latin typeface="Arial Narrow" panose="020B0604020202020204" pitchFamily="34" charset="0"/>
              </a:rPr>
              <a:t>调用唤醒原语</a:t>
            </a:r>
            <a:r>
              <a:rPr lang="en-US" altLang="zh-CN" sz="2400" b="1">
                <a:solidFill>
                  <a:srgbClr val="FFFF66"/>
                </a:solidFill>
                <a:latin typeface="Arial Narrow" panose="020B0604020202020204" pitchFamily="34" charset="0"/>
              </a:rPr>
              <a:t>wakeup</a:t>
            </a:r>
            <a:r>
              <a:rPr lang="zh-CN" altLang="en-US" sz="2400" b="1">
                <a:solidFill>
                  <a:srgbClr val="FFFF66"/>
                </a:solidFill>
                <a:latin typeface="Arial Narrow" panose="020B0604020202020204" pitchFamily="34" charset="0"/>
              </a:rPr>
              <a:t>（）</a:t>
            </a:r>
            <a:r>
              <a:rPr lang="zh-CN" altLang="en-US" sz="2400" b="1">
                <a:solidFill>
                  <a:srgbClr val="FFFFFF"/>
                </a:solidFill>
                <a:latin typeface="Arial Narrow" panose="020B0604020202020204" pitchFamily="34" charset="0"/>
              </a:rPr>
              <a:t>将等待该事件的进程唤醒。</a:t>
            </a:r>
          </a:p>
          <a:p>
            <a:pPr>
              <a:lnSpc>
                <a:spcPct val="140000"/>
              </a:lnSpc>
              <a:spcBef>
                <a:spcPct val="0"/>
              </a:spcBef>
            </a:pPr>
            <a:r>
              <a:rPr lang="zh-CN" altLang="en-US" sz="2400" b="1" i="1">
                <a:solidFill>
                  <a:srgbClr val="FFFFFF"/>
                </a:solidFill>
                <a:latin typeface="Arial Narrow" panose="020B0604020202020204" pitchFamily="34" charset="0"/>
              </a:rPr>
              <a:t>        </a:t>
            </a:r>
            <a:r>
              <a:rPr lang="zh-CN" altLang="en-US" sz="2400" b="1" i="1" u="sng">
                <a:solidFill>
                  <a:srgbClr val="FFFFFF"/>
                </a:solidFill>
                <a:latin typeface="Arial Narrow" panose="020B0604020202020204" pitchFamily="34" charset="0"/>
              </a:rPr>
              <a:t>唤醒原语执行的过程是</a:t>
            </a:r>
            <a:r>
              <a:rPr lang="zh-CN" altLang="en-US" sz="2400" b="1">
                <a:solidFill>
                  <a:srgbClr val="FFFFFF"/>
                </a:solidFill>
                <a:latin typeface="Arial Narrow" panose="020B0604020202020204" pitchFamily="34" charset="0"/>
              </a:rPr>
              <a:t>：首先把被阻塞进程从等待该事件的阻塞队列中移出，将其</a:t>
            </a:r>
            <a:r>
              <a:rPr lang="en-US" altLang="zh-CN" sz="2400" b="1">
                <a:solidFill>
                  <a:srgbClr val="FFFFFF"/>
                </a:solidFill>
                <a:latin typeface="Arial Narrow" panose="020B0604020202020204" pitchFamily="34" charset="0"/>
              </a:rPr>
              <a:t>PCB</a:t>
            </a:r>
            <a:r>
              <a:rPr lang="zh-CN" altLang="en-US" sz="2400" b="1">
                <a:solidFill>
                  <a:srgbClr val="FFFFFF"/>
                </a:solidFill>
                <a:latin typeface="Arial Narrow" panose="020B0604020202020204" pitchFamily="34" charset="0"/>
              </a:rPr>
              <a:t>中的现行状态，由</a:t>
            </a:r>
            <a:r>
              <a:rPr lang="zh-CN" altLang="en-US" sz="2400" b="1">
                <a:solidFill>
                  <a:srgbClr val="FFFF66"/>
                </a:solidFill>
                <a:latin typeface="Arial Narrow" panose="020B0604020202020204" pitchFamily="34" charset="0"/>
              </a:rPr>
              <a:t>阻塞</a:t>
            </a:r>
            <a:r>
              <a:rPr lang="zh-CN" altLang="en-US" sz="2400" b="1">
                <a:solidFill>
                  <a:srgbClr val="FF3300"/>
                </a:solidFill>
                <a:latin typeface="Arial Narrow" panose="020B0604020202020204" pitchFamily="34" charset="0"/>
              </a:rPr>
              <a:t>改为</a:t>
            </a:r>
            <a:r>
              <a:rPr lang="zh-CN" altLang="en-US" sz="2400" b="1">
                <a:solidFill>
                  <a:srgbClr val="FFFF66"/>
                </a:solidFill>
                <a:latin typeface="Arial Narrow" panose="020B0604020202020204" pitchFamily="34" charset="0"/>
              </a:rPr>
              <a:t>就绪</a:t>
            </a:r>
            <a:r>
              <a:rPr lang="zh-CN" altLang="en-US" sz="2400" b="1">
                <a:solidFill>
                  <a:srgbClr val="FFFFFF"/>
                </a:solidFill>
                <a:latin typeface="Arial Narrow" panose="020B0604020202020204" pitchFamily="34" charset="0"/>
              </a:rPr>
              <a:t>，并插入到就绪队列中。</a:t>
            </a:r>
            <a:endParaRPr lang="zh-CN" altLang="en-US" sz="2400">
              <a:solidFill>
                <a:srgbClr val="FFFFFF"/>
              </a:solidFill>
              <a:latin typeface="Times New Roman" panose="02020603050405020304" pitchFamily="18" charset="0"/>
            </a:endParaRPr>
          </a:p>
          <a:p>
            <a:r>
              <a:rPr lang="zh-CN" altLang="en-US"/>
              <a:t>       </a:t>
            </a:r>
            <a:r>
              <a:rPr lang="en-US" altLang="zh-CN" sz="3200" b="1">
                <a:solidFill>
                  <a:srgbClr val="0000FF"/>
                </a:solidFill>
                <a:latin typeface="楷体_GB2312" pitchFamily="49" charset="-122"/>
                <a:ea typeface="楷体_GB2312" pitchFamily="49" charset="-122"/>
              </a:rPr>
              <a:t>Block</a:t>
            </a:r>
            <a:r>
              <a:rPr lang="zh-CN" altLang="en-US" sz="3200" b="1">
                <a:solidFill>
                  <a:srgbClr val="0000FF"/>
                </a:solidFill>
                <a:latin typeface="楷体_GB2312" pitchFamily="49" charset="-122"/>
                <a:ea typeface="楷体_GB2312" pitchFamily="49" charset="-122"/>
              </a:rPr>
              <a:t>原语与</a:t>
            </a:r>
            <a:r>
              <a:rPr lang="en-US" altLang="zh-CN" sz="3200" b="1">
                <a:solidFill>
                  <a:srgbClr val="0000FF"/>
                </a:solidFill>
                <a:latin typeface="楷体_GB2312" pitchFamily="49" charset="-122"/>
                <a:ea typeface="楷体_GB2312" pitchFamily="49" charset="-122"/>
              </a:rPr>
              <a:t>Wakeup</a:t>
            </a:r>
            <a:r>
              <a:rPr lang="zh-CN" altLang="en-US" sz="3200" b="1">
                <a:solidFill>
                  <a:srgbClr val="0000FF"/>
                </a:solidFill>
                <a:latin typeface="楷体_GB2312" pitchFamily="49" charset="-122"/>
                <a:ea typeface="楷体_GB2312" pitchFamily="49" charset="-122"/>
              </a:rPr>
              <a:t>原语是一对作用刚好相反的原语！</a:t>
            </a:r>
          </a:p>
          <a:p>
            <a:pPr eaLnBrk="1" hangingPunct="1">
              <a:lnSpc>
                <a:spcPct val="140000"/>
              </a:lnSpc>
              <a:spcBef>
                <a:spcPct val="50000"/>
              </a:spcBef>
            </a:pPr>
            <a:r>
              <a:rPr lang="zh-CN" altLang="en-US" sz="3200" b="1">
                <a:solidFill>
                  <a:srgbClr val="0000FF"/>
                </a:solidFill>
                <a:latin typeface="楷体_GB2312" pitchFamily="49" charset="-122"/>
                <a:ea typeface="楷体_GB2312" pitchFamily="49" charset="-122"/>
              </a:rPr>
              <a:t>       如果在一个进程中调用了</a:t>
            </a:r>
            <a:r>
              <a:rPr lang="en-US" altLang="zh-CN" sz="3200" b="1">
                <a:solidFill>
                  <a:srgbClr val="0000FF"/>
                </a:solidFill>
                <a:latin typeface="楷体_GB2312" pitchFamily="49" charset="-122"/>
                <a:ea typeface="楷体_GB2312" pitchFamily="49" charset="-122"/>
              </a:rPr>
              <a:t>Block</a:t>
            </a:r>
            <a:r>
              <a:rPr lang="zh-CN" altLang="en-US" sz="3200" b="1">
                <a:solidFill>
                  <a:srgbClr val="0000FF"/>
                </a:solidFill>
                <a:latin typeface="楷体_GB2312" pitchFamily="49" charset="-122"/>
                <a:ea typeface="楷体_GB2312" pitchFamily="49" charset="-122"/>
              </a:rPr>
              <a:t>原语</a:t>
            </a:r>
            <a:r>
              <a:rPr lang="en-US" altLang="zh-CN" sz="3200" b="1">
                <a:solidFill>
                  <a:srgbClr val="0000FF"/>
                </a:solidFill>
                <a:latin typeface="楷体_GB2312" pitchFamily="49" charset="-122"/>
                <a:ea typeface="楷体_GB2312" pitchFamily="49" charset="-122"/>
              </a:rPr>
              <a:t>,</a:t>
            </a:r>
            <a:r>
              <a:rPr lang="zh-CN" altLang="en-US" sz="3200" b="1">
                <a:solidFill>
                  <a:srgbClr val="0000FF"/>
                </a:solidFill>
                <a:latin typeface="楷体_GB2312" pitchFamily="49" charset="-122"/>
                <a:ea typeface="楷体_GB2312" pitchFamily="49" charset="-122"/>
              </a:rPr>
              <a:t>则必须在该进程的合作进程或其他相关进程中调用</a:t>
            </a:r>
            <a:r>
              <a:rPr lang="en-US" altLang="zh-CN" sz="3200" b="1">
                <a:solidFill>
                  <a:srgbClr val="0000FF"/>
                </a:solidFill>
                <a:latin typeface="楷体_GB2312" pitchFamily="49" charset="-122"/>
                <a:ea typeface="楷体_GB2312" pitchFamily="49" charset="-122"/>
              </a:rPr>
              <a:t>Wakeup</a:t>
            </a:r>
            <a:r>
              <a:rPr lang="zh-CN" altLang="en-US" sz="3200" b="1">
                <a:solidFill>
                  <a:srgbClr val="0000FF"/>
                </a:solidFill>
                <a:latin typeface="楷体_GB2312" pitchFamily="49" charset="-122"/>
                <a:ea typeface="楷体_GB2312" pitchFamily="49" charset="-122"/>
              </a:rPr>
              <a:t>原语唤醒阻塞进程。</a:t>
            </a:r>
          </a:p>
          <a:p>
            <a:pPr eaLnBrk="1" hangingPunct="1">
              <a:lnSpc>
                <a:spcPct val="140000"/>
              </a:lnSpc>
              <a:spcBef>
                <a:spcPct val="50000"/>
              </a:spcBef>
            </a:pPr>
            <a:endParaRPr lang="en-US" altLang="zh-CN"/>
          </a:p>
        </p:txBody>
      </p:sp>
    </p:spTree>
    <p:extLst>
      <p:ext uri="{BB962C8B-B14F-4D97-AF65-F5344CB8AC3E}">
        <p14:creationId xmlns:p14="http://schemas.microsoft.com/office/powerpoint/2010/main" val="2006171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a:extLst>
              <a:ext uri="{FF2B5EF4-FFF2-40B4-BE49-F238E27FC236}">
                <a16:creationId xmlns:a16="http://schemas.microsoft.com/office/drawing/2014/main" id="{922C6350-9C12-9248-A481-6F381AB73979}"/>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fld id="{733B30D4-CF58-4F42-8F7F-2CB265D97D43}" type="slidenum">
              <a:rPr lang="en-US" altLang="zh-CN" sz="1200"/>
              <a:pPr/>
              <a:t>58</a:t>
            </a:fld>
            <a:endParaRPr lang="en-US" altLang="zh-CN" sz="1200"/>
          </a:p>
        </p:txBody>
      </p:sp>
      <p:sp>
        <p:nvSpPr>
          <p:cNvPr id="178179" name="Rectangle 2">
            <a:extLst>
              <a:ext uri="{FF2B5EF4-FFF2-40B4-BE49-F238E27FC236}">
                <a16:creationId xmlns:a16="http://schemas.microsoft.com/office/drawing/2014/main" id="{F0D524DE-0867-B94C-86D2-DBA7DE74CE4E}"/>
              </a:ext>
            </a:extLst>
          </p:cNvPr>
          <p:cNvSpPr>
            <a:spLocks noGrp="1" noRot="1" noChangeAspect="1" noChangeArrowheads="1" noTextEdit="1"/>
          </p:cNvSpPr>
          <p:nvPr>
            <p:ph type="sldImg"/>
          </p:nvPr>
        </p:nvSpPr>
        <p:spPr>
          <a:ln/>
        </p:spPr>
      </p:sp>
      <p:sp>
        <p:nvSpPr>
          <p:cNvPr id="178180" name="Rectangle 3">
            <a:extLst>
              <a:ext uri="{FF2B5EF4-FFF2-40B4-BE49-F238E27FC236}">
                <a16:creationId xmlns:a16="http://schemas.microsoft.com/office/drawing/2014/main" id="{714D0515-D64E-534A-A5C1-1AE10B5791E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eaLnBrk="1" hangingPunct="1">
              <a:lnSpc>
                <a:spcPct val="120000"/>
              </a:lnSpc>
              <a:spcBef>
                <a:spcPct val="50000"/>
              </a:spcBef>
              <a:buClr>
                <a:srgbClr val="FF3300"/>
              </a:buClr>
              <a:buSzPct val="200000"/>
            </a:pPr>
            <a:r>
              <a:rPr lang="zh-CN" altLang="en-US" b="1"/>
              <a:t>当出现了引起进程挂起的事件时，如用户进程请求将自己挂起，或者父进程请求将自己的某个子进程挂起时，系统将利用挂起原语</a:t>
            </a:r>
            <a:r>
              <a:rPr lang="en-US" altLang="zh-CN" b="1"/>
              <a:t>SUSPEND</a:t>
            </a:r>
            <a:r>
              <a:rPr lang="zh-CN" altLang="en-US" b="1"/>
              <a:t>（）将指定进程或处于阻塞状态的进程挂起</a:t>
            </a:r>
            <a:r>
              <a:rPr lang="en-US" altLang="zh-CN" b="1"/>
              <a:t>.</a:t>
            </a:r>
          </a:p>
          <a:p>
            <a:endParaRPr lang="en-US" altLang="zh-CN"/>
          </a:p>
        </p:txBody>
      </p:sp>
    </p:spTree>
    <p:extLst>
      <p:ext uri="{BB962C8B-B14F-4D97-AF65-F5344CB8AC3E}">
        <p14:creationId xmlns:p14="http://schemas.microsoft.com/office/powerpoint/2010/main" val="4285362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a:extLst>
              <a:ext uri="{FF2B5EF4-FFF2-40B4-BE49-F238E27FC236}">
                <a16:creationId xmlns:a16="http://schemas.microsoft.com/office/drawing/2014/main" id="{8905B027-613C-064A-920F-292A3EB28D60}"/>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fld id="{F18C9E8D-DAB3-4544-AADD-0794E6A2438D}" type="slidenum">
              <a:rPr lang="en-US" altLang="zh-CN" sz="1200"/>
              <a:pPr/>
              <a:t>59</a:t>
            </a:fld>
            <a:endParaRPr lang="en-US" altLang="zh-CN" sz="1200"/>
          </a:p>
        </p:txBody>
      </p:sp>
      <p:sp>
        <p:nvSpPr>
          <p:cNvPr id="180227" name="Rectangle 2">
            <a:extLst>
              <a:ext uri="{FF2B5EF4-FFF2-40B4-BE49-F238E27FC236}">
                <a16:creationId xmlns:a16="http://schemas.microsoft.com/office/drawing/2014/main" id="{F21173B4-8CDB-9944-9BDE-FEE7584A58C7}"/>
              </a:ext>
            </a:extLst>
          </p:cNvPr>
          <p:cNvSpPr>
            <a:spLocks noGrp="1" noRot="1" noChangeAspect="1" noChangeArrowheads="1" noTextEdit="1"/>
          </p:cNvSpPr>
          <p:nvPr>
            <p:ph type="sldImg"/>
          </p:nvPr>
        </p:nvSpPr>
        <p:spPr>
          <a:ln/>
        </p:spPr>
      </p:sp>
      <p:sp>
        <p:nvSpPr>
          <p:cNvPr id="352259" name="Rectangle 3">
            <a:extLst>
              <a:ext uri="{FF2B5EF4-FFF2-40B4-BE49-F238E27FC236}">
                <a16:creationId xmlns:a16="http://schemas.microsoft.com/office/drawing/2014/main" id="{8D44F02E-D441-9C4E-A6FB-81CA0347B5C1}"/>
              </a:ext>
            </a:extLst>
          </p:cNvPr>
          <p:cNvSpPr>
            <a:spLocks noGrp="1" noChangeArrowheads="1"/>
          </p:cNvSpPr>
          <p:nvPr>
            <p:ph type="body" idx="1"/>
          </p:nvPr>
        </p:nvSpPr>
        <p:spPr/>
        <p:txBody>
          <a:bodyPr/>
          <a:lstStyle/>
          <a:p>
            <a:pPr eaLnBrk="1" hangingPunct="1">
              <a:lnSpc>
                <a:spcPct val="130000"/>
              </a:lnSpc>
              <a:spcBef>
                <a:spcPct val="50000"/>
              </a:spcBef>
              <a:buClr>
                <a:srgbClr val="FF3300"/>
              </a:buClr>
              <a:buSzPct val="200000"/>
              <a:buFontTx/>
              <a:buChar char="•"/>
            </a:pPr>
            <a:r>
              <a:rPr lang="zh-CN" altLang="en-US" sz="2800" b="1" dirty="0">
                <a:solidFill>
                  <a:srgbClr val="FFFFFF"/>
                </a:solidFill>
                <a:effectLst>
                  <a:outerShdw blurRad="38100" dist="38100" dir="2700000" algn="tl">
                    <a:srgbClr val="C0C0C0"/>
                  </a:outerShdw>
                </a:effectLst>
                <a:latin typeface="Arial Narrow" panose="020B0604020202020204" pitchFamily="34" charset="0"/>
              </a:rPr>
              <a:t>当发生激活进程的事件时，如</a:t>
            </a:r>
            <a:r>
              <a:rPr lang="zh-CN" altLang="en-US" sz="2800" b="1" dirty="0">
                <a:solidFill>
                  <a:srgbClr val="FF3300"/>
                </a:solidFill>
                <a:effectLst>
                  <a:outerShdw blurRad="38100" dist="38100" dir="2700000" algn="tl">
                    <a:srgbClr val="C0C0C0"/>
                  </a:outerShdw>
                </a:effectLst>
                <a:latin typeface="Arial Narrow" panose="020B0604020202020204" pitchFamily="34" charset="0"/>
              </a:rPr>
              <a:t>用户进程或父进程请求激活指定进程</a:t>
            </a:r>
            <a:r>
              <a:rPr lang="zh-CN" altLang="en-US" sz="2800" b="1" dirty="0">
                <a:solidFill>
                  <a:srgbClr val="FFFFFF"/>
                </a:solidFill>
                <a:effectLst>
                  <a:outerShdw blurRad="38100" dist="38100" dir="2700000" algn="tl">
                    <a:srgbClr val="C0C0C0"/>
                  </a:outerShdw>
                </a:effectLst>
                <a:latin typeface="Arial Narrow" panose="020B0604020202020204" pitchFamily="34" charset="0"/>
              </a:rPr>
              <a:t>，若进程驻留在外存而内存中已有足够的空间，则可将在外存上处于静止就绪状态的进程换入内存。这时系统将利用激活原语</a:t>
            </a:r>
            <a:r>
              <a:rPr lang="en-US" altLang="zh-CN" sz="2800" b="1" dirty="0">
                <a:solidFill>
                  <a:srgbClr val="FFFFFF"/>
                </a:solidFill>
                <a:effectLst>
                  <a:outerShdw blurRad="38100" dist="38100" dir="2700000" algn="tl">
                    <a:srgbClr val="C0C0C0"/>
                  </a:outerShdw>
                </a:effectLst>
                <a:latin typeface="Arial Narrow" panose="020B0604020202020204" pitchFamily="34" charset="0"/>
              </a:rPr>
              <a:t>active</a:t>
            </a:r>
            <a:r>
              <a:rPr lang="zh-CN" altLang="en-US" sz="2800" b="1" dirty="0">
                <a:solidFill>
                  <a:srgbClr val="FFFFFF"/>
                </a:solidFill>
                <a:effectLst>
                  <a:outerShdw blurRad="38100" dist="38100" dir="2700000" algn="tl">
                    <a:srgbClr val="C0C0C0"/>
                  </a:outerShdw>
                </a:effectLst>
                <a:latin typeface="Arial Narrow" panose="020B0604020202020204" pitchFamily="34" charset="0"/>
              </a:rPr>
              <a:t>（）将指定进程激活。</a:t>
            </a:r>
          </a:p>
          <a:p>
            <a:pPr>
              <a:lnSpc>
                <a:spcPct val="130000"/>
              </a:lnSpc>
              <a:spcBef>
                <a:spcPct val="0"/>
              </a:spcBef>
              <a:buClr>
                <a:srgbClr val="FF3300"/>
              </a:buClr>
              <a:buSzPct val="200000"/>
              <a:buFontTx/>
              <a:buChar char="•"/>
            </a:pPr>
            <a:r>
              <a:rPr lang="zh-CN" altLang="en-US" sz="2800" b="1" dirty="0">
                <a:solidFill>
                  <a:srgbClr val="FFFFFF"/>
                </a:solidFill>
                <a:effectLst>
                  <a:outerShdw blurRad="38100" dist="38100" dir="2700000" algn="tl">
                    <a:srgbClr val="C0C0C0"/>
                  </a:outerShdw>
                </a:effectLst>
                <a:latin typeface="Arial Narrow" panose="020B0604020202020204" pitchFamily="34" charset="0"/>
              </a:rPr>
              <a:t>    </a:t>
            </a:r>
            <a:r>
              <a:rPr lang="zh-CN" altLang="en-US" sz="2800" b="1" i="1" u="sng" dirty="0">
                <a:solidFill>
                  <a:srgbClr val="FFFFFF"/>
                </a:solidFill>
                <a:effectLst>
                  <a:outerShdw blurRad="38100" dist="38100" dir="2700000" algn="tl">
                    <a:srgbClr val="C0C0C0"/>
                  </a:outerShdw>
                </a:effectLst>
                <a:latin typeface="Arial Narrow" panose="020B0604020202020204" pitchFamily="34" charset="0"/>
              </a:rPr>
              <a:t>进程的激活过程</a:t>
            </a:r>
            <a:r>
              <a:rPr lang="zh-CN" altLang="en-US" sz="2800" b="1" dirty="0">
                <a:solidFill>
                  <a:srgbClr val="FFFFFF"/>
                </a:solidFill>
                <a:effectLst>
                  <a:outerShdw blurRad="38100" dist="38100" dir="2700000" algn="tl">
                    <a:srgbClr val="C0C0C0"/>
                  </a:outerShdw>
                </a:effectLst>
                <a:latin typeface="Arial Narrow" panose="020B0604020202020204" pitchFamily="34" charset="0"/>
              </a:rPr>
              <a:t>：激活原语先将进程</a:t>
            </a:r>
            <a:r>
              <a:rPr lang="zh-CN" altLang="en-US" sz="2800" b="1" dirty="0">
                <a:solidFill>
                  <a:srgbClr val="FFFF66"/>
                </a:solidFill>
                <a:effectLst>
                  <a:outerShdw blurRad="38100" dist="38100" dir="2700000" algn="tl">
                    <a:srgbClr val="C0C0C0"/>
                  </a:outerShdw>
                </a:effectLst>
                <a:latin typeface="Arial Narrow" panose="020B0604020202020204" pitchFamily="34" charset="0"/>
              </a:rPr>
              <a:t>从外存调入内存</a:t>
            </a:r>
            <a:r>
              <a:rPr lang="zh-CN" altLang="en-US" sz="2800" b="1" dirty="0">
                <a:solidFill>
                  <a:srgbClr val="FFFFFF"/>
                </a:solidFill>
                <a:effectLst>
                  <a:outerShdw blurRad="38100" dist="38100" dir="2700000" algn="tl">
                    <a:srgbClr val="C0C0C0"/>
                  </a:outerShdw>
                </a:effectLst>
                <a:latin typeface="Arial Narrow" panose="020B0604020202020204" pitchFamily="34" charset="0"/>
              </a:rPr>
              <a:t>，检查该进程的现行状态，若是</a:t>
            </a:r>
            <a:r>
              <a:rPr lang="zh-CN" altLang="en-US" sz="2800" b="1" dirty="0">
                <a:solidFill>
                  <a:srgbClr val="FF3300"/>
                </a:solidFill>
                <a:effectLst>
                  <a:outerShdw blurRad="38100" dist="38100" dir="2700000" algn="tl">
                    <a:srgbClr val="C0C0C0"/>
                  </a:outerShdw>
                </a:effectLst>
                <a:latin typeface="Arial Narrow" panose="020B0604020202020204" pitchFamily="34" charset="0"/>
              </a:rPr>
              <a:t>静止就绪</a:t>
            </a:r>
            <a:r>
              <a:rPr lang="zh-CN" altLang="en-US" sz="2800" b="1" dirty="0">
                <a:solidFill>
                  <a:srgbClr val="FFFFFF"/>
                </a:solidFill>
                <a:effectLst>
                  <a:outerShdw blurRad="38100" dist="38100" dir="2700000" algn="tl">
                    <a:srgbClr val="C0C0C0"/>
                  </a:outerShdw>
                </a:effectLst>
                <a:latin typeface="Arial Narrow" panose="020B0604020202020204" pitchFamily="34" charset="0"/>
              </a:rPr>
              <a:t>便将其</a:t>
            </a:r>
            <a:r>
              <a:rPr lang="zh-CN" altLang="en-US" sz="2800" b="1" dirty="0">
                <a:solidFill>
                  <a:srgbClr val="CC3300"/>
                </a:solidFill>
                <a:effectLst>
                  <a:outerShdw blurRad="38100" dist="38100" dir="2700000" algn="tl">
                    <a:srgbClr val="C0C0C0"/>
                  </a:outerShdw>
                </a:effectLst>
                <a:latin typeface="Arial Narrow" panose="020B0604020202020204" pitchFamily="34" charset="0"/>
              </a:rPr>
              <a:t>改为</a:t>
            </a:r>
            <a:r>
              <a:rPr lang="zh-CN" altLang="en-US" sz="2800" b="1" dirty="0">
                <a:solidFill>
                  <a:srgbClr val="FFFF66"/>
                </a:solidFill>
                <a:effectLst>
                  <a:outerShdw blurRad="38100" dist="38100" dir="2700000" algn="tl">
                    <a:srgbClr val="C0C0C0"/>
                  </a:outerShdw>
                </a:effectLst>
                <a:latin typeface="Arial Narrow" panose="020B0604020202020204" pitchFamily="34" charset="0"/>
              </a:rPr>
              <a:t>活动就绪</a:t>
            </a:r>
            <a:r>
              <a:rPr lang="zh-CN" altLang="en-US" sz="2800" b="1" dirty="0">
                <a:solidFill>
                  <a:srgbClr val="FFFFFF"/>
                </a:solidFill>
                <a:effectLst>
                  <a:outerShdw blurRad="38100" dist="38100" dir="2700000" algn="tl">
                    <a:srgbClr val="C0C0C0"/>
                  </a:outerShdw>
                </a:effectLst>
                <a:latin typeface="Arial Narrow" panose="020B0604020202020204" pitchFamily="34" charset="0"/>
              </a:rPr>
              <a:t>；若为</a:t>
            </a:r>
            <a:r>
              <a:rPr lang="zh-CN" altLang="en-US" sz="2800" b="1" dirty="0">
                <a:solidFill>
                  <a:srgbClr val="FFFF66"/>
                </a:solidFill>
                <a:effectLst>
                  <a:outerShdw blurRad="38100" dist="38100" dir="2700000" algn="tl">
                    <a:srgbClr val="C0C0C0"/>
                  </a:outerShdw>
                </a:effectLst>
                <a:latin typeface="Arial Narrow" panose="020B0604020202020204" pitchFamily="34" charset="0"/>
              </a:rPr>
              <a:t>静止阻塞</a:t>
            </a:r>
            <a:r>
              <a:rPr lang="zh-CN" altLang="en-US" sz="2800" b="1" dirty="0">
                <a:solidFill>
                  <a:srgbClr val="FFFFFF"/>
                </a:solidFill>
                <a:effectLst>
                  <a:outerShdw blurRad="38100" dist="38100" dir="2700000" algn="tl">
                    <a:srgbClr val="C0C0C0"/>
                  </a:outerShdw>
                </a:effectLst>
                <a:latin typeface="Arial Narrow" panose="020B0604020202020204" pitchFamily="34" charset="0"/>
              </a:rPr>
              <a:t>，便将其</a:t>
            </a:r>
            <a:r>
              <a:rPr lang="zh-CN" altLang="en-US" sz="2800" b="1" dirty="0">
                <a:solidFill>
                  <a:srgbClr val="CC3300"/>
                </a:solidFill>
                <a:effectLst>
                  <a:outerShdw blurRad="38100" dist="38100" dir="2700000" algn="tl">
                    <a:srgbClr val="C0C0C0"/>
                  </a:outerShdw>
                </a:effectLst>
                <a:latin typeface="Arial Narrow" panose="020B0604020202020204" pitchFamily="34" charset="0"/>
              </a:rPr>
              <a:t>改为</a:t>
            </a:r>
            <a:r>
              <a:rPr lang="zh-CN" altLang="en-US" sz="2800" b="1" dirty="0">
                <a:solidFill>
                  <a:srgbClr val="FFFF66"/>
                </a:solidFill>
                <a:effectLst>
                  <a:outerShdw blurRad="38100" dist="38100" dir="2700000" algn="tl">
                    <a:srgbClr val="C0C0C0"/>
                  </a:outerShdw>
                </a:effectLst>
                <a:latin typeface="Arial Narrow" panose="020B0604020202020204" pitchFamily="34" charset="0"/>
              </a:rPr>
              <a:t>活动阻塞</a:t>
            </a:r>
          </a:p>
        </p:txBody>
      </p:sp>
    </p:spTree>
    <p:extLst>
      <p:ext uri="{BB962C8B-B14F-4D97-AF65-F5344CB8AC3E}">
        <p14:creationId xmlns:p14="http://schemas.microsoft.com/office/powerpoint/2010/main" val="1246358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B1CB44-73D4-4D44-A9F1-CF17A2AAD0C5}" type="slidenum">
              <a:rPr lang="zh-CN" altLang="en-US" smtClean="0"/>
              <a:pPr/>
              <a:t>72</a:t>
            </a:fld>
            <a:endParaRPr lang="en-US" altLang="zh-CN"/>
          </a:p>
        </p:txBody>
      </p:sp>
    </p:spTree>
    <p:extLst>
      <p:ext uri="{BB962C8B-B14F-4D97-AF65-F5344CB8AC3E}">
        <p14:creationId xmlns:p14="http://schemas.microsoft.com/office/powerpoint/2010/main" val="34386805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B1CB44-73D4-4D44-A9F1-CF17A2AAD0C5}" type="slidenum">
              <a:rPr lang="zh-CN" altLang="en-US" smtClean="0"/>
              <a:pPr/>
              <a:t>86</a:t>
            </a:fld>
            <a:endParaRPr lang="en-US" altLang="zh-CN"/>
          </a:p>
        </p:txBody>
      </p:sp>
    </p:spTree>
    <p:extLst>
      <p:ext uri="{BB962C8B-B14F-4D97-AF65-F5344CB8AC3E}">
        <p14:creationId xmlns:p14="http://schemas.microsoft.com/office/powerpoint/2010/main" val="2373706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B1CB44-73D4-4D44-A9F1-CF17A2AAD0C5}" type="slidenum">
              <a:rPr lang="zh-CN" altLang="en-US" smtClean="0"/>
              <a:pPr/>
              <a:t>105</a:t>
            </a:fld>
            <a:endParaRPr lang="en-US" altLang="zh-CN"/>
          </a:p>
        </p:txBody>
      </p:sp>
    </p:spTree>
    <p:extLst>
      <p:ext uri="{BB962C8B-B14F-4D97-AF65-F5344CB8AC3E}">
        <p14:creationId xmlns:p14="http://schemas.microsoft.com/office/powerpoint/2010/main" val="462952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B1CB44-73D4-4D44-A9F1-CF17A2AAD0C5}" type="slidenum">
              <a:rPr lang="zh-CN" altLang="en-US" smtClean="0"/>
              <a:pPr/>
              <a:t>114</a:t>
            </a:fld>
            <a:endParaRPr lang="en-US" altLang="zh-CN"/>
          </a:p>
        </p:txBody>
      </p:sp>
    </p:spTree>
    <p:extLst>
      <p:ext uri="{BB962C8B-B14F-4D97-AF65-F5344CB8AC3E}">
        <p14:creationId xmlns:p14="http://schemas.microsoft.com/office/powerpoint/2010/main" val="26599652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B1CB44-73D4-4D44-A9F1-CF17A2AAD0C5}" type="slidenum">
              <a:rPr lang="zh-CN" altLang="en-US" smtClean="0"/>
              <a:pPr/>
              <a:t>116</a:t>
            </a:fld>
            <a:endParaRPr lang="en-US" altLang="zh-CN"/>
          </a:p>
        </p:txBody>
      </p:sp>
    </p:spTree>
    <p:extLst>
      <p:ext uri="{BB962C8B-B14F-4D97-AF65-F5344CB8AC3E}">
        <p14:creationId xmlns:p14="http://schemas.microsoft.com/office/powerpoint/2010/main" val="19969318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B1CB44-73D4-4D44-A9F1-CF17A2AAD0C5}" type="slidenum">
              <a:rPr lang="zh-CN" altLang="en-US" smtClean="0"/>
              <a:pPr/>
              <a:t>119</a:t>
            </a:fld>
            <a:endParaRPr lang="en-US" altLang="zh-CN"/>
          </a:p>
        </p:txBody>
      </p:sp>
    </p:spTree>
    <p:extLst>
      <p:ext uri="{BB962C8B-B14F-4D97-AF65-F5344CB8AC3E}">
        <p14:creationId xmlns:p14="http://schemas.microsoft.com/office/powerpoint/2010/main" val="39706531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幻灯片图像占位符 1">
            <a:extLst>
              <a:ext uri="{FF2B5EF4-FFF2-40B4-BE49-F238E27FC236}">
                <a16:creationId xmlns:a16="http://schemas.microsoft.com/office/drawing/2014/main" id="{3462FFDB-1F0D-4547-815D-63DF97A07175}"/>
              </a:ext>
            </a:extLst>
          </p:cNvPr>
          <p:cNvSpPr>
            <a:spLocks noGrp="1" noRot="1" noChangeAspect="1" noTextEdit="1"/>
          </p:cNvSpPr>
          <p:nvPr>
            <p:ph type="sldImg"/>
          </p:nvPr>
        </p:nvSpPr>
        <p:spPr>
          <a:xfrm>
            <a:off x="1143000" y="685800"/>
            <a:ext cx="4572000" cy="3429000"/>
          </a:xfrm>
          <a:ln/>
        </p:spPr>
      </p:sp>
      <p:sp>
        <p:nvSpPr>
          <p:cNvPr id="181251" name="备注占位符 2">
            <a:extLst>
              <a:ext uri="{FF2B5EF4-FFF2-40B4-BE49-F238E27FC236}">
                <a16:creationId xmlns:a16="http://schemas.microsoft.com/office/drawing/2014/main" id="{CE119403-B076-434A-820B-0E43CB8C618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zh-CN" altLang="en-US" b="1">
                <a:solidFill>
                  <a:srgbClr val="000000"/>
                </a:solidFill>
                <a:latin typeface="华文楷体" panose="02010600040101010101" pitchFamily="2" charset="-122"/>
                <a:ea typeface="华文楷体" panose="02010600040101010101" pitchFamily="2" charset="-122"/>
              </a:rPr>
              <a:t>最初用于同一台主机上多个应用程序之间的通信</a:t>
            </a:r>
            <a:r>
              <a:rPr lang="en-US" altLang="zh-CN" b="1">
                <a:solidFill>
                  <a:srgbClr val="000000"/>
                </a:solidFill>
                <a:latin typeface="华文楷体" panose="02010600040101010101" pitchFamily="2" charset="-122"/>
                <a:ea typeface="华文楷体" panose="02010600040101010101" pitchFamily="2" charset="-122"/>
              </a:rPr>
              <a:t>(</a:t>
            </a:r>
            <a:r>
              <a:rPr lang="zh-CN" altLang="en-US" b="1">
                <a:solidFill>
                  <a:srgbClr val="000000"/>
                </a:solidFill>
                <a:latin typeface="华文楷体" panose="02010600040101010101" pitchFamily="2" charset="-122"/>
                <a:ea typeface="华文楷体" panose="02010600040101010101" pitchFamily="2" charset="-122"/>
              </a:rPr>
              <a:t>即进程间的通信</a:t>
            </a:r>
            <a:r>
              <a:rPr lang="en-US" altLang="zh-CN" b="1">
                <a:solidFill>
                  <a:srgbClr val="000000"/>
                </a:solidFill>
                <a:latin typeface="华文楷体" panose="02010600040101010101" pitchFamily="2" charset="-122"/>
                <a:ea typeface="华文楷体" panose="02010600040101010101" pitchFamily="2" charset="-122"/>
              </a:rPr>
              <a:t>)</a:t>
            </a:r>
            <a:r>
              <a:rPr lang="zh-CN" altLang="en-US" b="1">
                <a:solidFill>
                  <a:srgbClr val="000000"/>
                </a:solidFill>
                <a:latin typeface="华文楷体" panose="02010600040101010101" pitchFamily="2" charset="-122"/>
                <a:ea typeface="华文楷体" panose="02010600040101010101" pitchFamily="2" charset="-122"/>
              </a:rPr>
              <a:t>，主要是为了解决多对进程同时通信时端口和物理线路的多路复用问题。</a:t>
            </a:r>
            <a:endParaRPr lang="en-US" altLang="zh-CN" b="1">
              <a:solidFill>
                <a:srgbClr val="000000"/>
              </a:solidFill>
              <a:latin typeface="华文楷体" panose="02010600040101010101" pitchFamily="2" charset="-122"/>
              <a:ea typeface="华文楷体" panose="02010600040101010101" pitchFamily="2" charset="-122"/>
            </a:endParaRPr>
          </a:p>
          <a:p>
            <a:r>
              <a:rPr lang="zh-CN" altLang="en-US" b="1">
                <a:solidFill>
                  <a:srgbClr val="000000"/>
                </a:solidFill>
                <a:latin typeface="华文楷体" panose="02010600040101010101" pitchFamily="2" charset="-122"/>
                <a:ea typeface="华文楷体" panose="02010600040101010101" pitchFamily="2" charset="-122"/>
              </a:rPr>
              <a:t>后来随着计算机网络技术的发展以及</a:t>
            </a:r>
            <a:r>
              <a:rPr lang="en-US" altLang="zh-CN" b="1">
                <a:solidFill>
                  <a:srgbClr val="000000"/>
                </a:solidFill>
                <a:latin typeface="华文楷体" panose="02010600040101010101" pitchFamily="2" charset="-122"/>
                <a:ea typeface="华文楷体" panose="02010600040101010101" pitchFamily="2" charset="-122"/>
              </a:rPr>
              <a:t>UNIX </a:t>
            </a:r>
            <a:r>
              <a:rPr lang="zh-CN" altLang="en-US" b="1">
                <a:solidFill>
                  <a:srgbClr val="000000"/>
                </a:solidFill>
                <a:latin typeface="华文楷体" panose="02010600040101010101" pitchFamily="2" charset="-122"/>
                <a:ea typeface="华文楷体" panose="02010600040101010101" pitchFamily="2" charset="-122"/>
              </a:rPr>
              <a:t>操作系统的广泛使用，套接字已逐渐成为最流行的网络通信程序接口之一。</a:t>
            </a:r>
            <a:endParaRPr lang="zh-CN" altLang="en-US"/>
          </a:p>
        </p:txBody>
      </p:sp>
      <p:sp>
        <p:nvSpPr>
          <p:cNvPr id="181252" name="灯片编号占位符 3">
            <a:extLst>
              <a:ext uri="{FF2B5EF4-FFF2-40B4-BE49-F238E27FC236}">
                <a16:creationId xmlns:a16="http://schemas.microsoft.com/office/drawing/2014/main" id="{19716B5E-740E-C246-BCDC-D251974C1392}"/>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fld id="{908F59E9-B581-A94B-AF7D-8D9E37361BA7}" type="slidenum">
              <a:rPr lang="en-US" altLang="zh-CN" sz="1200"/>
              <a:pPr/>
              <a:t>125</a:t>
            </a:fld>
            <a:endParaRPr lang="en-US" altLang="zh-CN" sz="1200"/>
          </a:p>
        </p:txBody>
      </p:sp>
    </p:spTree>
    <p:extLst>
      <p:ext uri="{BB962C8B-B14F-4D97-AF65-F5344CB8AC3E}">
        <p14:creationId xmlns:p14="http://schemas.microsoft.com/office/powerpoint/2010/main" val="4952687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a:extLst>
              <a:ext uri="{FF2B5EF4-FFF2-40B4-BE49-F238E27FC236}">
                <a16:creationId xmlns:a16="http://schemas.microsoft.com/office/drawing/2014/main" id="{A613685F-EA5A-C545-B496-276919F2474E}"/>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fld id="{31180C9D-1A24-4348-B87F-1416F6274172}" type="slidenum">
              <a:rPr lang="en-US" altLang="zh-CN" sz="1200"/>
              <a:pPr/>
              <a:t>132</a:t>
            </a:fld>
            <a:endParaRPr lang="en-US" altLang="zh-CN" sz="1200"/>
          </a:p>
        </p:txBody>
      </p:sp>
      <p:sp>
        <p:nvSpPr>
          <p:cNvPr id="182275" name="Rectangle 2">
            <a:extLst>
              <a:ext uri="{FF2B5EF4-FFF2-40B4-BE49-F238E27FC236}">
                <a16:creationId xmlns:a16="http://schemas.microsoft.com/office/drawing/2014/main" id="{B66AF85E-B07A-1348-AC1A-E15984C852F5}"/>
              </a:ext>
            </a:extLst>
          </p:cNvPr>
          <p:cNvSpPr>
            <a:spLocks noGrp="1" noRot="1" noChangeAspect="1" noChangeArrowheads="1" noTextEdit="1"/>
          </p:cNvSpPr>
          <p:nvPr>
            <p:ph type="sldImg"/>
          </p:nvPr>
        </p:nvSpPr>
        <p:spPr>
          <a:xfrm>
            <a:off x="1143000" y="685800"/>
            <a:ext cx="4572000" cy="3429000"/>
          </a:xfrm>
          <a:ln/>
        </p:spPr>
      </p:sp>
      <p:sp>
        <p:nvSpPr>
          <p:cNvPr id="353283" name="Rectangle 3">
            <a:extLst>
              <a:ext uri="{FF2B5EF4-FFF2-40B4-BE49-F238E27FC236}">
                <a16:creationId xmlns:a16="http://schemas.microsoft.com/office/drawing/2014/main" id="{5F7843AB-3E7C-C544-B48A-6FE3B300350D}"/>
              </a:ext>
            </a:extLst>
          </p:cNvPr>
          <p:cNvSpPr>
            <a:spLocks noGrp="1" noChangeArrowheads="1"/>
          </p:cNvSpPr>
          <p:nvPr>
            <p:ph type="body" idx="1"/>
          </p:nvPr>
        </p:nvSpPr>
        <p:spPr/>
        <p:txBody>
          <a:bodyPr/>
          <a:lstStyle/>
          <a:p>
            <a:pPr>
              <a:spcBef>
                <a:spcPct val="0"/>
              </a:spcBef>
            </a:pPr>
            <a:r>
              <a:rPr lang="en-US" altLang="zh-CN" sz="2400" b="1">
                <a:solidFill>
                  <a:srgbClr val="FFFFFF"/>
                </a:solidFill>
                <a:effectLst>
                  <a:outerShdw blurRad="38100" dist="38100" dir="2700000" algn="tl">
                    <a:srgbClr val="C0C0C0"/>
                  </a:outerShdw>
                </a:effectLst>
                <a:ea typeface="幼圆" pitchFamily="49" charset="-122"/>
              </a:rPr>
              <a:t>1</a:t>
            </a:r>
            <a:r>
              <a:rPr lang="zh-CN" altLang="en-US" sz="2400" b="1">
                <a:solidFill>
                  <a:srgbClr val="FFFFFF"/>
                </a:solidFill>
                <a:effectLst>
                  <a:outerShdw blurRad="38100" dist="38100" dir="2700000" algn="tl">
                    <a:srgbClr val="C0C0C0"/>
                  </a:outerShdw>
                </a:effectLst>
                <a:ea typeface="幼圆" pitchFamily="49" charset="-122"/>
              </a:rPr>
              <a:t>、进程的两个基本属性：</a:t>
            </a:r>
          </a:p>
          <a:p>
            <a:pPr>
              <a:spcBef>
                <a:spcPct val="0"/>
              </a:spcBef>
            </a:pPr>
            <a:r>
              <a:rPr lang="zh-CN" altLang="en-US" sz="2400" b="1">
                <a:solidFill>
                  <a:srgbClr val="FFFFFF"/>
                </a:solidFill>
                <a:effectLst>
                  <a:outerShdw blurRad="38100" dist="38100" dir="2700000" algn="tl">
                    <a:srgbClr val="C0C0C0"/>
                  </a:outerShdw>
                </a:effectLst>
                <a:ea typeface="幼圆" pitchFamily="49" charset="-122"/>
              </a:rPr>
              <a:t>   （</a:t>
            </a:r>
            <a:r>
              <a:rPr lang="en-US" altLang="zh-CN" sz="2400" b="1">
                <a:solidFill>
                  <a:srgbClr val="FFFFFF"/>
                </a:solidFill>
                <a:effectLst>
                  <a:outerShdw blurRad="38100" dist="38100" dir="2700000" algn="tl">
                    <a:srgbClr val="C0C0C0"/>
                  </a:outerShdw>
                </a:effectLst>
                <a:ea typeface="幼圆" pitchFamily="49" charset="-122"/>
              </a:rPr>
              <a:t>1</a:t>
            </a:r>
            <a:r>
              <a:rPr lang="zh-CN" altLang="en-US" sz="2400" b="1">
                <a:solidFill>
                  <a:srgbClr val="FFFFFF"/>
                </a:solidFill>
                <a:effectLst>
                  <a:outerShdw blurRad="38100" dist="38100" dir="2700000" algn="tl">
                    <a:srgbClr val="C0C0C0"/>
                  </a:outerShdw>
                </a:effectLst>
                <a:ea typeface="幼圆" pitchFamily="49" charset="-122"/>
              </a:rPr>
              <a:t>）进程是一个可拥有资源的独立单位</a:t>
            </a:r>
          </a:p>
          <a:p>
            <a:pPr>
              <a:spcBef>
                <a:spcPct val="0"/>
              </a:spcBef>
            </a:pPr>
            <a:r>
              <a:rPr lang="zh-CN" altLang="en-US" sz="2400" b="1">
                <a:solidFill>
                  <a:srgbClr val="FFFFFF"/>
                </a:solidFill>
                <a:effectLst>
                  <a:outerShdw blurRad="38100" dist="38100" dir="2700000" algn="tl">
                    <a:srgbClr val="C0C0C0"/>
                  </a:outerShdw>
                </a:effectLst>
                <a:ea typeface="幼圆" pitchFamily="49" charset="-122"/>
              </a:rPr>
              <a:t>   （</a:t>
            </a:r>
            <a:r>
              <a:rPr lang="en-US" altLang="zh-CN" sz="2400" b="1">
                <a:solidFill>
                  <a:srgbClr val="FFFFFF"/>
                </a:solidFill>
                <a:effectLst>
                  <a:outerShdw blurRad="38100" dist="38100" dir="2700000" algn="tl">
                    <a:srgbClr val="C0C0C0"/>
                  </a:outerShdw>
                </a:effectLst>
                <a:ea typeface="幼圆" pitchFamily="49" charset="-122"/>
              </a:rPr>
              <a:t>2</a:t>
            </a:r>
            <a:r>
              <a:rPr lang="zh-CN" altLang="en-US" sz="2400" b="1">
                <a:solidFill>
                  <a:srgbClr val="FFFFFF"/>
                </a:solidFill>
                <a:effectLst>
                  <a:outerShdw blurRad="38100" dist="38100" dir="2700000" algn="tl">
                    <a:srgbClr val="C0C0C0"/>
                  </a:outerShdw>
                </a:effectLst>
                <a:ea typeface="幼圆" pitchFamily="49" charset="-122"/>
              </a:rPr>
              <a:t>）进程也是一个可以独立调度和分派的基本单位</a:t>
            </a:r>
            <a:endParaRPr lang="zh-CN" altLang="en-US" sz="2400">
              <a:latin typeface="Times New Roman" panose="02020603050405020304" pitchFamily="18" charset="0"/>
            </a:endParaRPr>
          </a:p>
          <a:p>
            <a:pPr eaLnBrk="1" hangingPunct="1">
              <a:spcBef>
                <a:spcPct val="50000"/>
              </a:spcBef>
            </a:pPr>
            <a:r>
              <a:rPr lang="zh-CN" altLang="en-US" sz="2400" b="1">
                <a:latin typeface="Times New Roman" panose="02020603050405020304" pitchFamily="18" charset="0"/>
              </a:rPr>
              <a:t>     正是进程的两个基本属性，才使进程成为一个能独立运行的基本单位，从而构成了进程并发执行的基础。</a:t>
            </a:r>
          </a:p>
          <a:p>
            <a:pPr>
              <a:spcBef>
                <a:spcPct val="0"/>
              </a:spcBef>
            </a:pPr>
            <a:r>
              <a:rPr lang="en-US" altLang="zh-CN" sz="2400" b="1">
                <a:solidFill>
                  <a:srgbClr val="FFFFFF"/>
                </a:solidFill>
                <a:effectLst>
                  <a:outerShdw blurRad="38100" dist="38100" dir="2700000" algn="tl">
                    <a:srgbClr val="C0C0C0"/>
                  </a:outerShdw>
                </a:effectLst>
                <a:ea typeface="幼圆" pitchFamily="49" charset="-122"/>
              </a:rPr>
              <a:t>2</a:t>
            </a:r>
            <a:r>
              <a:rPr lang="zh-CN" altLang="en-US" sz="2400" b="1">
                <a:solidFill>
                  <a:srgbClr val="FFFFFF"/>
                </a:solidFill>
                <a:effectLst>
                  <a:outerShdw blurRad="38100" dist="38100" dir="2700000" algn="tl">
                    <a:srgbClr val="C0C0C0"/>
                  </a:outerShdw>
                </a:effectLst>
                <a:ea typeface="幼圆" pitchFamily="49" charset="-122"/>
              </a:rPr>
              <a:t>、进程是一个资源拥有者，在进程的创建、撤消和切换中，系统必须为之付出较大的时空开销。</a:t>
            </a:r>
          </a:p>
          <a:p>
            <a:pPr>
              <a:spcBef>
                <a:spcPct val="0"/>
              </a:spcBef>
            </a:pPr>
            <a:r>
              <a:rPr lang="zh-CN" altLang="en-US" sz="2400" b="1">
                <a:solidFill>
                  <a:srgbClr val="FFFFFF"/>
                </a:solidFill>
                <a:effectLst>
                  <a:outerShdw blurRad="38100" dist="38100" dir="2700000" algn="tl">
                    <a:srgbClr val="C0C0C0"/>
                  </a:outerShdw>
                </a:effectLst>
                <a:ea typeface="幼圆" pitchFamily="49" charset="-122"/>
              </a:rPr>
              <a:t>     因此，在系统中设置的进程数目不宜过多，进程的切换频率也不宜过高，但这也就</a:t>
            </a:r>
            <a:r>
              <a:rPr lang="zh-CN" altLang="en-US" sz="2400" b="1">
                <a:solidFill>
                  <a:srgbClr val="FF3300"/>
                </a:solidFill>
                <a:effectLst>
                  <a:outerShdw blurRad="38100" dist="38100" dir="2700000" algn="tl">
                    <a:srgbClr val="C0C0C0"/>
                  </a:outerShdw>
                </a:effectLst>
                <a:ea typeface="幼圆" pitchFamily="49" charset="-122"/>
              </a:rPr>
              <a:t>限制了并发程度的进一步提高。</a:t>
            </a:r>
            <a:endParaRPr lang="zh-CN" altLang="en-US" sz="2400">
              <a:solidFill>
                <a:srgbClr val="FF3300"/>
              </a:solidFill>
              <a:latin typeface="Times New Roman" panose="02020603050405020304" pitchFamily="18" charset="0"/>
            </a:endParaRPr>
          </a:p>
          <a:p>
            <a:pPr>
              <a:spcBef>
                <a:spcPct val="0"/>
              </a:spcBef>
            </a:pPr>
            <a:r>
              <a:rPr lang="en-US" altLang="zh-CN" sz="2400" b="1">
                <a:solidFill>
                  <a:srgbClr val="FFFFFF"/>
                </a:solidFill>
                <a:effectLst>
                  <a:outerShdw blurRad="38100" dist="38100" dir="2700000" algn="tl">
                    <a:srgbClr val="C0C0C0"/>
                  </a:outerShdw>
                </a:effectLst>
                <a:ea typeface="幼圆" pitchFamily="49" charset="-122"/>
              </a:rPr>
              <a:t>3</a:t>
            </a:r>
            <a:r>
              <a:rPr lang="zh-CN" altLang="en-US" sz="2400" b="1">
                <a:solidFill>
                  <a:srgbClr val="FFFFFF"/>
                </a:solidFill>
                <a:effectLst>
                  <a:outerShdw blurRad="38100" dist="38100" dir="2700000" algn="tl">
                    <a:srgbClr val="C0C0C0"/>
                  </a:outerShdw>
                </a:effectLst>
                <a:ea typeface="幼圆" pitchFamily="49" charset="-122"/>
              </a:rPr>
              <a:t>、在操作系统中引入线程，是为了减少程序并发执行时所付出的时空开销，使</a:t>
            </a:r>
            <a:r>
              <a:rPr lang="en-US" altLang="zh-CN" sz="2400" b="1">
                <a:solidFill>
                  <a:srgbClr val="FFFFFF"/>
                </a:solidFill>
                <a:effectLst>
                  <a:outerShdw blurRad="38100" dist="38100" dir="2700000" algn="tl">
                    <a:srgbClr val="C0C0C0"/>
                  </a:outerShdw>
                </a:effectLst>
                <a:ea typeface="幼圆" pitchFamily="49" charset="-122"/>
              </a:rPr>
              <a:t>0S</a:t>
            </a:r>
            <a:r>
              <a:rPr lang="zh-CN" altLang="en-US" sz="2400" b="1">
                <a:solidFill>
                  <a:srgbClr val="FFFFFF"/>
                </a:solidFill>
                <a:effectLst>
                  <a:outerShdw blurRad="38100" dist="38100" dir="2700000" algn="tl">
                    <a:srgbClr val="C0C0C0"/>
                  </a:outerShdw>
                </a:effectLst>
                <a:ea typeface="幼圆" pitchFamily="49" charset="-122"/>
              </a:rPr>
              <a:t>具有更好的并发性。</a:t>
            </a:r>
          </a:p>
          <a:p>
            <a:endParaRPr lang="en-US" altLang="zh-CN"/>
          </a:p>
        </p:txBody>
      </p:sp>
    </p:spTree>
    <p:extLst>
      <p:ext uri="{BB962C8B-B14F-4D97-AF65-F5344CB8AC3E}">
        <p14:creationId xmlns:p14="http://schemas.microsoft.com/office/powerpoint/2010/main" val="20922633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a:extLst>
              <a:ext uri="{FF2B5EF4-FFF2-40B4-BE49-F238E27FC236}">
                <a16:creationId xmlns:a16="http://schemas.microsoft.com/office/drawing/2014/main" id="{DEE9AC0E-E8D5-6C4A-94A8-DA3133F3139F}"/>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fld id="{FF509B81-DC9D-3F40-B5AB-79A3806F3EFC}" type="slidenum">
              <a:rPr lang="en-US" altLang="zh-CN" sz="1200"/>
              <a:pPr/>
              <a:t>136</a:t>
            </a:fld>
            <a:endParaRPr lang="en-US" altLang="zh-CN" sz="1200"/>
          </a:p>
        </p:txBody>
      </p:sp>
      <p:sp>
        <p:nvSpPr>
          <p:cNvPr id="183299" name="Rectangle 2">
            <a:extLst>
              <a:ext uri="{FF2B5EF4-FFF2-40B4-BE49-F238E27FC236}">
                <a16:creationId xmlns:a16="http://schemas.microsoft.com/office/drawing/2014/main" id="{ACA54464-6EDE-864C-8D68-1F24B06D0D05}"/>
              </a:ext>
            </a:extLst>
          </p:cNvPr>
          <p:cNvSpPr>
            <a:spLocks noGrp="1" noRot="1" noChangeAspect="1" noChangeArrowheads="1" noTextEdit="1"/>
          </p:cNvSpPr>
          <p:nvPr>
            <p:ph type="sldImg"/>
          </p:nvPr>
        </p:nvSpPr>
        <p:spPr>
          <a:xfrm>
            <a:off x="1143000" y="685800"/>
            <a:ext cx="4572000" cy="3429000"/>
          </a:xfrm>
          <a:ln/>
        </p:spPr>
      </p:sp>
      <p:sp>
        <p:nvSpPr>
          <p:cNvPr id="183300" name="Rectangle 3">
            <a:extLst>
              <a:ext uri="{FF2B5EF4-FFF2-40B4-BE49-F238E27FC236}">
                <a16:creationId xmlns:a16="http://schemas.microsoft.com/office/drawing/2014/main" id="{4A8235EE-7A34-1E44-9908-B3C2F54DE0A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r>
              <a:rPr lang="en-US" altLang="zh-CN"/>
              <a:t>       </a:t>
            </a:r>
            <a:r>
              <a:rPr lang="zh-CN" altLang="en-US"/>
              <a:t>从进程管理的角度看线程和进程间的区别。</a:t>
            </a:r>
          </a:p>
          <a:p>
            <a:r>
              <a:rPr lang="zh-CN" altLang="en-US"/>
              <a:t>       在单线程进程模型中</a:t>
            </a:r>
            <a:r>
              <a:rPr lang="en-US" altLang="zh-CN"/>
              <a:t>(</a:t>
            </a:r>
            <a:r>
              <a:rPr lang="zh-CN" altLang="en-US"/>
              <a:t>也就是说，并没有清楚明确的线程概念</a:t>
            </a:r>
            <a:r>
              <a:rPr lang="en-US" altLang="zh-CN"/>
              <a:t>)</a:t>
            </a:r>
            <a:r>
              <a:rPr lang="zh-CN" altLang="en-US"/>
              <a:t>．进程的表示包括它的进程控制块和</a:t>
            </a:r>
          </a:p>
          <a:p>
            <a:r>
              <a:rPr lang="zh-CN" altLang="en-US"/>
              <a:t>用户地址空间，以及在进程执行中管理调用／返回行为的用户栈和内核栈。当进程正在运行时．该</a:t>
            </a:r>
          </a:p>
          <a:p>
            <a:r>
              <a:rPr lang="zh-CN" altLang="en-US"/>
              <a:t>进程控制处理器寄存器，并且当进程不运行时保存这些寄存器的内容。</a:t>
            </a:r>
          </a:p>
          <a:p>
            <a:r>
              <a:rPr lang="zh-CN" altLang="en-US"/>
              <a:t>       在多线程环境中，仍然有一个与进程相关联的进程控制块和用户地址空间，但是每个线程都有</a:t>
            </a:r>
          </a:p>
          <a:p>
            <a:r>
              <a:rPr lang="zh-CN" altLang="en-US"/>
              <a:t>一个独立的栈和独立的控制块，包含寄存器值、优先级和其他与线程相关的状态信息。</a:t>
            </a:r>
          </a:p>
          <a:p>
            <a:r>
              <a:rPr lang="zh-CN" altLang="en-US"/>
              <a:t>    因此，进程中的所有线程共享该进程的状态和资源，它们驻留在同一块地址空间中．并且可以</a:t>
            </a:r>
          </a:p>
          <a:p>
            <a:r>
              <a:rPr lang="zh-CN" altLang="en-US"/>
              <a:t>访问到相同的数据。当一个线程改变了存储器中的</a:t>
            </a:r>
            <a:r>
              <a:rPr lang="en-US" altLang="zh-CN"/>
              <a:t>—</a:t>
            </a:r>
            <a:r>
              <a:rPr lang="zh-CN" altLang="en-US"/>
              <a:t>个数据项时、在其他进程访问这一项时它们能</a:t>
            </a:r>
          </a:p>
          <a:p>
            <a:r>
              <a:rPr lang="zh-CN" altLang="en-US"/>
              <a:t>够看到变化后的结果。如果一个线程为读操作打开一个文件时，同一个进程中的其他线程也能够从</a:t>
            </a:r>
          </a:p>
          <a:p>
            <a:r>
              <a:rPr lang="zh-CN" altLang="en-US"/>
              <a:t>这个文件中读。</a:t>
            </a:r>
          </a:p>
          <a:p>
            <a:endParaRPr lang="en-US" altLang="zh-CN"/>
          </a:p>
        </p:txBody>
      </p:sp>
    </p:spTree>
    <p:extLst>
      <p:ext uri="{BB962C8B-B14F-4D97-AF65-F5344CB8AC3E}">
        <p14:creationId xmlns:p14="http://schemas.microsoft.com/office/powerpoint/2010/main" val="19123048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a:extLst>
              <a:ext uri="{FF2B5EF4-FFF2-40B4-BE49-F238E27FC236}">
                <a16:creationId xmlns:a16="http://schemas.microsoft.com/office/drawing/2014/main" id="{CC281F55-7B49-094F-8FC5-51659392C617}"/>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fld id="{03A6A368-CEE3-2943-A9F6-C30E1F80721B}" type="slidenum">
              <a:rPr lang="en-US" altLang="zh-CN" sz="1200"/>
              <a:pPr/>
              <a:t>141</a:t>
            </a:fld>
            <a:endParaRPr lang="en-US" altLang="zh-CN" sz="1200"/>
          </a:p>
        </p:txBody>
      </p:sp>
      <p:sp>
        <p:nvSpPr>
          <p:cNvPr id="184323" name="Rectangle 2">
            <a:extLst>
              <a:ext uri="{FF2B5EF4-FFF2-40B4-BE49-F238E27FC236}">
                <a16:creationId xmlns:a16="http://schemas.microsoft.com/office/drawing/2014/main" id="{D96C2857-EAA4-884F-BF30-D5FAF84ADC22}"/>
              </a:ext>
            </a:extLst>
          </p:cNvPr>
          <p:cNvSpPr>
            <a:spLocks noGrp="1" noRot="1" noChangeAspect="1" noChangeArrowheads="1" noTextEdit="1"/>
          </p:cNvSpPr>
          <p:nvPr>
            <p:ph type="sldImg"/>
          </p:nvPr>
        </p:nvSpPr>
        <p:spPr>
          <a:xfrm>
            <a:off x="1143000" y="685800"/>
            <a:ext cx="4572000" cy="3429000"/>
          </a:xfrm>
          <a:ln/>
        </p:spPr>
      </p:sp>
      <p:sp>
        <p:nvSpPr>
          <p:cNvPr id="317443" name="Rectangle 3">
            <a:extLst>
              <a:ext uri="{FF2B5EF4-FFF2-40B4-BE49-F238E27FC236}">
                <a16:creationId xmlns:a16="http://schemas.microsoft.com/office/drawing/2014/main" id="{31C54975-56F0-6542-B1C0-30E790BAAC21}"/>
              </a:ext>
            </a:extLst>
          </p:cNvPr>
          <p:cNvSpPr>
            <a:spLocks noGrp="1" noChangeArrowheads="1"/>
          </p:cNvSpPr>
          <p:nvPr>
            <p:ph type="body" idx="1"/>
          </p:nvPr>
        </p:nvSpPr>
        <p:spPr/>
        <p:txBody>
          <a:bodyPr/>
          <a:lstStyle/>
          <a:p>
            <a:pPr>
              <a:spcBef>
                <a:spcPct val="0"/>
              </a:spcBef>
            </a:pPr>
            <a:r>
              <a:rPr lang="zh-CN" altLang="en-US" sz="2400" b="1">
                <a:solidFill>
                  <a:srgbClr val="FFFFFF"/>
                </a:solidFill>
                <a:effectLst>
                  <a:outerShdw blurRad="38100" dist="38100" dir="2700000" algn="tl">
                    <a:srgbClr val="C0C0C0"/>
                  </a:outerShdw>
                </a:effectLst>
                <a:latin typeface="Arial Narrow" panose="020B0604020202020204" pitchFamily="34" charset="0"/>
              </a:rPr>
              <a:t>线程具有许多传统进程所具有的特征，故又称为轻型进程（进程元），在引入了线程的</a:t>
            </a:r>
            <a:r>
              <a:rPr lang="en-US" altLang="zh-CN" sz="2400" b="1">
                <a:solidFill>
                  <a:srgbClr val="FFFFFF"/>
                </a:solidFill>
                <a:effectLst>
                  <a:outerShdw blurRad="38100" dist="38100" dir="2700000" algn="tl">
                    <a:srgbClr val="C0C0C0"/>
                  </a:outerShdw>
                </a:effectLst>
                <a:latin typeface="Arial Narrow" panose="020B0604020202020204" pitchFamily="34" charset="0"/>
              </a:rPr>
              <a:t>Os</a:t>
            </a:r>
            <a:r>
              <a:rPr lang="zh-CN" altLang="en-US" sz="2400" b="1">
                <a:solidFill>
                  <a:srgbClr val="FFFFFF"/>
                </a:solidFill>
                <a:effectLst>
                  <a:outerShdw blurRad="38100" dist="38100" dir="2700000" algn="tl">
                    <a:srgbClr val="C0C0C0"/>
                  </a:outerShdw>
                </a:effectLst>
                <a:latin typeface="Arial Narrow" panose="020B0604020202020204" pitchFamily="34" charset="0"/>
              </a:rPr>
              <a:t>中，通常一个进程都有若干个线程，至少也需要有一个线程</a:t>
            </a:r>
            <a:r>
              <a:rPr lang="zh-CN" altLang="en-US" sz="2000" b="1">
                <a:solidFill>
                  <a:srgbClr val="FFFFFF"/>
                </a:solidFill>
                <a:latin typeface="Arial Narrow" panose="020B0604020202020204" pitchFamily="34" charset="0"/>
              </a:rPr>
              <a:t>（下面比较线程和进程）。</a:t>
            </a:r>
            <a:endParaRPr lang="zh-CN" altLang="en-US" sz="1800" b="1">
              <a:solidFill>
                <a:srgbClr val="FFFFFF"/>
              </a:solidFill>
              <a:effectLst>
                <a:outerShdw blurRad="38100" dist="38100" dir="2700000" algn="tl">
                  <a:srgbClr val="C0C0C0"/>
                </a:outerShdw>
              </a:effectLst>
              <a:latin typeface="Arial Narrow" panose="020B0604020202020204" pitchFamily="34" charset="0"/>
            </a:endParaRPr>
          </a:p>
          <a:p>
            <a:pPr>
              <a:spcBef>
                <a:spcPct val="0"/>
              </a:spcBef>
            </a:pPr>
            <a:r>
              <a:rPr lang="zh-CN" altLang="en-US" sz="2800" b="1">
                <a:solidFill>
                  <a:srgbClr val="FF3300"/>
                </a:solidFill>
                <a:effectLst>
                  <a:outerShdw blurRad="38100" dist="38100" dir="2700000" algn="tl">
                    <a:srgbClr val="C0C0C0"/>
                  </a:outerShdw>
                </a:effectLst>
                <a:latin typeface="Arial Narrow" panose="020B0604020202020204" pitchFamily="34" charset="0"/>
              </a:rPr>
              <a:t>１．调度</a:t>
            </a:r>
            <a:r>
              <a:rPr lang="zh-CN" altLang="en-US" sz="2800" b="1">
                <a:solidFill>
                  <a:srgbClr val="FFFFFF"/>
                </a:solidFill>
                <a:effectLst>
                  <a:outerShdw blurRad="38100" dist="38100" dir="2700000" algn="tl">
                    <a:srgbClr val="C0C0C0"/>
                  </a:outerShdw>
                </a:effectLst>
                <a:latin typeface="Arial Narrow" panose="020B0604020202020204" pitchFamily="34" charset="0"/>
              </a:rPr>
              <a:t>：</a:t>
            </a:r>
            <a:r>
              <a:rPr lang="zh-CN" altLang="en-US" sz="2000" b="1">
                <a:solidFill>
                  <a:srgbClr val="FFFFFF"/>
                </a:solidFill>
                <a:latin typeface="Arial Narrow" panose="020B0604020202020204" pitchFamily="34" charset="0"/>
              </a:rPr>
              <a:t>在传统的</a:t>
            </a:r>
            <a:r>
              <a:rPr lang="en-US" altLang="zh-CN" sz="2000" b="1">
                <a:solidFill>
                  <a:srgbClr val="FFFFFF"/>
                </a:solidFill>
                <a:latin typeface="Arial Narrow" panose="020B0604020202020204" pitchFamily="34" charset="0"/>
              </a:rPr>
              <a:t>OS</a:t>
            </a:r>
            <a:r>
              <a:rPr lang="zh-CN" altLang="en-US" sz="2000" b="1">
                <a:solidFill>
                  <a:srgbClr val="FFFFFF"/>
                </a:solidFill>
                <a:latin typeface="Arial Narrow" panose="020B0604020202020204" pitchFamily="34" charset="0"/>
              </a:rPr>
              <a:t>中拥有资源的基本单位和独立调度、分派的基本单位都是进程。在引入线程的</a:t>
            </a:r>
            <a:r>
              <a:rPr lang="en-US" altLang="zh-CN" sz="2000" b="1">
                <a:solidFill>
                  <a:srgbClr val="FFFFFF"/>
                </a:solidFill>
                <a:latin typeface="Arial Narrow" panose="020B0604020202020204" pitchFamily="34" charset="0"/>
              </a:rPr>
              <a:t>OS</a:t>
            </a:r>
            <a:r>
              <a:rPr lang="zh-CN" altLang="en-US" sz="2000" b="1">
                <a:solidFill>
                  <a:srgbClr val="FFFFFF"/>
                </a:solidFill>
                <a:latin typeface="Arial Narrow" panose="020B0604020202020204" pitchFamily="34" charset="0"/>
              </a:rPr>
              <a:t>中，则把线程作为调度和分派的基本单位，而把进程作为资源拥有的基本单位，使传统进程的两个属性分开，线程便能轻装运行，从而显著地提高了</a:t>
            </a:r>
            <a:r>
              <a:rPr lang="zh-CN" altLang="en-US" sz="2000" b="1">
                <a:solidFill>
                  <a:srgbClr val="FF3300"/>
                </a:solidFill>
                <a:latin typeface="Arial Narrow" panose="020B0604020202020204" pitchFamily="34" charset="0"/>
              </a:rPr>
              <a:t>系统的并发程度</a:t>
            </a:r>
            <a:r>
              <a:rPr lang="zh-CN" altLang="en-US" sz="2000" b="1">
                <a:solidFill>
                  <a:srgbClr val="FFFFFF"/>
                </a:solidFill>
                <a:latin typeface="Arial Narrow" panose="020B0604020202020204" pitchFamily="34" charset="0"/>
              </a:rPr>
              <a:t>。</a:t>
            </a:r>
          </a:p>
          <a:p>
            <a:pPr>
              <a:spcBef>
                <a:spcPct val="0"/>
              </a:spcBef>
            </a:pPr>
            <a:r>
              <a:rPr lang="zh-CN" altLang="en-US" sz="2800" b="1">
                <a:solidFill>
                  <a:srgbClr val="FF3300"/>
                </a:solidFill>
                <a:effectLst>
                  <a:outerShdw blurRad="38100" dist="38100" dir="2700000" algn="tl">
                    <a:srgbClr val="C0C0C0"/>
                  </a:outerShdw>
                </a:effectLst>
                <a:latin typeface="Arial Narrow" panose="020B0604020202020204" pitchFamily="34" charset="0"/>
              </a:rPr>
              <a:t>２．并发性</a:t>
            </a:r>
            <a:r>
              <a:rPr lang="zh-CN" altLang="en-US" sz="2800" b="1">
                <a:solidFill>
                  <a:srgbClr val="FFFFFF"/>
                </a:solidFill>
                <a:effectLst>
                  <a:outerShdw blurRad="38100" dist="38100" dir="2700000" algn="tl">
                    <a:srgbClr val="C0C0C0"/>
                  </a:outerShdw>
                </a:effectLst>
                <a:latin typeface="Arial Narrow" panose="020B0604020202020204" pitchFamily="34" charset="0"/>
              </a:rPr>
              <a:t>：</a:t>
            </a:r>
            <a:r>
              <a:rPr lang="zh-CN" altLang="en-US" sz="2000" b="1">
                <a:solidFill>
                  <a:srgbClr val="FFFFFF"/>
                </a:solidFill>
                <a:latin typeface="Arial Narrow" panose="020B0604020202020204" pitchFamily="34" charset="0"/>
              </a:rPr>
              <a:t>在引入线程的</a:t>
            </a:r>
            <a:r>
              <a:rPr lang="en-US" altLang="zh-CN" sz="2000" b="1">
                <a:solidFill>
                  <a:srgbClr val="FFFFFF"/>
                </a:solidFill>
                <a:latin typeface="Arial Narrow" panose="020B0604020202020204" pitchFamily="34" charset="0"/>
              </a:rPr>
              <a:t>OS</a:t>
            </a:r>
            <a:r>
              <a:rPr lang="zh-CN" altLang="en-US" sz="2000" b="1">
                <a:solidFill>
                  <a:srgbClr val="FFFFFF"/>
                </a:solidFill>
                <a:latin typeface="Arial Narrow" panose="020B0604020202020204" pitchFamily="34" charset="0"/>
              </a:rPr>
              <a:t>中，不仅进程之间可以并发执行，而且在一个进程中的多个线程之间亦可并发执行，因而</a:t>
            </a:r>
            <a:r>
              <a:rPr lang="en-US" altLang="zh-CN" sz="2000" b="1">
                <a:solidFill>
                  <a:srgbClr val="FFFFFF"/>
                </a:solidFill>
                <a:latin typeface="Arial Narrow" panose="020B0604020202020204" pitchFamily="34" charset="0"/>
              </a:rPr>
              <a:t>OS</a:t>
            </a:r>
            <a:r>
              <a:rPr lang="zh-CN" altLang="en-US" sz="2000" b="1">
                <a:solidFill>
                  <a:srgbClr val="FFFFFF"/>
                </a:solidFill>
                <a:latin typeface="Arial Narrow" panose="020B0604020202020204" pitchFamily="34" charset="0"/>
              </a:rPr>
              <a:t>具有更好的并发性，从而能更好地提高系统的资利用率及系统的吞吐量。</a:t>
            </a:r>
          </a:p>
          <a:p>
            <a:pPr>
              <a:spcBef>
                <a:spcPct val="0"/>
              </a:spcBef>
            </a:pPr>
            <a:r>
              <a:rPr lang="zh-CN" altLang="en-US" sz="2800" b="1">
                <a:solidFill>
                  <a:srgbClr val="FF3300"/>
                </a:solidFill>
                <a:effectLst>
                  <a:outerShdw blurRad="38100" dist="38100" dir="2700000" algn="tl">
                    <a:srgbClr val="C0C0C0"/>
                  </a:outerShdw>
                </a:effectLst>
                <a:latin typeface="Arial Narrow" panose="020B0604020202020204" pitchFamily="34" charset="0"/>
              </a:rPr>
              <a:t>３．拥有资源</a:t>
            </a:r>
            <a:r>
              <a:rPr lang="zh-CN" altLang="en-US" sz="2800" b="1">
                <a:solidFill>
                  <a:srgbClr val="FFFFFF"/>
                </a:solidFill>
                <a:effectLst>
                  <a:outerShdw blurRad="38100" dist="38100" dir="2700000" algn="tl">
                    <a:srgbClr val="C0C0C0"/>
                  </a:outerShdw>
                </a:effectLst>
                <a:latin typeface="Arial Narrow" panose="020B0604020202020204" pitchFamily="34" charset="0"/>
              </a:rPr>
              <a:t>：</a:t>
            </a:r>
            <a:r>
              <a:rPr lang="zh-CN" altLang="en-US" sz="2000" b="1">
                <a:solidFill>
                  <a:srgbClr val="FFFFFF"/>
                </a:solidFill>
                <a:latin typeface="Arial Narrow" panose="020B0604020202020204" pitchFamily="34" charset="0"/>
              </a:rPr>
              <a:t>进程是拥有资源的基本单位，线程不拥有资源，但继承进程的资源。</a:t>
            </a:r>
          </a:p>
          <a:p>
            <a:pPr>
              <a:spcBef>
                <a:spcPct val="0"/>
              </a:spcBef>
            </a:pPr>
            <a:r>
              <a:rPr lang="zh-CN" altLang="en-US" sz="2800" b="1">
                <a:solidFill>
                  <a:srgbClr val="FF3300"/>
                </a:solidFill>
                <a:effectLst>
                  <a:outerShdw blurRad="38100" dist="38100" dir="2700000" algn="tl">
                    <a:srgbClr val="C0C0C0"/>
                  </a:outerShdw>
                </a:effectLst>
                <a:latin typeface="Arial Narrow" panose="020B0604020202020204" pitchFamily="34" charset="0"/>
              </a:rPr>
              <a:t>４．系统开销</a:t>
            </a:r>
            <a:r>
              <a:rPr lang="zh-CN" altLang="en-US" sz="2800" b="1">
                <a:solidFill>
                  <a:srgbClr val="FFFFFF"/>
                </a:solidFill>
                <a:effectLst>
                  <a:outerShdw blurRad="38100" dist="38100" dir="2700000" algn="tl">
                    <a:srgbClr val="C0C0C0"/>
                  </a:outerShdw>
                </a:effectLst>
                <a:latin typeface="Arial Narrow" panose="020B0604020202020204" pitchFamily="34" charset="0"/>
              </a:rPr>
              <a:t>：</a:t>
            </a:r>
            <a:r>
              <a:rPr lang="zh-CN" altLang="en-US" sz="2000" b="1">
                <a:solidFill>
                  <a:srgbClr val="FFFFFF"/>
                </a:solidFill>
                <a:latin typeface="Arial Narrow" panose="020B0604020202020204" pitchFamily="34" charset="0"/>
              </a:rPr>
              <a:t>创建或撒消进程，系统都要为之分配或回收资源，</a:t>
            </a:r>
            <a:r>
              <a:rPr lang="en-US" altLang="zh-CN" sz="2000" b="1">
                <a:solidFill>
                  <a:srgbClr val="FFFFFF"/>
                </a:solidFill>
                <a:latin typeface="Arial Narrow" panose="020B0604020202020204" pitchFamily="34" charset="0"/>
              </a:rPr>
              <a:t>OS</a:t>
            </a:r>
            <a:r>
              <a:rPr lang="en-US" altLang="en-US" sz="2000" b="1">
                <a:solidFill>
                  <a:srgbClr val="FFFFFF"/>
                </a:solidFill>
                <a:latin typeface="Arial Narrow" panose="020B0604020202020204" pitchFamily="34" charset="0"/>
              </a:rPr>
              <a:t>的开销</a:t>
            </a:r>
            <a:r>
              <a:rPr lang="zh-CN" altLang="en-US" sz="2000" b="1">
                <a:solidFill>
                  <a:srgbClr val="FFFFFF"/>
                </a:solidFill>
                <a:latin typeface="Arial Narrow" panose="020B0604020202020204" pitchFamily="34" charset="0"/>
              </a:rPr>
              <a:t>将大于创建线程或撒消线程的开消。类似地在进程切换时，涉及到整个当前进程</a:t>
            </a:r>
            <a:r>
              <a:rPr lang="en-US" altLang="zh-CN" sz="2000" b="1">
                <a:solidFill>
                  <a:srgbClr val="FFFFFF"/>
                </a:solidFill>
                <a:latin typeface="Arial Narrow" panose="020B0604020202020204" pitchFamily="34" charset="0"/>
              </a:rPr>
              <a:t>CPU</a:t>
            </a:r>
            <a:r>
              <a:rPr lang="zh-CN" altLang="en-US" sz="2000" b="1">
                <a:solidFill>
                  <a:srgbClr val="FFFFFF"/>
                </a:solidFill>
                <a:latin typeface="Arial Narrow" panose="020B0604020202020204" pitchFamily="34" charset="0"/>
              </a:rPr>
              <a:t>环境的保存以及新被调度运行的进程的</a:t>
            </a:r>
            <a:r>
              <a:rPr lang="en-US" altLang="zh-CN" sz="2000" b="1">
                <a:solidFill>
                  <a:srgbClr val="FFFFFF"/>
                </a:solidFill>
                <a:latin typeface="Arial Narrow" panose="020B0604020202020204" pitchFamily="34" charset="0"/>
              </a:rPr>
              <a:t>CPU</a:t>
            </a:r>
            <a:r>
              <a:rPr lang="zh-CN" altLang="en-US" sz="2000" b="1">
                <a:solidFill>
                  <a:srgbClr val="FFFFFF"/>
                </a:solidFill>
                <a:latin typeface="Arial Narrow" panose="020B0604020202020204" pitchFamily="34" charset="0"/>
              </a:rPr>
              <a:t>环境的设置。而线程切换只须保存和设置少量寄存器的内容，并不涉及存储器管理方面的操作。因此，进程切换的开销也远大于线程切换的开销。</a:t>
            </a:r>
          </a:p>
          <a:p>
            <a:endParaRPr lang="en-US" altLang="zh-CN"/>
          </a:p>
        </p:txBody>
      </p:sp>
    </p:spTree>
    <p:extLst>
      <p:ext uri="{BB962C8B-B14F-4D97-AF65-F5344CB8AC3E}">
        <p14:creationId xmlns:p14="http://schemas.microsoft.com/office/powerpoint/2010/main" val="7400276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a:extLst>
              <a:ext uri="{FF2B5EF4-FFF2-40B4-BE49-F238E27FC236}">
                <a16:creationId xmlns:a16="http://schemas.microsoft.com/office/drawing/2014/main" id="{040DBFF9-D8F4-9D43-A373-3DC70FD7902D}"/>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fld id="{165CEB82-25D8-0641-9F9E-A54EB9A4FF71}" type="slidenum">
              <a:rPr lang="en-US" altLang="zh-CN" sz="1200"/>
              <a:pPr/>
              <a:t>142</a:t>
            </a:fld>
            <a:endParaRPr lang="en-US" altLang="zh-CN" sz="1200"/>
          </a:p>
        </p:txBody>
      </p:sp>
      <p:sp>
        <p:nvSpPr>
          <p:cNvPr id="185347" name="Rectangle 2">
            <a:extLst>
              <a:ext uri="{FF2B5EF4-FFF2-40B4-BE49-F238E27FC236}">
                <a16:creationId xmlns:a16="http://schemas.microsoft.com/office/drawing/2014/main" id="{089B1C43-1B62-B045-868D-4F4F9B12B846}"/>
              </a:ext>
            </a:extLst>
          </p:cNvPr>
          <p:cNvSpPr>
            <a:spLocks noGrp="1" noRot="1" noChangeAspect="1" noChangeArrowheads="1" noTextEdit="1"/>
          </p:cNvSpPr>
          <p:nvPr>
            <p:ph type="sldImg"/>
          </p:nvPr>
        </p:nvSpPr>
        <p:spPr>
          <a:xfrm>
            <a:off x="1143000" y="685800"/>
            <a:ext cx="4572000" cy="3429000"/>
          </a:xfrm>
          <a:ln/>
        </p:spPr>
      </p:sp>
      <p:sp>
        <p:nvSpPr>
          <p:cNvPr id="359427" name="Rectangle 3">
            <a:extLst>
              <a:ext uri="{FF2B5EF4-FFF2-40B4-BE49-F238E27FC236}">
                <a16:creationId xmlns:a16="http://schemas.microsoft.com/office/drawing/2014/main" id="{31CF7853-816B-2A4B-8DF6-2C0263231B7A}"/>
              </a:ext>
            </a:extLst>
          </p:cNvPr>
          <p:cNvSpPr>
            <a:spLocks noGrp="1" noChangeArrowheads="1"/>
          </p:cNvSpPr>
          <p:nvPr>
            <p:ph type="body" idx="1"/>
          </p:nvPr>
        </p:nvSpPr>
        <p:spPr/>
        <p:txBody>
          <a:bodyPr/>
          <a:lstStyle/>
          <a:p>
            <a:pPr>
              <a:lnSpc>
                <a:spcPct val="130000"/>
              </a:lnSpc>
              <a:spcBef>
                <a:spcPct val="0"/>
              </a:spcBef>
            </a:pPr>
            <a:r>
              <a:rPr lang="zh-CN" altLang="en-US" sz="3200" b="1">
                <a:solidFill>
                  <a:srgbClr val="151B15"/>
                </a:solidFill>
                <a:effectLst>
                  <a:outerShdw blurRad="38100" dist="38100" dir="2700000" algn="tl">
                    <a:srgbClr val="C0C0C0"/>
                  </a:outerShdw>
                </a:effectLst>
                <a:latin typeface="楷体_GB2312" pitchFamily="49" charset="-122"/>
                <a:ea typeface="楷体_GB2312" pitchFamily="49" charset="-122"/>
              </a:rPr>
              <a:t>（</a:t>
            </a:r>
            <a:r>
              <a:rPr lang="en-US" altLang="zh-CN" sz="3200" b="1">
                <a:solidFill>
                  <a:srgbClr val="151B15"/>
                </a:solidFill>
                <a:effectLst>
                  <a:outerShdw blurRad="38100" dist="38100" dir="2700000" algn="tl">
                    <a:srgbClr val="C0C0C0"/>
                  </a:outerShdw>
                </a:effectLst>
                <a:latin typeface="楷体_GB2312" pitchFamily="49" charset="-122"/>
                <a:ea typeface="楷体_GB2312" pitchFamily="49" charset="-122"/>
              </a:rPr>
              <a:t>1</a:t>
            </a:r>
            <a:r>
              <a:rPr lang="zh-CN" altLang="en-US" sz="3200" b="1">
                <a:solidFill>
                  <a:srgbClr val="151B15"/>
                </a:solidFill>
                <a:effectLst>
                  <a:outerShdw blurRad="38100" dist="38100" dir="2700000" algn="tl">
                    <a:srgbClr val="C0C0C0"/>
                  </a:outerShdw>
                </a:effectLst>
                <a:latin typeface="楷体_GB2312" pitchFamily="49" charset="-122"/>
                <a:ea typeface="楷体_GB2312" pitchFamily="49" charset="-122"/>
              </a:rPr>
              <a:t>）内核支持线程</a:t>
            </a:r>
            <a:r>
              <a:rPr lang="en-US" altLang="zh-CN" sz="3200" b="1">
                <a:solidFill>
                  <a:srgbClr val="151B15"/>
                </a:solidFill>
                <a:effectLst>
                  <a:outerShdw blurRad="38100" dist="38100" dir="2700000" algn="tl">
                    <a:srgbClr val="C0C0C0"/>
                  </a:outerShdw>
                </a:effectLst>
                <a:latin typeface="楷体_GB2312" pitchFamily="49" charset="-122"/>
                <a:ea typeface="楷体_GB2312" pitchFamily="49" charset="-122"/>
              </a:rPr>
              <a:t>(</a:t>
            </a:r>
            <a:r>
              <a:rPr lang="zh-CN" altLang="en-US" sz="3200" b="1">
                <a:solidFill>
                  <a:srgbClr val="151B15"/>
                </a:solidFill>
                <a:effectLst>
                  <a:outerShdw blurRad="38100" dist="38100" dir="2700000" algn="tl">
                    <a:srgbClr val="C0C0C0"/>
                  </a:outerShdw>
                </a:effectLst>
                <a:latin typeface="楷体_GB2312" pitchFamily="49" charset="-122"/>
                <a:ea typeface="楷体_GB2312" pitchFamily="49" charset="-122"/>
              </a:rPr>
              <a:t>轻便进程</a:t>
            </a:r>
            <a:r>
              <a:rPr lang="en-US" altLang="zh-CN" sz="3200" b="1">
                <a:solidFill>
                  <a:srgbClr val="151B15"/>
                </a:solidFill>
                <a:effectLst>
                  <a:outerShdw blurRad="38100" dist="38100" dir="2700000" algn="tl">
                    <a:srgbClr val="C0C0C0"/>
                  </a:outerShdw>
                </a:effectLst>
                <a:latin typeface="楷体_GB2312" pitchFamily="49" charset="-122"/>
                <a:ea typeface="楷体_GB2312" pitchFamily="49" charset="-122"/>
              </a:rPr>
              <a:t>)</a:t>
            </a:r>
            <a:r>
              <a:rPr lang="zh-CN" altLang="en-US" sz="3200" b="1">
                <a:solidFill>
                  <a:srgbClr val="151B15"/>
                </a:solidFill>
                <a:effectLst>
                  <a:outerShdw blurRad="38100" dist="38100" dir="2700000" algn="tl">
                    <a:srgbClr val="C0C0C0"/>
                  </a:outerShdw>
                </a:effectLst>
                <a:latin typeface="楷体_GB2312" pitchFamily="49" charset="-122"/>
                <a:ea typeface="楷体_GB2312" pitchFamily="49" charset="-122"/>
              </a:rPr>
              <a:t>：无论用户进程中的线程或系统进程中的线程，它的创建、撤消和切换都由内核实现。</a:t>
            </a:r>
          </a:p>
          <a:p>
            <a:pPr>
              <a:lnSpc>
                <a:spcPct val="130000"/>
              </a:lnSpc>
              <a:spcBef>
                <a:spcPct val="0"/>
              </a:spcBef>
            </a:pPr>
            <a:r>
              <a:rPr lang="zh-CN" altLang="en-US" sz="3200" b="1">
                <a:solidFill>
                  <a:srgbClr val="151B15"/>
                </a:solidFill>
                <a:effectLst>
                  <a:outerShdw blurRad="38100" dist="38100" dir="2700000" algn="tl">
                    <a:srgbClr val="C0C0C0"/>
                  </a:outerShdw>
                </a:effectLst>
                <a:latin typeface="楷体_GB2312" pitchFamily="49" charset="-122"/>
                <a:ea typeface="楷体_GB2312" pitchFamily="49" charset="-122"/>
              </a:rPr>
              <a:t>         </a:t>
            </a:r>
            <a:r>
              <a:rPr lang="zh-CN" altLang="en-US" sz="3200" b="1">
                <a:solidFill>
                  <a:srgbClr val="FF0000"/>
                </a:solidFill>
                <a:effectLst>
                  <a:outerShdw blurRad="38100" dist="38100" dir="2700000" algn="tl">
                    <a:srgbClr val="C0C0C0"/>
                  </a:outerShdw>
                </a:effectLst>
                <a:latin typeface="楷体_GB2312" pitchFamily="49" charset="-122"/>
                <a:ea typeface="楷体_GB2312" pitchFamily="49" charset="-122"/>
              </a:rPr>
              <a:t>在内核中保留了一张线程控制块，内核根据该控制块而感知该线程的存在并对线程进行控制。</a:t>
            </a:r>
          </a:p>
          <a:p>
            <a:pPr>
              <a:lnSpc>
                <a:spcPct val="130000"/>
              </a:lnSpc>
              <a:spcBef>
                <a:spcPct val="0"/>
              </a:spcBef>
            </a:pPr>
            <a:r>
              <a:rPr lang="zh-CN" altLang="en-US" sz="3200" b="1">
                <a:solidFill>
                  <a:srgbClr val="151B15"/>
                </a:solidFill>
                <a:effectLst>
                  <a:outerShdw blurRad="38100" dist="38100" dir="2700000" algn="tl">
                    <a:srgbClr val="C0C0C0"/>
                  </a:outerShdw>
                </a:effectLst>
                <a:latin typeface="楷体_GB2312" pitchFamily="49" charset="-122"/>
                <a:ea typeface="楷体_GB2312" pitchFamily="49" charset="-122"/>
              </a:rPr>
              <a:t>（</a:t>
            </a:r>
            <a:r>
              <a:rPr lang="en-US" altLang="zh-CN" sz="3200" b="1">
                <a:solidFill>
                  <a:srgbClr val="151B15"/>
                </a:solidFill>
                <a:effectLst>
                  <a:outerShdw blurRad="38100" dist="38100" dir="2700000" algn="tl">
                    <a:srgbClr val="C0C0C0"/>
                  </a:outerShdw>
                </a:effectLst>
                <a:latin typeface="楷体_GB2312" pitchFamily="49" charset="-122"/>
                <a:ea typeface="楷体_GB2312" pitchFamily="49" charset="-122"/>
              </a:rPr>
              <a:t>2</a:t>
            </a:r>
            <a:r>
              <a:rPr lang="zh-CN" altLang="en-US" sz="3200" b="1">
                <a:solidFill>
                  <a:srgbClr val="151B15"/>
                </a:solidFill>
                <a:effectLst>
                  <a:outerShdw blurRad="38100" dist="38100" dir="2700000" algn="tl">
                    <a:srgbClr val="C0C0C0"/>
                  </a:outerShdw>
                </a:effectLst>
                <a:latin typeface="楷体_GB2312" pitchFamily="49" charset="-122"/>
                <a:ea typeface="楷体_GB2312" pitchFamily="49" charset="-122"/>
              </a:rPr>
              <a:t>）用户级线程：用户级线程仅存在于用户级中，它的创建、撤消和切换都与内核无关。</a:t>
            </a:r>
          </a:p>
          <a:p>
            <a:pPr>
              <a:lnSpc>
                <a:spcPct val="130000"/>
              </a:lnSpc>
              <a:spcBef>
                <a:spcPct val="0"/>
              </a:spcBef>
            </a:pPr>
            <a:r>
              <a:rPr lang="zh-CN" altLang="en-US" sz="3200" b="1">
                <a:solidFill>
                  <a:srgbClr val="151B15"/>
                </a:solidFill>
                <a:effectLst>
                  <a:outerShdw blurRad="38100" dist="38100" dir="2700000" algn="tl">
                    <a:srgbClr val="C0C0C0"/>
                  </a:outerShdw>
                </a:effectLst>
                <a:latin typeface="楷体_GB2312" pitchFamily="49" charset="-122"/>
                <a:ea typeface="楷体_GB2312" pitchFamily="49" charset="-122"/>
              </a:rPr>
              <a:t>          内核无法感知线程的存在</a:t>
            </a:r>
          </a:p>
        </p:txBody>
      </p:sp>
    </p:spTree>
    <p:extLst>
      <p:ext uri="{BB962C8B-B14F-4D97-AF65-F5344CB8AC3E}">
        <p14:creationId xmlns:p14="http://schemas.microsoft.com/office/powerpoint/2010/main" val="3823558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9B1CB44-73D4-4D44-A9F1-CF17A2AAD0C5}" type="slidenum">
              <a:rPr lang="zh-CN" altLang="en-US" smtClean="0"/>
              <a:pPr/>
              <a:t>145</a:t>
            </a:fld>
            <a:endParaRPr lang="en-US" altLang="zh-CN"/>
          </a:p>
        </p:txBody>
      </p:sp>
    </p:spTree>
    <p:extLst>
      <p:ext uri="{BB962C8B-B14F-4D97-AF65-F5344CB8AC3E}">
        <p14:creationId xmlns:p14="http://schemas.microsoft.com/office/powerpoint/2010/main" val="20585030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B1CB44-73D4-4D44-A9F1-CF17A2AAD0C5}" type="slidenum">
              <a:rPr lang="zh-CN" altLang="en-US" smtClean="0"/>
              <a:pPr/>
              <a:t>147</a:t>
            </a:fld>
            <a:endParaRPr lang="en-US" altLang="zh-CN"/>
          </a:p>
        </p:txBody>
      </p:sp>
    </p:spTree>
    <p:extLst>
      <p:ext uri="{BB962C8B-B14F-4D97-AF65-F5344CB8AC3E}">
        <p14:creationId xmlns:p14="http://schemas.microsoft.com/office/powerpoint/2010/main" val="6021027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B1CB44-73D4-4D44-A9F1-CF17A2AAD0C5}" type="slidenum">
              <a:rPr lang="zh-CN" altLang="en-US" smtClean="0"/>
              <a:pPr/>
              <a:t>151</a:t>
            </a:fld>
            <a:endParaRPr lang="en-US" altLang="zh-CN"/>
          </a:p>
        </p:txBody>
      </p:sp>
    </p:spTree>
    <p:extLst>
      <p:ext uri="{BB962C8B-B14F-4D97-AF65-F5344CB8AC3E}">
        <p14:creationId xmlns:p14="http://schemas.microsoft.com/office/powerpoint/2010/main" val="27279934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B1CB44-73D4-4D44-A9F1-CF17A2AAD0C5}" type="slidenum">
              <a:rPr lang="zh-CN" altLang="en-US" smtClean="0"/>
              <a:pPr/>
              <a:t>152</a:t>
            </a:fld>
            <a:endParaRPr lang="en-US" altLang="zh-CN"/>
          </a:p>
        </p:txBody>
      </p:sp>
    </p:spTree>
    <p:extLst>
      <p:ext uri="{BB962C8B-B14F-4D97-AF65-F5344CB8AC3E}">
        <p14:creationId xmlns:p14="http://schemas.microsoft.com/office/powerpoint/2010/main" val="5536808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B1CB44-73D4-4D44-A9F1-CF17A2AAD0C5}" type="slidenum">
              <a:rPr lang="zh-CN" altLang="en-US" smtClean="0"/>
              <a:pPr/>
              <a:t>153</a:t>
            </a:fld>
            <a:endParaRPr lang="en-US" altLang="zh-CN"/>
          </a:p>
        </p:txBody>
      </p:sp>
    </p:spTree>
    <p:extLst>
      <p:ext uri="{BB962C8B-B14F-4D97-AF65-F5344CB8AC3E}">
        <p14:creationId xmlns:p14="http://schemas.microsoft.com/office/powerpoint/2010/main" val="1788244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6226486A-CFA4-1C45-AD33-C64C38046777}"/>
              </a:ext>
            </a:extLst>
          </p:cNvPr>
          <p:cNvGrpSpPr>
            <a:grpSpLocks/>
          </p:cNvGrpSpPr>
          <p:nvPr/>
        </p:nvGrpSpPr>
        <p:grpSpPr bwMode="auto">
          <a:xfrm>
            <a:off x="-1035050" y="1552575"/>
            <a:ext cx="10179050" cy="5305425"/>
            <a:chOff x="-652" y="978"/>
            <a:chExt cx="6412" cy="3342"/>
          </a:xfrm>
        </p:grpSpPr>
        <p:sp>
          <p:nvSpPr>
            <p:cNvPr id="5" name="Freeform 3">
              <a:extLst>
                <a:ext uri="{FF2B5EF4-FFF2-40B4-BE49-F238E27FC236}">
                  <a16:creationId xmlns:a16="http://schemas.microsoft.com/office/drawing/2014/main" id="{0535121F-41AF-7E4A-9144-24518CB4B300}"/>
                </a:ext>
              </a:extLst>
            </p:cNvPr>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defRPr/>
              </a:pPr>
              <a:endParaRPr lang="zh-CN" altLang="en-US" b="1"/>
            </a:p>
          </p:txBody>
        </p:sp>
        <p:sp>
          <p:nvSpPr>
            <p:cNvPr id="6" name="Arc 4">
              <a:extLst>
                <a:ext uri="{FF2B5EF4-FFF2-40B4-BE49-F238E27FC236}">
                  <a16:creationId xmlns:a16="http://schemas.microsoft.com/office/drawing/2014/main" id="{C3824057-1AEB-814C-BCB3-11E82C11CF36}"/>
                </a:ext>
              </a:extLst>
            </p:cNvPr>
            <p:cNvSpPr>
              <a:spLocks/>
            </p:cNvSpPr>
            <p:nvPr/>
          </p:nvSpPr>
          <p:spPr bwMode="auto">
            <a:xfrm>
              <a:off x="-652" y="978"/>
              <a:ext cx="4237" cy="3342"/>
            </a:xfrm>
            <a:custGeom>
              <a:avLst/>
              <a:gdLst>
                <a:gd name="G0" fmla="+- 0 0 0"/>
                <a:gd name="G1" fmla="+- 21231 0 0"/>
                <a:gd name="G2" fmla="+- 21600 0 0"/>
                <a:gd name="T0" fmla="*/ 3977 w 21600"/>
                <a:gd name="T1" fmla="*/ 0 h 21231"/>
                <a:gd name="T2" fmla="*/ 21600 w 21600"/>
                <a:gd name="T3" fmla="*/ 21231 h 21231"/>
                <a:gd name="T4" fmla="*/ 0 w 21600"/>
                <a:gd name="T5" fmla="*/ 21231 h 21231"/>
              </a:gdLst>
              <a:ahLst/>
              <a:cxnLst>
                <a:cxn ang="0">
                  <a:pos x="T0" y="T1"/>
                </a:cxn>
                <a:cxn ang="0">
                  <a:pos x="T2" y="T3"/>
                </a:cxn>
                <a:cxn ang="0">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close/>
                </a:path>
              </a:pathLst>
            </a:custGeom>
            <a:noFill/>
            <a:ln w="12700" cap="rnd">
              <a:solidFill>
                <a:schemeClr val="accent2"/>
              </a:solidFill>
              <a:round/>
              <a:headEnd type="none" w="sm" len="sm"/>
              <a:tailEnd type="none" w="sm" len="sm"/>
            </a:ln>
            <a:effectLst/>
          </p:spPr>
          <p:txBody>
            <a:bodyPr wrap="none" anchor="ctr"/>
            <a:lstStyle/>
            <a:p>
              <a:pPr>
                <a:defRPr/>
              </a:pPr>
              <a:endParaRPr lang="zh-CN" altLang="en-US" b="1"/>
            </a:p>
          </p:txBody>
        </p:sp>
      </p:grpSp>
      <p:sp>
        <p:nvSpPr>
          <p:cNvPr id="10245" name="Rectangle 5"/>
          <p:cNvSpPr>
            <a:spLocks noGrp="1" noChangeArrowheads="1"/>
          </p:cNvSpPr>
          <p:nvPr>
            <p:ph type="ctrTitle" sz="quarter"/>
          </p:nvPr>
        </p:nvSpPr>
        <p:spPr>
          <a:xfrm>
            <a:off x="1293813" y="762000"/>
            <a:ext cx="7772400" cy="1143000"/>
          </a:xfrm>
        </p:spPr>
        <p:txBody>
          <a:bodyPr anchor="b"/>
          <a:lstStyle>
            <a:lvl1pPr>
              <a:defRPr/>
            </a:lvl1pPr>
          </a:lstStyle>
          <a:p>
            <a:r>
              <a:rPr lang="zh-CN" altLang="en-US"/>
              <a:t>单击此处编辑母版标题样式</a:t>
            </a:r>
          </a:p>
        </p:txBody>
      </p:sp>
      <p:sp>
        <p:nvSpPr>
          <p:cNvPr id="10246"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2" charset="2"/>
              <a:buNone/>
              <a:defRPr/>
            </a:lvl1pPr>
          </a:lstStyle>
          <a:p>
            <a:r>
              <a:rPr lang="zh-CN" altLang="en-US"/>
              <a:t>单击此处编辑母版副标题样式</a:t>
            </a:r>
          </a:p>
        </p:txBody>
      </p:sp>
      <p:sp>
        <p:nvSpPr>
          <p:cNvPr id="7" name="Rectangle 7">
            <a:extLst>
              <a:ext uri="{FF2B5EF4-FFF2-40B4-BE49-F238E27FC236}">
                <a16:creationId xmlns:a16="http://schemas.microsoft.com/office/drawing/2014/main" id="{C5134504-7239-C846-8960-65D6E0153758}"/>
              </a:ext>
            </a:extLst>
          </p:cNvPr>
          <p:cNvSpPr>
            <a:spLocks noGrp="1" noChangeArrowheads="1"/>
          </p:cNvSpPr>
          <p:nvPr>
            <p:ph type="dt" sz="quarter" idx="10"/>
          </p:nvPr>
        </p:nvSpPr>
        <p:spPr/>
        <p:txBody>
          <a:bodyPr/>
          <a:lstStyle>
            <a:lvl1pPr>
              <a:defRPr/>
            </a:lvl1pPr>
          </a:lstStyle>
          <a:p>
            <a:pPr>
              <a:defRPr/>
            </a:pPr>
            <a:fld id="{71692D62-DF94-8C4E-A3A6-D688978BD8C4}" type="datetime1">
              <a:rPr lang="en-US" altLang="zh-CN" smtClean="0"/>
              <a:t>9/21/26</a:t>
            </a:fld>
            <a:endParaRPr lang="en-US" altLang="zh-CN"/>
          </a:p>
        </p:txBody>
      </p:sp>
      <p:sp>
        <p:nvSpPr>
          <p:cNvPr id="8" name="Rectangle 8">
            <a:extLst>
              <a:ext uri="{FF2B5EF4-FFF2-40B4-BE49-F238E27FC236}">
                <a16:creationId xmlns:a16="http://schemas.microsoft.com/office/drawing/2014/main" id="{2C185AB4-C335-1A43-9343-FE16D512DA9D}"/>
              </a:ext>
            </a:extLst>
          </p:cNvPr>
          <p:cNvSpPr>
            <a:spLocks noGrp="1" noChangeArrowheads="1"/>
          </p:cNvSpPr>
          <p:nvPr>
            <p:ph type="ftr" sz="quarter" idx="11"/>
          </p:nvPr>
        </p:nvSpPr>
        <p:spPr/>
        <p:txBody>
          <a:bodyPr/>
          <a:lstStyle>
            <a:lvl1pPr>
              <a:defRPr/>
            </a:lvl1pPr>
          </a:lstStyle>
          <a:p>
            <a:pPr>
              <a:defRPr/>
            </a:pPr>
            <a:endParaRPr lang="en-US" altLang="zh-CN"/>
          </a:p>
        </p:txBody>
      </p:sp>
      <p:sp>
        <p:nvSpPr>
          <p:cNvPr id="9" name="Rectangle 9">
            <a:extLst>
              <a:ext uri="{FF2B5EF4-FFF2-40B4-BE49-F238E27FC236}">
                <a16:creationId xmlns:a16="http://schemas.microsoft.com/office/drawing/2014/main" id="{5D3155CC-CD1F-3248-BADB-6A64307FB9B8}"/>
              </a:ext>
            </a:extLst>
          </p:cNvPr>
          <p:cNvSpPr>
            <a:spLocks noGrp="1" noChangeArrowheads="1"/>
          </p:cNvSpPr>
          <p:nvPr>
            <p:ph type="sldNum" sz="quarter" idx="12"/>
          </p:nvPr>
        </p:nvSpPr>
        <p:spPr/>
        <p:txBody>
          <a:bodyPr/>
          <a:lstStyle>
            <a:lvl1pPr>
              <a:defRPr/>
            </a:lvl1pPr>
          </a:lstStyle>
          <a:p>
            <a:fld id="{5CE0EFE8-A1B1-9148-AF8B-3E843DF22B36}" type="slidenum">
              <a:rPr lang="zh-CN" altLang="en-US"/>
              <a:pPr/>
              <a:t>‹#›</a:t>
            </a:fld>
            <a:endParaRPr lang="en-US" altLang="zh-CN"/>
          </a:p>
        </p:txBody>
      </p:sp>
    </p:spTree>
    <p:extLst>
      <p:ext uri="{BB962C8B-B14F-4D97-AF65-F5344CB8AC3E}">
        <p14:creationId xmlns:p14="http://schemas.microsoft.com/office/powerpoint/2010/main" val="1772897741"/>
      </p:ext>
    </p:extLst>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11">
            <a:extLst>
              <a:ext uri="{FF2B5EF4-FFF2-40B4-BE49-F238E27FC236}">
                <a16:creationId xmlns:a16="http://schemas.microsoft.com/office/drawing/2014/main" id="{F952E143-E516-2F41-86CD-1CD175500BE3}"/>
              </a:ext>
            </a:extLst>
          </p:cNvPr>
          <p:cNvSpPr>
            <a:spLocks noGrp="1" noChangeArrowheads="1"/>
          </p:cNvSpPr>
          <p:nvPr>
            <p:ph type="dt" sz="half" idx="10"/>
          </p:nvPr>
        </p:nvSpPr>
        <p:spPr>
          <a:ln/>
        </p:spPr>
        <p:txBody>
          <a:bodyPr/>
          <a:lstStyle>
            <a:lvl1pPr>
              <a:defRPr/>
            </a:lvl1pPr>
          </a:lstStyle>
          <a:p>
            <a:pPr>
              <a:defRPr/>
            </a:pPr>
            <a:fld id="{96207823-96AB-DE43-A642-61987B3C8230}" type="datetime1">
              <a:rPr lang="en-US" altLang="zh-CN" smtClean="0"/>
              <a:t>9/21/26</a:t>
            </a:fld>
            <a:endParaRPr lang="en-US" altLang="zh-CN"/>
          </a:p>
        </p:txBody>
      </p:sp>
      <p:sp>
        <p:nvSpPr>
          <p:cNvPr id="5" name="Rectangle 12">
            <a:extLst>
              <a:ext uri="{FF2B5EF4-FFF2-40B4-BE49-F238E27FC236}">
                <a16:creationId xmlns:a16="http://schemas.microsoft.com/office/drawing/2014/main" id="{27B76537-12C5-1842-88A8-139DD00B9AE4}"/>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3">
            <a:extLst>
              <a:ext uri="{FF2B5EF4-FFF2-40B4-BE49-F238E27FC236}">
                <a16:creationId xmlns:a16="http://schemas.microsoft.com/office/drawing/2014/main" id="{A00D5E72-9AC5-DE46-AE3C-77D216AC852A}"/>
              </a:ext>
            </a:extLst>
          </p:cNvPr>
          <p:cNvSpPr>
            <a:spLocks noGrp="1" noChangeArrowheads="1"/>
          </p:cNvSpPr>
          <p:nvPr>
            <p:ph type="sldNum" sz="quarter" idx="12"/>
          </p:nvPr>
        </p:nvSpPr>
        <p:spPr>
          <a:ln/>
        </p:spPr>
        <p:txBody>
          <a:bodyPr/>
          <a:lstStyle>
            <a:lvl1pPr>
              <a:defRPr/>
            </a:lvl1pPr>
          </a:lstStyle>
          <a:p>
            <a:fld id="{95AD6DFB-6666-AD44-B276-38AB57C461E8}" type="slidenum">
              <a:rPr lang="zh-CN" altLang="en-US"/>
              <a:pPr/>
              <a:t>‹#›</a:t>
            </a:fld>
            <a:endParaRPr lang="en-US" altLang="zh-CN"/>
          </a:p>
        </p:txBody>
      </p:sp>
    </p:spTree>
    <p:extLst>
      <p:ext uri="{BB962C8B-B14F-4D97-AF65-F5344CB8AC3E}">
        <p14:creationId xmlns:p14="http://schemas.microsoft.com/office/powerpoint/2010/main" val="358188862"/>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11">
            <a:extLst>
              <a:ext uri="{FF2B5EF4-FFF2-40B4-BE49-F238E27FC236}">
                <a16:creationId xmlns:a16="http://schemas.microsoft.com/office/drawing/2014/main" id="{D82DD8DB-BD48-7447-A56E-737A55961734}"/>
              </a:ext>
            </a:extLst>
          </p:cNvPr>
          <p:cNvSpPr>
            <a:spLocks noGrp="1" noChangeArrowheads="1"/>
          </p:cNvSpPr>
          <p:nvPr>
            <p:ph type="dt" sz="half" idx="10"/>
          </p:nvPr>
        </p:nvSpPr>
        <p:spPr>
          <a:ln/>
        </p:spPr>
        <p:txBody>
          <a:bodyPr/>
          <a:lstStyle>
            <a:lvl1pPr>
              <a:defRPr/>
            </a:lvl1pPr>
          </a:lstStyle>
          <a:p>
            <a:pPr>
              <a:defRPr/>
            </a:pPr>
            <a:fld id="{81B2B306-2FEF-9845-9ABB-44961DB509AF}" type="datetime1">
              <a:rPr lang="en-US" altLang="zh-CN" smtClean="0"/>
              <a:t>9/21/26</a:t>
            </a:fld>
            <a:endParaRPr lang="en-US" altLang="zh-CN"/>
          </a:p>
        </p:txBody>
      </p:sp>
      <p:sp>
        <p:nvSpPr>
          <p:cNvPr id="5" name="Rectangle 12">
            <a:extLst>
              <a:ext uri="{FF2B5EF4-FFF2-40B4-BE49-F238E27FC236}">
                <a16:creationId xmlns:a16="http://schemas.microsoft.com/office/drawing/2014/main" id="{F0E3BE8B-7574-314B-9D5A-06FFCE8DB06B}"/>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3">
            <a:extLst>
              <a:ext uri="{FF2B5EF4-FFF2-40B4-BE49-F238E27FC236}">
                <a16:creationId xmlns:a16="http://schemas.microsoft.com/office/drawing/2014/main" id="{00A4AAAE-CF7D-C94D-A774-46274CDE8605}"/>
              </a:ext>
            </a:extLst>
          </p:cNvPr>
          <p:cNvSpPr>
            <a:spLocks noGrp="1" noChangeArrowheads="1"/>
          </p:cNvSpPr>
          <p:nvPr>
            <p:ph type="sldNum" sz="quarter" idx="12"/>
          </p:nvPr>
        </p:nvSpPr>
        <p:spPr>
          <a:ln/>
        </p:spPr>
        <p:txBody>
          <a:bodyPr/>
          <a:lstStyle>
            <a:lvl1pPr>
              <a:defRPr/>
            </a:lvl1pPr>
          </a:lstStyle>
          <a:p>
            <a:fld id="{35076E67-1031-0C41-AAD0-5499F93954D8}" type="slidenum">
              <a:rPr lang="zh-CN" altLang="en-US"/>
              <a:pPr/>
              <a:t>‹#›</a:t>
            </a:fld>
            <a:endParaRPr lang="en-US" altLang="zh-CN"/>
          </a:p>
        </p:txBody>
      </p:sp>
    </p:spTree>
    <p:extLst>
      <p:ext uri="{BB962C8B-B14F-4D97-AF65-F5344CB8AC3E}">
        <p14:creationId xmlns:p14="http://schemas.microsoft.com/office/powerpoint/2010/main" val="518735003"/>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11">
            <a:extLst>
              <a:ext uri="{FF2B5EF4-FFF2-40B4-BE49-F238E27FC236}">
                <a16:creationId xmlns:a16="http://schemas.microsoft.com/office/drawing/2014/main" id="{E1F760DF-1E23-6647-83C0-306AAAEFC46D}"/>
              </a:ext>
            </a:extLst>
          </p:cNvPr>
          <p:cNvSpPr>
            <a:spLocks noGrp="1" noChangeArrowheads="1"/>
          </p:cNvSpPr>
          <p:nvPr>
            <p:ph type="dt" sz="half" idx="10"/>
          </p:nvPr>
        </p:nvSpPr>
        <p:spPr>
          <a:ln/>
        </p:spPr>
        <p:txBody>
          <a:bodyPr/>
          <a:lstStyle>
            <a:lvl1pPr>
              <a:defRPr/>
            </a:lvl1pPr>
          </a:lstStyle>
          <a:p>
            <a:pPr>
              <a:defRPr/>
            </a:pPr>
            <a:fld id="{42618C94-304F-9847-9E39-B51F2575D9EB}" type="datetime1">
              <a:rPr lang="en-US" altLang="zh-CN" smtClean="0"/>
              <a:t>9/21/26</a:t>
            </a:fld>
            <a:endParaRPr lang="en-US" altLang="zh-CN"/>
          </a:p>
        </p:txBody>
      </p:sp>
      <p:sp>
        <p:nvSpPr>
          <p:cNvPr id="5" name="Rectangle 12">
            <a:extLst>
              <a:ext uri="{FF2B5EF4-FFF2-40B4-BE49-F238E27FC236}">
                <a16:creationId xmlns:a16="http://schemas.microsoft.com/office/drawing/2014/main" id="{B2C5AA09-C7D4-9F42-8BD4-75FD46F19E80}"/>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3">
            <a:extLst>
              <a:ext uri="{FF2B5EF4-FFF2-40B4-BE49-F238E27FC236}">
                <a16:creationId xmlns:a16="http://schemas.microsoft.com/office/drawing/2014/main" id="{F502ED2D-18A3-3649-9AC1-FBB728F01040}"/>
              </a:ext>
            </a:extLst>
          </p:cNvPr>
          <p:cNvSpPr>
            <a:spLocks noGrp="1" noChangeArrowheads="1"/>
          </p:cNvSpPr>
          <p:nvPr>
            <p:ph type="sldNum" sz="quarter" idx="12"/>
          </p:nvPr>
        </p:nvSpPr>
        <p:spPr>
          <a:ln/>
        </p:spPr>
        <p:txBody>
          <a:bodyPr/>
          <a:lstStyle>
            <a:lvl1pPr>
              <a:defRPr/>
            </a:lvl1pPr>
          </a:lstStyle>
          <a:p>
            <a:fld id="{88AF7CEB-C410-9B47-8B69-F39D84FB7B9F}" type="slidenum">
              <a:rPr lang="zh-CN" altLang="en-US"/>
              <a:pPr/>
              <a:t>‹#›</a:t>
            </a:fld>
            <a:endParaRPr lang="en-US" altLang="zh-CN"/>
          </a:p>
        </p:txBody>
      </p:sp>
    </p:spTree>
    <p:extLst>
      <p:ext uri="{BB962C8B-B14F-4D97-AF65-F5344CB8AC3E}">
        <p14:creationId xmlns:p14="http://schemas.microsoft.com/office/powerpoint/2010/main" val="3788027563"/>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11188" y="1412875"/>
            <a:ext cx="3954462"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718050" y="1412875"/>
            <a:ext cx="3954463"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11">
            <a:extLst>
              <a:ext uri="{FF2B5EF4-FFF2-40B4-BE49-F238E27FC236}">
                <a16:creationId xmlns:a16="http://schemas.microsoft.com/office/drawing/2014/main" id="{00BE017E-3CB5-DE44-A12F-C54D38945636}"/>
              </a:ext>
            </a:extLst>
          </p:cNvPr>
          <p:cNvSpPr>
            <a:spLocks noGrp="1" noChangeArrowheads="1"/>
          </p:cNvSpPr>
          <p:nvPr>
            <p:ph type="dt" sz="half" idx="10"/>
          </p:nvPr>
        </p:nvSpPr>
        <p:spPr>
          <a:ln/>
        </p:spPr>
        <p:txBody>
          <a:bodyPr/>
          <a:lstStyle>
            <a:lvl1pPr>
              <a:defRPr/>
            </a:lvl1pPr>
          </a:lstStyle>
          <a:p>
            <a:pPr>
              <a:defRPr/>
            </a:pPr>
            <a:fld id="{3A0A2239-C2BB-3543-BB18-ED30C9A97E1D}" type="datetime1">
              <a:rPr lang="en-US" altLang="zh-CN" smtClean="0"/>
              <a:t>9/21/26</a:t>
            </a:fld>
            <a:endParaRPr lang="en-US" altLang="zh-CN"/>
          </a:p>
        </p:txBody>
      </p:sp>
      <p:sp>
        <p:nvSpPr>
          <p:cNvPr id="6" name="Rectangle 12">
            <a:extLst>
              <a:ext uri="{FF2B5EF4-FFF2-40B4-BE49-F238E27FC236}">
                <a16:creationId xmlns:a16="http://schemas.microsoft.com/office/drawing/2014/main" id="{2460A850-997A-0541-86A0-D98DDE87F646}"/>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13">
            <a:extLst>
              <a:ext uri="{FF2B5EF4-FFF2-40B4-BE49-F238E27FC236}">
                <a16:creationId xmlns:a16="http://schemas.microsoft.com/office/drawing/2014/main" id="{865A1988-FF20-8944-AE0F-420699C2803C}"/>
              </a:ext>
            </a:extLst>
          </p:cNvPr>
          <p:cNvSpPr>
            <a:spLocks noGrp="1" noChangeArrowheads="1"/>
          </p:cNvSpPr>
          <p:nvPr>
            <p:ph type="sldNum" sz="quarter" idx="12"/>
          </p:nvPr>
        </p:nvSpPr>
        <p:spPr>
          <a:ln/>
        </p:spPr>
        <p:txBody>
          <a:bodyPr/>
          <a:lstStyle>
            <a:lvl1pPr>
              <a:defRPr/>
            </a:lvl1pPr>
          </a:lstStyle>
          <a:p>
            <a:fld id="{4B7379D8-6513-634E-8897-5DA3B5AB9B10}" type="slidenum">
              <a:rPr lang="zh-CN" altLang="en-US"/>
              <a:pPr/>
              <a:t>‹#›</a:t>
            </a:fld>
            <a:endParaRPr lang="en-US" altLang="zh-CN"/>
          </a:p>
        </p:txBody>
      </p:sp>
    </p:spTree>
    <p:extLst>
      <p:ext uri="{BB962C8B-B14F-4D97-AF65-F5344CB8AC3E}">
        <p14:creationId xmlns:p14="http://schemas.microsoft.com/office/powerpoint/2010/main" val="3678215377"/>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11">
            <a:extLst>
              <a:ext uri="{FF2B5EF4-FFF2-40B4-BE49-F238E27FC236}">
                <a16:creationId xmlns:a16="http://schemas.microsoft.com/office/drawing/2014/main" id="{3C9CDEFE-866C-4048-9028-C9141F9B6F5B}"/>
              </a:ext>
            </a:extLst>
          </p:cNvPr>
          <p:cNvSpPr>
            <a:spLocks noGrp="1" noChangeArrowheads="1"/>
          </p:cNvSpPr>
          <p:nvPr>
            <p:ph type="dt" sz="half" idx="10"/>
          </p:nvPr>
        </p:nvSpPr>
        <p:spPr>
          <a:ln/>
        </p:spPr>
        <p:txBody>
          <a:bodyPr/>
          <a:lstStyle>
            <a:lvl1pPr>
              <a:defRPr/>
            </a:lvl1pPr>
          </a:lstStyle>
          <a:p>
            <a:pPr>
              <a:defRPr/>
            </a:pPr>
            <a:fld id="{28FF02F9-CA96-5044-B3C1-AA26AD1AFB57}" type="datetime1">
              <a:rPr lang="en-US" altLang="zh-CN" smtClean="0"/>
              <a:t>9/21/26</a:t>
            </a:fld>
            <a:endParaRPr lang="en-US" altLang="zh-CN"/>
          </a:p>
        </p:txBody>
      </p:sp>
      <p:sp>
        <p:nvSpPr>
          <p:cNvPr id="8" name="Rectangle 12">
            <a:extLst>
              <a:ext uri="{FF2B5EF4-FFF2-40B4-BE49-F238E27FC236}">
                <a16:creationId xmlns:a16="http://schemas.microsoft.com/office/drawing/2014/main" id="{D26FADBF-A17E-114D-A506-2A4ABB4F2636}"/>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13">
            <a:extLst>
              <a:ext uri="{FF2B5EF4-FFF2-40B4-BE49-F238E27FC236}">
                <a16:creationId xmlns:a16="http://schemas.microsoft.com/office/drawing/2014/main" id="{0A316D84-8525-2644-92F1-2DFBDDC955CC}"/>
              </a:ext>
            </a:extLst>
          </p:cNvPr>
          <p:cNvSpPr>
            <a:spLocks noGrp="1" noChangeArrowheads="1"/>
          </p:cNvSpPr>
          <p:nvPr>
            <p:ph type="sldNum" sz="quarter" idx="12"/>
          </p:nvPr>
        </p:nvSpPr>
        <p:spPr>
          <a:ln/>
        </p:spPr>
        <p:txBody>
          <a:bodyPr/>
          <a:lstStyle>
            <a:lvl1pPr>
              <a:defRPr/>
            </a:lvl1pPr>
          </a:lstStyle>
          <a:p>
            <a:fld id="{1CE23F84-24CA-4941-B029-8F0FAA5482AF}" type="slidenum">
              <a:rPr lang="zh-CN" altLang="en-US"/>
              <a:pPr/>
              <a:t>‹#›</a:t>
            </a:fld>
            <a:endParaRPr lang="en-US" altLang="zh-CN"/>
          </a:p>
        </p:txBody>
      </p:sp>
    </p:spTree>
    <p:extLst>
      <p:ext uri="{BB962C8B-B14F-4D97-AF65-F5344CB8AC3E}">
        <p14:creationId xmlns:p14="http://schemas.microsoft.com/office/powerpoint/2010/main" val="173652603"/>
      </p:ext>
    </p:extLst>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11">
            <a:extLst>
              <a:ext uri="{FF2B5EF4-FFF2-40B4-BE49-F238E27FC236}">
                <a16:creationId xmlns:a16="http://schemas.microsoft.com/office/drawing/2014/main" id="{2863D4CA-A429-0048-B6DD-EE353587C7B9}"/>
              </a:ext>
            </a:extLst>
          </p:cNvPr>
          <p:cNvSpPr>
            <a:spLocks noGrp="1" noChangeArrowheads="1"/>
          </p:cNvSpPr>
          <p:nvPr>
            <p:ph type="dt" sz="half" idx="10"/>
          </p:nvPr>
        </p:nvSpPr>
        <p:spPr>
          <a:ln/>
        </p:spPr>
        <p:txBody>
          <a:bodyPr/>
          <a:lstStyle>
            <a:lvl1pPr>
              <a:defRPr/>
            </a:lvl1pPr>
          </a:lstStyle>
          <a:p>
            <a:pPr>
              <a:defRPr/>
            </a:pPr>
            <a:fld id="{5CA7F646-133B-BA4A-94B6-5735607ECEED}" type="datetime1">
              <a:rPr lang="en-US" altLang="zh-CN" smtClean="0"/>
              <a:t>9/21/26</a:t>
            </a:fld>
            <a:endParaRPr lang="en-US" altLang="zh-CN"/>
          </a:p>
        </p:txBody>
      </p:sp>
      <p:sp>
        <p:nvSpPr>
          <p:cNvPr id="4" name="Rectangle 12">
            <a:extLst>
              <a:ext uri="{FF2B5EF4-FFF2-40B4-BE49-F238E27FC236}">
                <a16:creationId xmlns:a16="http://schemas.microsoft.com/office/drawing/2014/main" id="{448B57B0-805B-AC47-A657-2B32DAE18A22}"/>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13">
            <a:extLst>
              <a:ext uri="{FF2B5EF4-FFF2-40B4-BE49-F238E27FC236}">
                <a16:creationId xmlns:a16="http://schemas.microsoft.com/office/drawing/2014/main" id="{C653F2B6-F09F-5846-B3C2-85DC0B595FBB}"/>
              </a:ext>
            </a:extLst>
          </p:cNvPr>
          <p:cNvSpPr>
            <a:spLocks noGrp="1" noChangeArrowheads="1"/>
          </p:cNvSpPr>
          <p:nvPr>
            <p:ph type="sldNum" sz="quarter" idx="12"/>
          </p:nvPr>
        </p:nvSpPr>
        <p:spPr>
          <a:ln/>
        </p:spPr>
        <p:txBody>
          <a:bodyPr/>
          <a:lstStyle>
            <a:lvl1pPr>
              <a:defRPr/>
            </a:lvl1pPr>
          </a:lstStyle>
          <a:p>
            <a:fld id="{C306F920-8F9B-6440-868E-E05577D2AEEB}" type="slidenum">
              <a:rPr lang="zh-CN" altLang="en-US"/>
              <a:pPr/>
              <a:t>‹#›</a:t>
            </a:fld>
            <a:endParaRPr lang="en-US" altLang="zh-CN"/>
          </a:p>
        </p:txBody>
      </p:sp>
    </p:spTree>
    <p:extLst>
      <p:ext uri="{BB962C8B-B14F-4D97-AF65-F5344CB8AC3E}">
        <p14:creationId xmlns:p14="http://schemas.microsoft.com/office/powerpoint/2010/main" val="1129605728"/>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D6608629-6A48-544D-BCC3-19E118B0F51C}"/>
              </a:ext>
            </a:extLst>
          </p:cNvPr>
          <p:cNvSpPr>
            <a:spLocks noGrp="1" noChangeArrowheads="1"/>
          </p:cNvSpPr>
          <p:nvPr>
            <p:ph type="dt" sz="half" idx="10"/>
          </p:nvPr>
        </p:nvSpPr>
        <p:spPr>
          <a:ln/>
        </p:spPr>
        <p:txBody>
          <a:bodyPr/>
          <a:lstStyle>
            <a:lvl1pPr>
              <a:defRPr/>
            </a:lvl1pPr>
          </a:lstStyle>
          <a:p>
            <a:pPr>
              <a:defRPr/>
            </a:pPr>
            <a:fld id="{F9C75013-65E0-3D45-A835-CAD00FE4AA45}" type="datetime1">
              <a:rPr lang="en-US" altLang="zh-CN" smtClean="0"/>
              <a:t>9/21/26</a:t>
            </a:fld>
            <a:endParaRPr lang="en-US" altLang="zh-CN"/>
          </a:p>
        </p:txBody>
      </p:sp>
      <p:sp>
        <p:nvSpPr>
          <p:cNvPr id="3" name="Rectangle 12">
            <a:extLst>
              <a:ext uri="{FF2B5EF4-FFF2-40B4-BE49-F238E27FC236}">
                <a16:creationId xmlns:a16="http://schemas.microsoft.com/office/drawing/2014/main" id="{59017AAA-FB21-7D43-9EF5-F0B22301FBC9}"/>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13">
            <a:extLst>
              <a:ext uri="{FF2B5EF4-FFF2-40B4-BE49-F238E27FC236}">
                <a16:creationId xmlns:a16="http://schemas.microsoft.com/office/drawing/2014/main" id="{7994BE11-5817-F04A-8EE6-ADBDD60FA45F}"/>
              </a:ext>
            </a:extLst>
          </p:cNvPr>
          <p:cNvSpPr>
            <a:spLocks noGrp="1" noChangeArrowheads="1"/>
          </p:cNvSpPr>
          <p:nvPr>
            <p:ph type="sldNum" sz="quarter" idx="12"/>
          </p:nvPr>
        </p:nvSpPr>
        <p:spPr>
          <a:ln/>
        </p:spPr>
        <p:txBody>
          <a:bodyPr/>
          <a:lstStyle>
            <a:lvl1pPr>
              <a:defRPr/>
            </a:lvl1pPr>
          </a:lstStyle>
          <a:p>
            <a:fld id="{DC6D1BD5-D0BD-4B4A-ABF2-851E9CF71F86}" type="slidenum">
              <a:rPr lang="zh-CN" altLang="en-US" smtClean="0"/>
              <a:pPr/>
              <a:t>‹#›</a:t>
            </a:fld>
            <a:endParaRPr lang="en-US" altLang="zh-CN" dirty="0"/>
          </a:p>
        </p:txBody>
      </p:sp>
    </p:spTree>
    <p:extLst>
      <p:ext uri="{BB962C8B-B14F-4D97-AF65-F5344CB8AC3E}">
        <p14:creationId xmlns:p14="http://schemas.microsoft.com/office/powerpoint/2010/main" val="1800774864"/>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11">
            <a:extLst>
              <a:ext uri="{FF2B5EF4-FFF2-40B4-BE49-F238E27FC236}">
                <a16:creationId xmlns:a16="http://schemas.microsoft.com/office/drawing/2014/main" id="{DB3466F1-1536-3D4D-9DEC-DE056C815C58}"/>
              </a:ext>
            </a:extLst>
          </p:cNvPr>
          <p:cNvSpPr>
            <a:spLocks noGrp="1" noChangeArrowheads="1"/>
          </p:cNvSpPr>
          <p:nvPr>
            <p:ph type="dt" sz="half" idx="10"/>
          </p:nvPr>
        </p:nvSpPr>
        <p:spPr>
          <a:ln/>
        </p:spPr>
        <p:txBody>
          <a:bodyPr/>
          <a:lstStyle>
            <a:lvl1pPr>
              <a:defRPr/>
            </a:lvl1pPr>
          </a:lstStyle>
          <a:p>
            <a:pPr>
              <a:defRPr/>
            </a:pPr>
            <a:fld id="{24443FC9-AA30-1643-8A64-BDE060A5AB89}" type="datetime1">
              <a:rPr lang="en-US" altLang="zh-CN" smtClean="0"/>
              <a:t>9/21/26</a:t>
            </a:fld>
            <a:endParaRPr lang="en-US" altLang="zh-CN"/>
          </a:p>
        </p:txBody>
      </p:sp>
      <p:sp>
        <p:nvSpPr>
          <p:cNvPr id="6" name="Rectangle 12">
            <a:extLst>
              <a:ext uri="{FF2B5EF4-FFF2-40B4-BE49-F238E27FC236}">
                <a16:creationId xmlns:a16="http://schemas.microsoft.com/office/drawing/2014/main" id="{CB95D958-EA07-664B-8D50-25C22D8F9128}"/>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13">
            <a:extLst>
              <a:ext uri="{FF2B5EF4-FFF2-40B4-BE49-F238E27FC236}">
                <a16:creationId xmlns:a16="http://schemas.microsoft.com/office/drawing/2014/main" id="{DA828A80-0269-1843-A704-D1175B38919E}"/>
              </a:ext>
            </a:extLst>
          </p:cNvPr>
          <p:cNvSpPr>
            <a:spLocks noGrp="1" noChangeArrowheads="1"/>
          </p:cNvSpPr>
          <p:nvPr>
            <p:ph type="sldNum" sz="quarter" idx="12"/>
          </p:nvPr>
        </p:nvSpPr>
        <p:spPr>
          <a:ln/>
        </p:spPr>
        <p:txBody>
          <a:bodyPr/>
          <a:lstStyle>
            <a:lvl1pPr>
              <a:defRPr/>
            </a:lvl1pPr>
          </a:lstStyle>
          <a:p>
            <a:fld id="{246AEB4C-BC76-7C4C-854D-18A0031F3C03}" type="slidenum">
              <a:rPr lang="zh-CN" altLang="en-US"/>
              <a:pPr/>
              <a:t>‹#›</a:t>
            </a:fld>
            <a:endParaRPr lang="en-US" altLang="zh-CN"/>
          </a:p>
        </p:txBody>
      </p:sp>
    </p:spTree>
    <p:extLst>
      <p:ext uri="{BB962C8B-B14F-4D97-AF65-F5344CB8AC3E}">
        <p14:creationId xmlns:p14="http://schemas.microsoft.com/office/powerpoint/2010/main" val="4083893601"/>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11">
            <a:extLst>
              <a:ext uri="{FF2B5EF4-FFF2-40B4-BE49-F238E27FC236}">
                <a16:creationId xmlns:a16="http://schemas.microsoft.com/office/drawing/2014/main" id="{0FC46CA5-9C23-EA4B-A1CA-179AC2802E60}"/>
              </a:ext>
            </a:extLst>
          </p:cNvPr>
          <p:cNvSpPr>
            <a:spLocks noGrp="1" noChangeArrowheads="1"/>
          </p:cNvSpPr>
          <p:nvPr>
            <p:ph type="dt" sz="half" idx="10"/>
          </p:nvPr>
        </p:nvSpPr>
        <p:spPr>
          <a:ln/>
        </p:spPr>
        <p:txBody>
          <a:bodyPr/>
          <a:lstStyle>
            <a:lvl1pPr>
              <a:defRPr/>
            </a:lvl1pPr>
          </a:lstStyle>
          <a:p>
            <a:pPr>
              <a:defRPr/>
            </a:pPr>
            <a:fld id="{47E8981B-132E-8149-A204-AED2ADF9DD34}" type="datetime1">
              <a:rPr lang="en-US" altLang="zh-CN" smtClean="0"/>
              <a:t>9/21/26</a:t>
            </a:fld>
            <a:endParaRPr lang="en-US" altLang="zh-CN"/>
          </a:p>
        </p:txBody>
      </p:sp>
      <p:sp>
        <p:nvSpPr>
          <p:cNvPr id="6" name="Rectangle 12">
            <a:extLst>
              <a:ext uri="{FF2B5EF4-FFF2-40B4-BE49-F238E27FC236}">
                <a16:creationId xmlns:a16="http://schemas.microsoft.com/office/drawing/2014/main" id="{3E8BCF28-BEF7-1C4C-A913-AF01AEAC9680}"/>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13">
            <a:extLst>
              <a:ext uri="{FF2B5EF4-FFF2-40B4-BE49-F238E27FC236}">
                <a16:creationId xmlns:a16="http://schemas.microsoft.com/office/drawing/2014/main" id="{58BC64D1-131B-D44E-97E8-0DAF844437BF}"/>
              </a:ext>
            </a:extLst>
          </p:cNvPr>
          <p:cNvSpPr>
            <a:spLocks noGrp="1" noChangeArrowheads="1"/>
          </p:cNvSpPr>
          <p:nvPr>
            <p:ph type="sldNum" sz="quarter" idx="12"/>
          </p:nvPr>
        </p:nvSpPr>
        <p:spPr>
          <a:ln/>
        </p:spPr>
        <p:txBody>
          <a:bodyPr/>
          <a:lstStyle>
            <a:lvl1pPr>
              <a:defRPr/>
            </a:lvl1pPr>
          </a:lstStyle>
          <a:p>
            <a:fld id="{AC131641-C51B-A442-B846-21C7760E0B74}" type="slidenum">
              <a:rPr lang="zh-CN" altLang="en-US"/>
              <a:pPr/>
              <a:t>‹#›</a:t>
            </a:fld>
            <a:endParaRPr lang="en-US" altLang="zh-CN"/>
          </a:p>
        </p:txBody>
      </p:sp>
    </p:spTree>
    <p:extLst>
      <p:ext uri="{BB962C8B-B14F-4D97-AF65-F5344CB8AC3E}">
        <p14:creationId xmlns:p14="http://schemas.microsoft.com/office/powerpoint/2010/main" val="638089038"/>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11">
            <a:extLst>
              <a:ext uri="{FF2B5EF4-FFF2-40B4-BE49-F238E27FC236}">
                <a16:creationId xmlns:a16="http://schemas.microsoft.com/office/drawing/2014/main" id="{417B97A9-A1DE-F64A-8AF9-EE0DE29E2C46}"/>
              </a:ext>
            </a:extLst>
          </p:cNvPr>
          <p:cNvSpPr>
            <a:spLocks noGrp="1" noChangeArrowheads="1"/>
          </p:cNvSpPr>
          <p:nvPr>
            <p:ph type="dt" sz="half" idx="10"/>
          </p:nvPr>
        </p:nvSpPr>
        <p:spPr>
          <a:ln/>
        </p:spPr>
        <p:txBody>
          <a:bodyPr/>
          <a:lstStyle>
            <a:lvl1pPr>
              <a:defRPr/>
            </a:lvl1pPr>
          </a:lstStyle>
          <a:p>
            <a:pPr>
              <a:defRPr/>
            </a:pPr>
            <a:fld id="{B71463A9-4039-434B-B8C6-79ADFFA4BE28}" type="datetime1">
              <a:rPr lang="en-US" altLang="zh-CN" smtClean="0"/>
              <a:t>9/21/26</a:t>
            </a:fld>
            <a:endParaRPr lang="en-US" altLang="zh-CN"/>
          </a:p>
        </p:txBody>
      </p:sp>
      <p:sp>
        <p:nvSpPr>
          <p:cNvPr id="5" name="Rectangle 12">
            <a:extLst>
              <a:ext uri="{FF2B5EF4-FFF2-40B4-BE49-F238E27FC236}">
                <a16:creationId xmlns:a16="http://schemas.microsoft.com/office/drawing/2014/main" id="{28798A0E-D3A8-A14D-B18A-771AF9EBA426}"/>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3">
            <a:extLst>
              <a:ext uri="{FF2B5EF4-FFF2-40B4-BE49-F238E27FC236}">
                <a16:creationId xmlns:a16="http://schemas.microsoft.com/office/drawing/2014/main" id="{D8D25071-C970-2F43-B6DB-68227EEEDAA6}"/>
              </a:ext>
            </a:extLst>
          </p:cNvPr>
          <p:cNvSpPr>
            <a:spLocks noGrp="1" noChangeArrowheads="1"/>
          </p:cNvSpPr>
          <p:nvPr>
            <p:ph type="sldNum" sz="quarter" idx="12"/>
          </p:nvPr>
        </p:nvSpPr>
        <p:spPr>
          <a:ln/>
        </p:spPr>
        <p:txBody>
          <a:bodyPr/>
          <a:lstStyle>
            <a:lvl1pPr>
              <a:defRPr/>
            </a:lvl1pPr>
          </a:lstStyle>
          <a:p>
            <a:fld id="{60815B42-67B0-9345-9D54-A5AC188A4A23}" type="slidenum">
              <a:rPr lang="zh-CN" altLang="en-US"/>
              <a:pPr/>
              <a:t>‹#›</a:t>
            </a:fld>
            <a:endParaRPr lang="en-US" altLang="zh-CN"/>
          </a:p>
        </p:txBody>
      </p:sp>
    </p:spTree>
    <p:extLst>
      <p:ext uri="{BB962C8B-B14F-4D97-AF65-F5344CB8AC3E}">
        <p14:creationId xmlns:p14="http://schemas.microsoft.com/office/powerpoint/2010/main" val="4098851625"/>
      </p:ext>
    </p:extLst>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15125" y="95250"/>
            <a:ext cx="2033588" cy="599757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11188" y="95250"/>
            <a:ext cx="5951537" cy="599757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11">
            <a:extLst>
              <a:ext uri="{FF2B5EF4-FFF2-40B4-BE49-F238E27FC236}">
                <a16:creationId xmlns:a16="http://schemas.microsoft.com/office/drawing/2014/main" id="{6614BAFC-8A95-6A4C-856E-D94B7E9A694C}"/>
              </a:ext>
            </a:extLst>
          </p:cNvPr>
          <p:cNvSpPr>
            <a:spLocks noGrp="1" noChangeArrowheads="1"/>
          </p:cNvSpPr>
          <p:nvPr>
            <p:ph type="dt" sz="half" idx="10"/>
          </p:nvPr>
        </p:nvSpPr>
        <p:spPr>
          <a:ln/>
        </p:spPr>
        <p:txBody>
          <a:bodyPr/>
          <a:lstStyle>
            <a:lvl1pPr>
              <a:defRPr/>
            </a:lvl1pPr>
          </a:lstStyle>
          <a:p>
            <a:pPr>
              <a:defRPr/>
            </a:pPr>
            <a:fld id="{B1B78428-0FC3-FA46-A44A-B9D7D52990A2}" type="datetime1">
              <a:rPr lang="en-US" altLang="zh-CN" smtClean="0"/>
              <a:t>9/21/26</a:t>
            </a:fld>
            <a:endParaRPr lang="en-US" altLang="zh-CN"/>
          </a:p>
        </p:txBody>
      </p:sp>
      <p:sp>
        <p:nvSpPr>
          <p:cNvPr id="5" name="Rectangle 12">
            <a:extLst>
              <a:ext uri="{FF2B5EF4-FFF2-40B4-BE49-F238E27FC236}">
                <a16:creationId xmlns:a16="http://schemas.microsoft.com/office/drawing/2014/main" id="{20C7080D-01C0-0341-8A87-A80893EDBB5A}"/>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3">
            <a:extLst>
              <a:ext uri="{FF2B5EF4-FFF2-40B4-BE49-F238E27FC236}">
                <a16:creationId xmlns:a16="http://schemas.microsoft.com/office/drawing/2014/main" id="{4C72F445-2AE2-194C-9C12-2BAC7249B9CC}"/>
              </a:ext>
            </a:extLst>
          </p:cNvPr>
          <p:cNvSpPr>
            <a:spLocks noGrp="1" noChangeArrowheads="1"/>
          </p:cNvSpPr>
          <p:nvPr>
            <p:ph type="sldNum" sz="quarter" idx="12"/>
          </p:nvPr>
        </p:nvSpPr>
        <p:spPr>
          <a:ln/>
        </p:spPr>
        <p:txBody>
          <a:bodyPr/>
          <a:lstStyle>
            <a:lvl1pPr>
              <a:defRPr/>
            </a:lvl1pPr>
          </a:lstStyle>
          <a:p>
            <a:fld id="{B6789A0C-B670-424C-A8C3-65088DD066A9}" type="slidenum">
              <a:rPr lang="zh-CN" altLang="en-US"/>
              <a:pPr/>
              <a:t>‹#›</a:t>
            </a:fld>
            <a:endParaRPr lang="en-US" altLang="zh-CN"/>
          </a:p>
        </p:txBody>
      </p:sp>
    </p:spTree>
    <p:extLst>
      <p:ext uri="{BB962C8B-B14F-4D97-AF65-F5344CB8AC3E}">
        <p14:creationId xmlns:p14="http://schemas.microsoft.com/office/powerpoint/2010/main" val="74109973"/>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2700000" scaled="1"/>
        </a:gradFill>
        <a:effectLst/>
      </p:bgPr>
    </p:bg>
    <p:spTree>
      <p:nvGrpSpPr>
        <p:cNvPr id="1" name=""/>
        <p:cNvGrpSpPr/>
        <p:nvPr/>
      </p:nvGrpSpPr>
      <p:grpSpPr>
        <a:xfrm>
          <a:off x="0" y="0"/>
          <a:ext cx="0" cy="0"/>
          <a:chOff x="0" y="0"/>
          <a:chExt cx="0" cy="0"/>
        </a:xfrm>
      </p:grpSpPr>
      <p:sp>
        <p:nvSpPr>
          <p:cNvPr id="9221" name="Rectangle 5">
            <a:extLst>
              <a:ext uri="{FF2B5EF4-FFF2-40B4-BE49-F238E27FC236}">
                <a16:creationId xmlns:a16="http://schemas.microsoft.com/office/drawing/2014/main" id="{7951D336-32AB-A145-85DE-EA637DB062DD}"/>
              </a:ext>
            </a:extLst>
          </p:cNvPr>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zh-CN" altLang="en-US"/>
              <a:t>单击此处编辑母版标题样式</a:t>
            </a:r>
          </a:p>
        </p:txBody>
      </p:sp>
      <p:sp>
        <p:nvSpPr>
          <p:cNvPr id="5123" name="Rectangle 9">
            <a:extLst>
              <a:ext uri="{FF2B5EF4-FFF2-40B4-BE49-F238E27FC236}">
                <a16:creationId xmlns:a16="http://schemas.microsoft.com/office/drawing/2014/main" id="{599EC733-66F1-2946-B87D-13B34E8301E9}"/>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3" name="Rectangle 7">
            <a:extLst>
              <a:ext uri="{FF2B5EF4-FFF2-40B4-BE49-F238E27FC236}">
                <a16:creationId xmlns:a16="http://schemas.microsoft.com/office/drawing/2014/main" id="{DD72E3C7-EF1E-1142-BEB9-48C0458E1256}"/>
              </a:ext>
            </a:extLst>
          </p:cNvPr>
          <p:cNvSpPr>
            <a:spLocks noGrp="1" noChangeArrowheads="1"/>
          </p:cNvSpPr>
          <p:nvPr>
            <p:ph type="dt" sz="quarter" idx="2"/>
          </p:nvPr>
        </p:nvSpPr>
        <p:spPr bwMode="auto">
          <a:xfrm>
            <a:off x="6858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spcBef>
                <a:spcPct val="0"/>
              </a:spcBef>
              <a:defRPr kumimoji="0" sz="1400" b="0">
                <a:latin typeface="Times New Roman" pitchFamily="18" charset="0"/>
              </a:defRPr>
            </a:lvl1pPr>
          </a:lstStyle>
          <a:p>
            <a:pPr>
              <a:defRPr/>
            </a:pPr>
            <a:fld id="{7FA3AF24-DCB7-6846-8CFC-4D5FBB466CD6}" type="datetime1">
              <a:rPr lang="en-US" altLang="zh-CN" smtClean="0"/>
              <a:t>9/21/26</a:t>
            </a:fld>
            <a:endParaRPr lang="en-US" altLang="zh-CN"/>
          </a:p>
        </p:txBody>
      </p:sp>
      <p:sp>
        <p:nvSpPr>
          <p:cNvPr id="14" name="Rectangle 8">
            <a:extLst>
              <a:ext uri="{FF2B5EF4-FFF2-40B4-BE49-F238E27FC236}">
                <a16:creationId xmlns:a16="http://schemas.microsoft.com/office/drawing/2014/main" id="{32CD1D97-F3A0-3340-9202-43FFE7F2F4DC}"/>
              </a:ext>
            </a:extLst>
          </p:cNvPr>
          <p:cNvSpPr>
            <a:spLocks noGrp="1" noChangeArrowheads="1"/>
          </p:cNvSpPr>
          <p:nvPr>
            <p:ph type="ftr" sz="quarter" idx="3"/>
          </p:nvPr>
        </p:nvSpPr>
        <p:spPr bwMode="auto">
          <a:xfrm>
            <a:off x="3124200" y="6248400"/>
            <a:ext cx="28956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a:spcBef>
                <a:spcPct val="0"/>
              </a:spcBef>
              <a:defRPr kumimoji="0" sz="1400">
                <a:latin typeface="Times New Roman" pitchFamily="18" charset="0"/>
              </a:defRPr>
            </a:lvl1pPr>
          </a:lstStyle>
          <a:p>
            <a:pPr>
              <a:defRPr/>
            </a:pPr>
            <a:endParaRPr lang="en-US" altLang="zh-CN"/>
          </a:p>
        </p:txBody>
      </p:sp>
      <p:sp>
        <p:nvSpPr>
          <p:cNvPr id="15" name="Rectangle 9">
            <a:extLst>
              <a:ext uri="{FF2B5EF4-FFF2-40B4-BE49-F238E27FC236}">
                <a16:creationId xmlns:a16="http://schemas.microsoft.com/office/drawing/2014/main" id="{2AA8595D-E7C7-8F46-9DD0-E6B1A00ED737}"/>
              </a:ext>
            </a:extLst>
          </p:cNvPr>
          <p:cNvSpPr>
            <a:spLocks noGrp="1" noChangeArrowheads="1"/>
          </p:cNvSpPr>
          <p:nvPr>
            <p:ph type="sldNum" sz="quarter" idx="4"/>
          </p:nvPr>
        </p:nvSpPr>
        <p:spPr bwMode="auto">
          <a:xfrm>
            <a:off x="65532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r">
              <a:spcBef>
                <a:spcPct val="0"/>
              </a:spcBef>
              <a:defRPr kumimoji="0" sz="1400"/>
            </a:lvl1pPr>
          </a:lstStyle>
          <a:p>
            <a:fld id="{D9AA3D42-D8F9-D741-8913-7594AF5C38F5}" type="slidenum">
              <a:rPr lang="zh-CN" altLang="en-US"/>
              <a:pPr/>
              <a:t>‹#›</a:t>
            </a:fld>
            <a:endParaRPr lang="en-US" altLang="zh-CN"/>
          </a:p>
        </p:txBody>
      </p:sp>
    </p:spTree>
  </p:cSld>
  <p:clrMap bg1="dk2" tx1="lt1" bg2="dk1" tx2="lt2" accent1="accent1" accent2="accent2" accent3="accent3" accent4="accent4" accent5="accent5" accent6="accent6" hlink="hlink" folHlink="folHlink"/>
  <p:sldLayoutIdLst>
    <p:sldLayoutId id="2147484060" r:id="rId1"/>
  </p:sldLayoutIdLst>
  <p:transition>
    <p:random/>
  </p:transition>
  <p:hf hdr="0" ftr="0" dt="0"/>
  <p:txStyles>
    <p:titleStyle>
      <a:lvl1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ea typeface="+mj-ea"/>
          <a:cs typeface="+mj-cs"/>
        </a:defRPr>
      </a:lvl1pPr>
      <a:lvl2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宋体" pitchFamily="2" charset="-122"/>
        </a:defRPr>
      </a:lvl2pPr>
      <a:lvl3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宋体" pitchFamily="2" charset="-122"/>
        </a:defRPr>
      </a:lvl3pPr>
      <a:lvl4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宋体" pitchFamily="2" charset="-122"/>
        </a:defRPr>
      </a:lvl4pPr>
      <a:lvl5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宋体" pitchFamily="2" charset="-122"/>
        </a:defRPr>
      </a:lvl5pPr>
      <a:lvl6pPr marL="4572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宋体" pitchFamily="2" charset="-122"/>
        </a:defRPr>
      </a:lvl6pPr>
      <a:lvl7pPr marL="9144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宋体" pitchFamily="2" charset="-122"/>
        </a:defRPr>
      </a:lvl7pPr>
      <a:lvl8pPr marL="13716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宋体" pitchFamily="2" charset="-122"/>
        </a:defRPr>
      </a:lvl8pPr>
      <a:lvl9pPr marL="18288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宋体" pitchFamily="2" charset="-122"/>
        </a:defRPr>
      </a:lvl9pPr>
    </p:titleStyle>
    <p:bodyStyle>
      <a:lvl1pPr marL="342900" indent="-342900" algn="l" rtl="0" eaLnBrk="0" fontAlgn="base" hangingPunct="0">
        <a:spcBef>
          <a:spcPct val="20000"/>
        </a:spcBef>
        <a:spcAft>
          <a:spcPct val="0"/>
        </a:spcAft>
        <a:buClr>
          <a:schemeClr val="accent2"/>
        </a:buClr>
        <a:buSzPct val="80000"/>
        <a:buFont typeface="Wingdings" pitchFamily="2" charset="2"/>
        <a:buChar char="l"/>
        <a:defRPr kumimoji="1" sz="3200">
          <a:solidFill>
            <a:schemeClr val="tx1"/>
          </a:solidFill>
          <a:latin typeface="Arial" charset="0"/>
          <a:ea typeface="+mn-ea"/>
          <a:cs typeface="+mn-cs"/>
        </a:defRPr>
      </a:lvl1pPr>
      <a:lvl2pPr marL="742950" indent="-285750" algn="l" rtl="0" eaLnBrk="0" fontAlgn="base" hangingPunct="0">
        <a:spcBef>
          <a:spcPct val="20000"/>
        </a:spcBef>
        <a:spcAft>
          <a:spcPct val="0"/>
        </a:spcAft>
        <a:buClr>
          <a:schemeClr val="tx1"/>
        </a:buClr>
        <a:buSzPct val="90000"/>
        <a:buChar char="–"/>
        <a:defRPr kumimoji="1" sz="2800">
          <a:solidFill>
            <a:schemeClr val="tx1"/>
          </a:solidFill>
          <a:latin typeface="Arial" charset="0"/>
          <a:ea typeface="+mn-ea"/>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kumimoji="1" sz="2400">
          <a:solidFill>
            <a:schemeClr val="tx1"/>
          </a:solidFill>
          <a:latin typeface="Arial" charset="0"/>
          <a:ea typeface="+mn-ea"/>
        </a:defRPr>
      </a:lvl3pPr>
      <a:lvl4pPr marL="1600200" indent="-228600" algn="l" rtl="0" eaLnBrk="0" fontAlgn="base" hangingPunct="0">
        <a:spcBef>
          <a:spcPct val="20000"/>
        </a:spcBef>
        <a:spcAft>
          <a:spcPct val="0"/>
        </a:spcAft>
        <a:buClr>
          <a:schemeClr val="tx1"/>
        </a:buClr>
        <a:buChar char="–"/>
        <a:defRPr kumimoji="1" sz="2000">
          <a:solidFill>
            <a:schemeClr val="tx1"/>
          </a:solidFill>
          <a:latin typeface="Arial" charset="0"/>
          <a:ea typeface="+mn-ea"/>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Arial" charset="0"/>
          <a:ea typeface="+mn-ea"/>
        </a:defRPr>
      </a:lvl5pPr>
      <a:lvl6pPr marL="2514600" indent="-228600" algn="l" rtl="0" fontAlgn="base">
        <a:spcBef>
          <a:spcPct val="20000"/>
        </a:spcBef>
        <a:spcAft>
          <a:spcPct val="0"/>
        </a:spcAft>
        <a:buClr>
          <a:schemeClr val="accent1"/>
        </a:buClr>
        <a:buChar char="•"/>
        <a:defRPr kumimoji="1" sz="2000">
          <a:solidFill>
            <a:schemeClr val="tx1"/>
          </a:solidFill>
          <a:latin typeface="+mn-lt"/>
          <a:ea typeface="+mn-ea"/>
        </a:defRPr>
      </a:lvl6pPr>
      <a:lvl7pPr marL="2971800" indent="-228600" algn="l" rtl="0" fontAlgn="base">
        <a:spcBef>
          <a:spcPct val="20000"/>
        </a:spcBef>
        <a:spcAft>
          <a:spcPct val="0"/>
        </a:spcAft>
        <a:buClr>
          <a:schemeClr val="accent1"/>
        </a:buClr>
        <a:buChar char="•"/>
        <a:defRPr kumimoji="1" sz="2000">
          <a:solidFill>
            <a:schemeClr val="tx1"/>
          </a:solidFill>
          <a:latin typeface="+mn-lt"/>
          <a:ea typeface="+mn-ea"/>
        </a:defRPr>
      </a:lvl7pPr>
      <a:lvl8pPr marL="3429000" indent="-228600" algn="l" rtl="0" fontAlgn="base">
        <a:spcBef>
          <a:spcPct val="20000"/>
        </a:spcBef>
        <a:spcAft>
          <a:spcPct val="0"/>
        </a:spcAft>
        <a:buClr>
          <a:schemeClr val="accent1"/>
        </a:buClr>
        <a:buChar char="•"/>
        <a:defRPr kumimoji="1" sz="2000">
          <a:solidFill>
            <a:schemeClr val="tx1"/>
          </a:solidFill>
          <a:latin typeface="+mn-lt"/>
          <a:ea typeface="+mn-ea"/>
        </a:defRPr>
      </a:lvl8pPr>
      <a:lvl9pPr marL="3886200" indent="-228600" algn="l" rtl="0" fontAlgn="base">
        <a:spcBef>
          <a:spcPct val="20000"/>
        </a:spcBef>
        <a:spcAft>
          <a:spcPct val="0"/>
        </a:spcAft>
        <a:buClr>
          <a:schemeClr val="accent1"/>
        </a:buClr>
        <a:buChar char="•"/>
        <a:defRPr kumimoji="1"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4866" name="Rectangle 2">
            <a:extLst>
              <a:ext uri="{FF2B5EF4-FFF2-40B4-BE49-F238E27FC236}">
                <a16:creationId xmlns:a16="http://schemas.microsoft.com/office/drawing/2014/main" id="{8FD15AC3-E870-8E4C-82FB-3AFB0C46D7C0}"/>
              </a:ext>
            </a:extLst>
          </p:cNvPr>
          <p:cNvSpPr>
            <a:spLocks noChangeArrowheads="1"/>
          </p:cNvSpPr>
          <p:nvPr/>
        </p:nvSpPr>
        <p:spPr bwMode="ltGray">
          <a:xfrm>
            <a:off x="417513" y="368300"/>
            <a:ext cx="438150" cy="474663"/>
          </a:xfrm>
          <a:prstGeom prst="rect">
            <a:avLst/>
          </a:prstGeom>
          <a:solidFill>
            <a:schemeClr val="accent2"/>
          </a:solidFill>
          <a:ln w="9525">
            <a:noFill/>
            <a:miter lim="800000"/>
            <a:headEnd/>
            <a:tailEnd/>
          </a:ln>
          <a:effectLst/>
        </p:spPr>
        <p:txBody>
          <a:bodyPr wrap="none" anchor="ctr"/>
          <a:lstStyle/>
          <a:p>
            <a:pPr algn="ctr">
              <a:spcBef>
                <a:spcPct val="0"/>
              </a:spcBef>
              <a:defRPr/>
            </a:pPr>
            <a:endParaRPr lang="zh-CN" altLang="en-US" sz="2400">
              <a:latin typeface="Tahoma" pitchFamily="34" charset="0"/>
            </a:endParaRPr>
          </a:p>
        </p:txBody>
      </p:sp>
      <p:sp>
        <p:nvSpPr>
          <p:cNvPr id="164867" name="Rectangle 3">
            <a:extLst>
              <a:ext uri="{FF2B5EF4-FFF2-40B4-BE49-F238E27FC236}">
                <a16:creationId xmlns:a16="http://schemas.microsoft.com/office/drawing/2014/main" id="{230670F6-2D71-F24C-B236-408CC47E9CCF}"/>
              </a:ext>
            </a:extLst>
          </p:cNvPr>
          <p:cNvSpPr>
            <a:spLocks noChangeArrowheads="1"/>
          </p:cNvSpPr>
          <p:nvPr/>
        </p:nvSpPr>
        <p:spPr bwMode="ltGray">
          <a:xfrm>
            <a:off x="800100" y="36830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spcBef>
                <a:spcPct val="0"/>
              </a:spcBef>
              <a:defRPr/>
            </a:pPr>
            <a:endParaRPr lang="zh-CN" altLang="en-US" sz="2400">
              <a:latin typeface="Tahoma" pitchFamily="34" charset="0"/>
            </a:endParaRPr>
          </a:p>
        </p:txBody>
      </p:sp>
      <p:sp>
        <p:nvSpPr>
          <p:cNvPr id="164868" name="Rectangle 4">
            <a:extLst>
              <a:ext uri="{FF2B5EF4-FFF2-40B4-BE49-F238E27FC236}">
                <a16:creationId xmlns:a16="http://schemas.microsoft.com/office/drawing/2014/main" id="{B846D790-31EC-AB42-97C5-EBA5FE9C26B5}"/>
              </a:ext>
            </a:extLst>
          </p:cNvPr>
          <p:cNvSpPr>
            <a:spLocks noChangeArrowheads="1"/>
          </p:cNvSpPr>
          <p:nvPr/>
        </p:nvSpPr>
        <p:spPr bwMode="ltGray">
          <a:xfrm>
            <a:off x="541338" y="790575"/>
            <a:ext cx="422275" cy="474663"/>
          </a:xfrm>
          <a:prstGeom prst="rect">
            <a:avLst/>
          </a:prstGeom>
          <a:solidFill>
            <a:schemeClr val="folHlink"/>
          </a:solidFill>
          <a:ln w="9525">
            <a:noFill/>
            <a:miter lim="800000"/>
            <a:headEnd/>
            <a:tailEnd/>
          </a:ln>
          <a:effectLst/>
        </p:spPr>
        <p:txBody>
          <a:bodyPr wrap="none" anchor="ctr"/>
          <a:lstStyle/>
          <a:p>
            <a:pPr algn="ctr">
              <a:spcBef>
                <a:spcPct val="0"/>
              </a:spcBef>
              <a:defRPr/>
            </a:pPr>
            <a:endParaRPr lang="zh-CN" altLang="en-US" sz="2400">
              <a:latin typeface="Tahoma" pitchFamily="34" charset="0"/>
            </a:endParaRPr>
          </a:p>
        </p:txBody>
      </p:sp>
      <p:sp>
        <p:nvSpPr>
          <p:cNvPr id="164869" name="Rectangle 5">
            <a:extLst>
              <a:ext uri="{FF2B5EF4-FFF2-40B4-BE49-F238E27FC236}">
                <a16:creationId xmlns:a16="http://schemas.microsoft.com/office/drawing/2014/main" id="{5B70013F-FB5B-E54A-866C-8946803BBF5D}"/>
              </a:ext>
            </a:extLst>
          </p:cNvPr>
          <p:cNvSpPr>
            <a:spLocks noChangeArrowheads="1"/>
          </p:cNvSpPr>
          <p:nvPr/>
        </p:nvSpPr>
        <p:spPr bwMode="ltGray">
          <a:xfrm>
            <a:off x="911225" y="79057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spcBef>
                <a:spcPct val="0"/>
              </a:spcBef>
              <a:defRPr/>
            </a:pPr>
            <a:endParaRPr lang="zh-CN" altLang="en-US" sz="2400">
              <a:latin typeface="Tahoma" pitchFamily="34" charset="0"/>
            </a:endParaRPr>
          </a:p>
        </p:txBody>
      </p:sp>
      <p:sp>
        <p:nvSpPr>
          <p:cNvPr id="164870" name="Rectangle 6">
            <a:extLst>
              <a:ext uri="{FF2B5EF4-FFF2-40B4-BE49-F238E27FC236}">
                <a16:creationId xmlns:a16="http://schemas.microsoft.com/office/drawing/2014/main" id="{58886DAE-C8D7-E741-B388-B44BE33BE50B}"/>
              </a:ext>
            </a:extLst>
          </p:cNvPr>
          <p:cNvSpPr>
            <a:spLocks noChangeArrowheads="1"/>
          </p:cNvSpPr>
          <p:nvPr/>
        </p:nvSpPr>
        <p:spPr bwMode="ltGray">
          <a:xfrm>
            <a:off x="127000" y="71755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spcBef>
                <a:spcPct val="0"/>
              </a:spcBef>
              <a:defRPr/>
            </a:pPr>
            <a:endParaRPr lang="zh-CN" altLang="en-US" sz="2400">
              <a:latin typeface="Tahoma" pitchFamily="34" charset="0"/>
            </a:endParaRPr>
          </a:p>
        </p:txBody>
      </p:sp>
      <p:sp>
        <p:nvSpPr>
          <p:cNvPr id="164871" name="Rectangle 7">
            <a:extLst>
              <a:ext uri="{FF2B5EF4-FFF2-40B4-BE49-F238E27FC236}">
                <a16:creationId xmlns:a16="http://schemas.microsoft.com/office/drawing/2014/main" id="{3AB3E1B9-4CF2-BC4D-B9C6-46E471F770DB}"/>
              </a:ext>
            </a:extLst>
          </p:cNvPr>
          <p:cNvSpPr>
            <a:spLocks noChangeArrowheads="1"/>
          </p:cNvSpPr>
          <p:nvPr/>
        </p:nvSpPr>
        <p:spPr bwMode="gray">
          <a:xfrm>
            <a:off x="762000" y="260350"/>
            <a:ext cx="31750" cy="1052513"/>
          </a:xfrm>
          <a:prstGeom prst="rect">
            <a:avLst/>
          </a:prstGeom>
          <a:solidFill>
            <a:schemeClr val="bg2"/>
          </a:solidFill>
          <a:ln w="9525">
            <a:noFill/>
            <a:miter lim="800000"/>
            <a:headEnd/>
            <a:tailEnd/>
          </a:ln>
          <a:effectLst/>
        </p:spPr>
        <p:txBody>
          <a:bodyPr wrap="none" anchor="ctr"/>
          <a:lstStyle/>
          <a:p>
            <a:pPr algn="ctr">
              <a:spcBef>
                <a:spcPct val="0"/>
              </a:spcBef>
              <a:defRPr/>
            </a:pPr>
            <a:endParaRPr lang="zh-CN" altLang="en-US" sz="2400">
              <a:latin typeface="Tahoma" pitchFamily="34" charset="0"/>
            </a:endParaRPr>
          </a:p>
        </p:txBody>
      </p:sp>
      <p:sp>
        <p:nvSpPr>
          <p:cNvPr id="164872" name="Rectangle 8">
            <a:extLst>
              <a:ext uri="{FF2B5EF4-FFF2-40B4-BE49-F238E27FC236}">
                <a16:creationId xmlns:a16="http://schemas.microsoft.com/office/drawing/2014/main" id="{BFDCF749-3CC8-0441-8945-1F0AA91E539C}"/>
              </a:ext>
            </a:extLst>
          </p:cNvPr>
          <p:cNvSpPr>
            <a:spLocks noChangeArrowheads="1"/>
          </p:cNvSpPr>
          <p:nvPr/>
        </p:nvSpPr>
        <p:spPr bwMode="gray">
          <a:xfrm>
            <a:off x="468313" y="9810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spcBef>
                <a:spcPct val="0"/>
              </a:spcBef>
              <a:defRPr/>
            </a:pPr>
            <a:endParaRPr lang="zh-CN" altLang="en-US" sz="2400">
              <a:latin typeface="Tahoma" pitchFamily="34" charset="0"/>
            </a:endParaRPr>
          </a:p>
        </p:txBody>
      </p:sp>
      <p:sp>
        <p:nvSpPr>
          <p:cNvPr id="6153" name="Rectangle 9">
            <a:extLst>
              <a:ext uri="{FF2B5EF4-FFF2-40B4-BE49-F238E27FC236}">
                <a16:creationId xmlns:a16="http://schemas.microsoft.com/office/drawing/2014/main" id="{51C3D13E-901D-3B44-93E8-32DBF66F6CD5}"/>
              </a:ext>
            </a:extLst>
          </p:cNvPr>
          <p:cNvSpPr>
            <a:spLocks noGrp="1" noChangeArrowheads="1"/>
          </p:cNvSpPr>
          <p:nvPr>
            <p:ph type="title"/>
          </p:nvPr>
        </p:nvSpPr>
        <p:spPr bwMode="auto">
          <a:xfrm>
            <a:off x="1331913" y="95250"/>
            <a:ext cx="74168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p>
        </p:txBody>
      </p:sp>
      <p:sp>
        <p:nvSpPr>
          <p:cNvPr id="6154" name="Rectangle 10">
            <a:extLst>
              <a:ext uri="{FF2B5EF4-FFF2-40B4-BE49-F238E27FC236}">
                <a16:creationId xmlns:a16="http://schemas.microsoft.com/office/drawing/2014/main" id="{BAD3E6B3-3194-524B-867D-C481347F92E3}"/>
              </a:ext>
            </a:extLst>
          </p:cNvPr>
          <p:cNvSpPr>
            <a:spLocks noGrp="1" noChangeArrowheads="1"/>
          </p:cNvSpPr>
          <p:nvPr>
            <p:ph type="body" idx="1"/>
          </p:nvPr>
        </p:nvSpPr>
        <p:spPr bwMode="auto">
          <a:xfrm>
            <a:off x="611188" y="1412875"/>
            <a:ext cx="8061325"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64875" name="Rectangle 11">
            <a:extLst>
              <a:ext uri="{FF2B5EF4-FFF2-40B4-BE49-F238E27FC236}">
                <a16:creationId xmlns:a16="http://schemas.microsoft.com/office/drawing/2014/main" id="{5F485460-5AFE-0947-A188-18F41E351C3B}"/>
              </a:ext>
            </a:extLst>
          </p:cNvPr>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kumimoji="0" sz="1400" b="0">
                <a:latin typeface="+mn-lt"/>
              </a:defRPr>
            </a:lvl1pPr>
          </a:lstStyle>
          <a:p>
            <a:pPr>
              <a:defRPr/>
            </a:pPr>
            <a:fld id="{8229156A-8AC3-3C4D-B891-DFE48D11DEA6}" type="datetime1">
              <a:rPr lang="en-US" altLang="zh-CN" smtClean="0"/>
              <a:t>9/21/26</a:t>
            </a:fld>
            <a:endParaRPr lang="en-US" altLang="zh-CN"/>
          </a:p>
        </p:txBody>
      </p:sp>
      <p:sp>
        <p:nvSpPr>
          <p:cNvPr id="164876" name="Rectangle 12">
            <a:extLst>
              <a:ext uri="{FF2B5EF4-FFF2-40B4-BE49-F238E27FC236}">
                <a16:creationId xmlns:a16="http://schemas.microsoft.com/office/drawing/2014/main" id="{EE8F0E1F-B204-044F-8CA1-B2A144873026}"/>
              </a:ext>
            </a:extLst>
          </p:cNvPr>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spcBef>
                <a:spcPct val="0"/>
              </a:spcBef>
              <a:defRPr kumimoji="0" sz="1400">
                <a:latin typeface="Tahoma" pitchFamily="34" charset="0"/>
              </a:defRPr>
            </a:lvl1pPr>
          </a:lstStyle>
          <a:p>
            <a:pPr>
              <a:defRPr/>
            </a:pPr>
            <a:endParaRPr lang="en-US" altLang="zh-CN"/>
          </a:p>
        </p:txBody>
      </p:sp>
      <p:sp>
        <p:nvSpPr>
          <p:cNvPr id="164877" name="Rectangle 13">
            <a:extLst>
              <a:ext uri="{FF2B5EF4-FFF2-40B4-BE49-F238E27FC236}">
                <a16:creationId xmlns:a16="http://schemas.microsoft.com/office/drawing/2014/main" id="{74050A94-6325-B645-8927-B4EDA9D61488}"/>
              </a:ext>
            </a:extLst>
          </p:cNvPr>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kumimoji="0" sz="1400">
                <a:latin typeface="Tahoma" panose="020B0604030504040204" pitchFamily="34" charset="0"/>
              </a:defRPr>
            </a:lvl1pPr>
          </a:lstStyle>
          <a:p>
            <a:fld id="{52F898A0-99AE-C143-859E-D1F47EFDC126}"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Lst>
  <p:transition>
    <p:random/>
  </p:transition>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ea typeface="宋体" pitchFamily="2" charset="-122"/>
        </a:defRPr>
      </a:lvl2pPr>
      <a:lvl3pPr algn="l" rtl="0" eaLnBrk="0" fontAlgn="base" hangingPunct="0">
        <a:spcBef>
          <a:spcPct val="0"/>
        </a:spcBef>
        <a:spcAft>
          <a:spcPct val="0"/>
        </a:spcAft>
        <a:defRPr sz="4400">
          <a:solidFill>
            <a:schemeClr val="tx2"/>
          </a:solidFill>
          <a:latin typeface="Tahoma" pitchFamily="34" charset="0"/>
          <a:ea typeface="宋体" pitchFamily="2" charset="-122"/>
        </a:defRPr>
      </a:lvl3pPr>
      <a:lvl4pPr algn="l" rtl="0" eaLnBrk="0" fontAlgn="base" hangingPunct="0">
        <a:spcBef>
          <a:spcPct val="0"/>
        </a:spcBef>
        <a:spcAft>
          <a:spcPct val="0"/>
        </a:spcAft>
        <a:defRPr sz="4400">
          <a:solidFill>
            <a:schemeClr val="tx2"/>
          </a:solidFill>
          <a:latin typeface="Tahoma" pitchFamily="34" charset="0"/>
          <a:ea typeface="宋体" pitchFamily="2" charset="-122"/>
        </a:defRPr>
      </a:lvl4pPr>
      <a:lvl5pPr algn="l" rtl="0" eaLnBrk="0" fontAlgn="base" hangingPunct="0">
        <a:spcBef>
          <a:spcPct val="0"/>
        </a:spcBef>
        <a:spcAft>
          <a:spcPct val="0"/>
        </a:spcAft>
        <a:defRPr sz="4400">
          <a:solidFill>
            <a:schemeClr val="tx2"/>
          </a:solidFill>
          <a:latin typeface="Tahoma" pitchFamily="34" charset="0"/>
          <a:ea typeface="宋体" pitchFamily="2" charset="-122"/>
        </a:defRPr>
      </a:lvl5pPr>
      <a:lvl6pPr marL="457200" algn="l" rtl="0" fontAlgn="base">
        <a:spcBef>
          <a:spcPct val="0"/>
        </a:spcBef>
        <a:spcAft>
          <a:spcPct val="0"/>
        </a:spcAft>
        <a:defRPr sz="4400">
          <a:solidFill>
            <a:schemeClr val="tx2"/>
          </a:solidFill>
          <a:latin typeface="Tahoma" pitchFamily="34" charset="0"/>
          <a:ea typeface="宋体" pitchFamily="2" charset="-122"/>
        </a:defRPr>
      </a:lvl6pPr>
      <a:lvl7pPr marL="914400" algn="l" rtl="0" fontAlgn="base">
        <a:spcBef>
          <a:spcPct val="0"/>
        </a:spcBef>
        <a:spcAft>
          <a:spcPct val="0"/>
        </a:spcAft>
        <a:defRPr sz="4400">
          <a:solidFill>
            <a:schemeClr val="tx2"/>
          </a:solidFill>
          <a:latin typeface="Tahoma" pitchFamily="34" charset="0"/>
          <a:ea typeface="宋体" pitchFamily="2" charset="-122"/>
        </a:defRPr>
      </a:lvl7pPr>
      <a:lvl8pPr marL="1371600" algn="l" rtl="0" fontAlgn="base">
        <a:spcBef>
          <a:spcPct val="0"/>
        </a:spcBef>
        <a:spcAft>
          <a:spcPct val="0"/>
        </a:spcAft>
        <a:defRPr sz="4400">
          <a:solidFill>
            <a:schemeClr val="tx2"/>
          </a:solidFill>
          <a:latin typeface="Tahoma" pitchFamily="34" charset="0"/>
          <a:ea typeface="宋体" pitchFamily="2" charset="-122"/>
        </a:defRPr>
      </a:lvl8pPr>
      <a:lvl9pPr marL="1828800" algn="l" rtl="0" fontAlgn="base">
        <a:spcBef>
          <a:spcPct val="0"/>
        </a:spcBef>
        <a:spcAft>
          <a:spcPct val="0"/>
        </a:spcAft>
        <a:defRPr sz="4400">
          <a:solidFill>
            <a:schemeClr val="tx2"/>
          </a:solidFill>
          <a:latin typeface="Tahoma" pitchFamily="34" charset="0"/>
          <a:ea typeface="宋体" pitchFamily="2" charset="-122"/>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8.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8.xml"/><Relationship Id="rId1" Type="http://schemas.openxmlformats.org/officeDocument/2006/relationships/vmlDrawing" Target="../drawings/vmlDrawing2.vml"/><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8.xml"/><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8.xml"/><Relationship Id="rId1" Type="http://schemas.openxmlformats.org/officeDocument/2006/relationships/vmlDrawing" Target="../drawings/vmlDrawing3.vml"/><Relationship Id="rId4" Type="http://schemas.openxmlformats.org/officeDocument/2006/relationships/image" Target="../media/image3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8.xml"/><Relationship Id="rId1" Type="http://schemas.openxmlformats.org/officeDocument/2006/relationships/vmlDrawing" Target="../drawings/vmlDrawing4.vml"/><Relationship Id="rId5" Type="http://schemas.openxmlformats.org/officeDocument/2006/relationships/image" Target="../media/image35.png"/><Relationship Id="rId4" Type="http://schemas.openxmlformats.org/officeDocument/2006/relationships/oleObject" Target="../embeddings/oleObject4.bin"/></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8.xml"/><Relationship Id="rId1" Type="http://schemas.openxmlformats.org/officeDocument/2006/relationships/vmlDrawing" Target="../drawings/vmlDrawing5.vml"/><Relationship Id="rId5" Type="http://schemas.openxmlformats.org/officeDocument/2006/relationships/image" Target="../media/image36.png"/><Relationship Id="rId4" Type="http://schemas.openxmlformats.org/officeDocument/2006/relationships/oleObject" Target="../embeddings/oleObject5.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xml"/><Relationship Id="rId1" Type="http://schemas.openxmlformats.org/officeDocument/2006/relationships/vmlDrawing" Target="../drawings/vmlDrawing6.vml"/><Relationship Id="rId6" Type="http://schemas.openxmlformats.org/officeDocument/2006/relationships/image" Target="../media/image37.png"/><Relationship Id="rId5" Type="http://schemas.openxmlformats.org/officeDocument/2006/relationships/oleObject" Target="../embeddings/oleObject6.bin"/><Relationship Id="rId4" Type="http://schemas.openxmlformats.org/officeDocument/2006/relationships/audio" Target="../media/audio1.wav"/></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8.xml"/><Relationship Id="rId1" Type="http://schemas.openxmlformats.org/officeDocument/2006/relationships/vmlDrawing" Target="../drawings/vmlDrawing7.vml"/><Relationship Id="rId6" Type="http://schemas.openxmlformats.org/officeDocument/2006/relationships/image" Target="../media/image38.png"/><Relationship Id="rId5" Type="http://schemas.openxmlformats.org/officeDocument/2006/relationships/oleObject" Target="../embeddings/oleObject7.bin"/><Relationship Id="rId4" Type="http://schemas.openxmlformats.org/officeDocument/2006/relationships/audio" Target="../media/audio1.wav"/></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8.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1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8.xml"/></Relationships>
</file>

<file path=ppt/slides/_rels/slide135.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8.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14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8.xml"/></Relationships>
</file>

<file path=ppt/slides/_rels/slide144.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8.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1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9606E-25F5-DB45-9F45-036119A3008F}"/>
              </a:ext>
            </a:extLst>
          </p:cNvPr>
          <p:cNvSpPr>
            <a:spLocks noGrp="1"/>
          </p:cNvSpPr>
          <p:nvPr>
            <p:ph type="ctrTitle"/>
          </p:nvPr>
        </p:nvSpPr>
        <p:spPr/>
        <p:txBody>
          <a:bodyPr/>
          <a:lstStyle/>
          <a:p>
            <a:endParaRPr lang="en-US"/>
          </a:p>
        </p:txBody>
      </p:sp>
      <p:sp>
        <p:nvSpPr>
          <p:cNvPr id="4" name="Rectangle 1026">
            <a:extLst>
              <a:ext uri="{FF2B5EF4-FFF2-40B4-BE49-F238E27FC236}">
                <a16:creationId xmlns:a16="http://schemas.microsoft.com/office/drawing/2014/main" id="{BA9A38FE-2FB6-CF41-B576-88CECF496B0B}"/>
              </a:ext>
            </a:extLst>
          </p:cNvPr>
          <p:cNvSpPr txBox="1">
            <a:spLocks noChangeArrowheads="1"/>
          </p:cNvSpPr>
          <p:nvPr/>
        </p:nvSpPr>
        <p:spPr bwMode="auto">
          <a:xfrm>
            <a:off x="1763713" y="1125538"/>
            <a:ext cx="5746750" cy="1143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ea typeface="宋体" pitchFamily="2" charset="-122"/>
              </a:defRPr>
            </a:lvl2pPr>
            <a:lvl3pPr algn="l" rtl="0" eaLnBrk="0" fontAlgn="base" hangingPunct="0">
              <a:spcBef>
                <a:spcPct val="0"/>
              </a:spcBef>
              <a:spcAft>
                <a:spcPct val="0"/>
              </a:spcAft>
              <a:defRPr sz="4400">
                <a:solidFill>
                  <a:schemeClr val="tx2"/>
                </a:solidFill>
                <a:latin typeface="Tahoma" pitchFamily="34" charset="0"/>
                <a:ea typeface="宋体" pitchFamily="2" charset="-122"/>
              </a:defRPr>
            </a:lvl3pPr>
            <a:lvl4pPr algn="l" rtl="0" eaLnBrk="0" fontAlgn="base" hangingPunct="0">
              <a:spcBef>
                <a:spcPct val="0"/>
              </a:spcBef>
              <a:spcAft>
                <a:spcPct val="0"/>
              </a:spcAft>
              <a:defRPr sz="4400">
                <a:solidFill>
                  <a:schemeClr val="tx2"/>
                </a:solidFill>
                <a:latin typeface="Tahoma" pitchFamily="34" charset="0"/>
                <a:ea typeface="宋体" pitchFamily="2" charset="-122"/>
              </a:defRPr>
            </a:lvl4pPr>
            <a:lvl5pPr algn="l" rtl="0" eaLnBrk="0" fontAlgn="base" hangingPunct="0">
              <a:spcBef>
                <a:spcPct val="0"/>
              </a:spcBef>
              <a:spcAft>
                <a:spcPct val="0"/>
              </a:spcAft>
              <a:defRPr sz="4400">
                <a:solidFill>
                  <a:schemeClr val="tx2"/>
                </a:solidFill>
                <a:latin typeface="Tahoma" pitchFamily="34" charset="0"/>
                <a:ea typeface="宋体" pitchFamily="2" charset="-122"/>
              </a:defRPr>
            </a:lvl5pPr>
            <a:lvl6pPr marL="457200" algn="l" rtl="0" fontAlgn="base">
              <a:spcBef>
                <a:spcPct val="0"/>
              </a:spcBef>
              <a:spcAft>
                <a:spcPct val="0"/>
              </a:spcAft>
              <a:defRPr sz="4400">
                <a:solidFill>
                  <a:schemeClr val="tx2"/>
                </a:solidFill>
                <a:latin typeface="Tahoma" pitchFamily="34" charset="0"/>
                <a:ea typeface="宋体" pitchFamily="2" charset="-122"/>
              </a:defRPr>
            </a:lvl6pPr>
            <a:lvl7pPr marL="914400" algn="l" rtl="0" fontAlgn="base">
              <a:spcBef>
                <a:spcPct val="0"/>
              </a:spcBef>
              <a:spcAft>
                <a:spcPct val="0"/>
              </a:spcAft>
              <a:defRPr sz="4400">
                <a:solidFill>
                  <a:schemeClr val="tx2"/>
                </a:solidFill>
                <a:latin typeface="Tahoma" pitchFamily="34" charset="0"/>
                <a:ea typeface="宋体" pitchFamily="2" charset="-122"/>
              </a:defRPr>
            </a:lvl7pPr>
            <a:lvl8pPr marL="1371600" algn="l" rtl="0" fontAlgn="base">
              <a:spcBef>
                <a:spcPct val="0"/>
              </a:spcBef>
              <a:spcAft>
                <a:spcPct val="0"/>
              </a:spcAft>
              <a:defRPr sz="4400">
                <a:solidFill>
                  <a:schemeClr val="tx2"/>
                </a:solidFill>
                <a:latin typeface="Tahoma" pitchFamily="34" charset="0"/>
                <a:ea typeface="宋体" pitchFamily="2" charset="-122"/>
              </a:defRPr>
            </a:lvl8pPr>
            <a:lvl9pPr marL="1828800" algn="l" rtl="0" fontAlgn="base">
              <a:spcBef>
                <a:spcPct val="0"/>
              </a:spcBef>
              <a:spcAft>
                <a:spcPct val="0"/>
              </a:spcAft>
              <a:defRPr sz="4400">
                <a:solidFill>
                  <a:schemeClr val="tx2"/>
                </a:solidFill>
                <a:latin typeface="Tahoma" pitchFamily="34" charset="0"/>
                <a:ea typeface="宋体" pitchFamily="2" charset="-122"/>
              </a:defRPr>
            </a:lvl9pPr>
          </a:lstStyle>
          <a:p>
            <a:pPr eaLnBrk="1" hangingPunct="1"/>
            <a:r>
              <a:rPr kumimoji="0" lang="zh-CN" altLang="en-US" sz="4800" b="1" kern="0"/>
              <a:t>计算机操作系统原理</a:t>
            </a:r>
          </a:p>
        </p:txBody>
      </p:sp>
      <p:sp>
        <p:nvSpPr>
          <p:cNvPr id="5" name="Rectangle 1027">
            <a:extLst>
              <a:ext uri="{FF2B5EF4-FFF2-40B4-BE49-F238E27FC236}">
                <a16:creationId xmlns:a16="http://schemas.microsoft.com/office/drawing/2014/main" id="{6699B1F6-477D-1043-B4E5-33799D0195C1}"/>
              </a:ext>
            </a:extLst>
          </p:cNvPr>
          <p:cNvSpPr txBox="1">
            <a:spLocks noChangeArrowheads="1"/>
          </p:cNvSpPr>
          <p:nvPr/>
        </p:nvSpPr>
        <p:spPr bwMode="auto">
          <a:xfrm>
            <a:off x="762000" y="2133600"/>
            <a:ext cx="7910513" cy="1811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9pPr>
          </a:lstStyle>
          <a:p>
            <a:pPr marL="0" indent="0" algn="ctr" eaLnBrk="1" hangingPunct="1">
              <a:buFont typeface="Wingdings" pitchFamily="2" charset="2"/>
              <a:buNone/>
            </a:pPr>
            <a:endParaRPr kumimoji="0" lang="en-US" altLang="zh-CN" kern="0"/>
          </a:p>
          <a:p>
            <a:pPr marL="0" indent="0" algn="ctr" eaLnBrk="1" hangingPunct="1">
              <a:buFont typeface="Wingdings" pitchFamily="2" charset="2"/>
              <a:buNone/>
            </a:pPr>
            <a:r>
              <a:rPr kumimoji="0" lang="zh-CN" altLang="en-US" kern="0"/>
              <a:t>计算机学院</a:t>
            </a:r>
            <a:endParaRPr kumimoji="0" lang="en-US" altLang="zh-CN" kern="0"/>
          </a:p>
          <a:p>
            <a:pPr marL="0" indent="0" algn="ctr" eaLnBrk="1" hangingPunct="1">
              <a:buFont typeface="Wingdings" pitchFamily="2" charset="2"/>
              <a:buNone/>
            </a:pPr>
            <a:r>
              <a:rPr kumimoji="0" lang="zh-TW" altLang="en-US" kern="0">
                <a:latin typeface="宋体" panose="02010600030101010101" pitchFamily="2" charset="-122"/>
              </a:rPr>
              <a:t>网络工程教研室</a:t>
            </a:r>
            <a:endParaRPr kumimoji="0" lang="en-US" altLang="zh-CN" kern="0">
              <a:latin typeface="宋体" panose="02010600030101010101" pitchFamily="2" charset="-122"/>
            </a:endParaRPr>
          </a:p>
          <a:p>
            <a:pPr marL="0" indent="0" algn="ctr" eaLnBrk="1" hangingPunct="1">
              <a:buFont typeface="Wingdings" pitchFamily="2" charset="2"/>
              <a:buNone/>
            </a:pPr>
            <a:r>
              <a:rPr kumimoji="0" lang="zh-TW" altLang="en-US" kern="0">
                <a:latin typeface="宋体" panose="02010600030101010101" pitchFamily="2" charset="-122"/>
              </a:rPr>
              <a:t>刘坤</a:t>
            </a:r>
            <a:endParaRPr kumimoji="0" lang="zh-CN" altLang="en-US" kern="0" dirty="0"/>
          </a:p>
        </p:txBody>
      </p:sp>
    </p:spTree>
    <p:extLst>
      <p:ext uri="{BB962C8B-B14F-4D97-AF65-F5344CB8AC3E}">
        <p14:creationId xmlns:p14="http://schemas.microsoft.com/office/powerpoint/2010/main" val="527871355"/>
      </p:ext>
    </p:extLst>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468B307D-2241-C04A-927F-5D38D6599901}"/>
              </a:ext>
            </a:extLst>
          </p:cNvPr>
          <p:cNvSpPr>
            <a:spLocks noChangeArrowheads="1"/>
          </p:cNvSpPr>
          <p:nvPr/>
        </p:nvSpPr>
        <p:spPr bwMode="auto">
          <a:xfrm>
            <a:off x="1066800" y="981075"/>
            <a:ext cx="6248400" cy="533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chemeClr val="folHlink"/>
                </a:solidFill>
                <a:latin typeface="Arial" panose="020B0604020202020204" pitchFamily="34" charset="0"/>
                <a:ea typeface="幼圆" pitchFamily="49" charset="-122"/>
              </a:rPr>
              <a:t> </a:t>
            </a:r>
            <a:r>
              <a:rPr lang="zh-CN" altLang="en-US" sz="3600" b="1" dirty="0">
                <a:solidFill>
                  <a:srgbClr val="3333FF"/>
                </a:solidFill>
                <a:latin typeface="Arial" panose="020B0604020202020204" pitchFamily="34" charset="0"/>
                <a:ea typeface="幼圆" pitchFamily="49" charset="-122"/>
              </a:rPr>
              <a:t>第二章   </a:t>
            </a:r>
            <a:r>
              <a:rPr lang="zh-TW" altLang="en-US" sz="3600" b="1" dirty="0">
                <a:solidFill>
                  <a:srgbClr val="3333FF"/>
                </a:solidFill>
                <a:latin typeface="Arial" panose="020B0604020202020204" pitchFamily="34" charset="0"/>
                <a:ea typeface="幼圆" pitchFamily="49" charset="-122"/>
              </a:rPr>
              <a:t>处理器的管理</a:t>
            </a:r>
            <a:endParaRPr lang="zh-CN" altLang="en-US" sz="3600" b="1" dirty="0">
              <a:solidFill>
                <a:srgbClr val="3333FF"/>
              </a:solidFill>
              <a:latin typeface="Arial" panose="020B0604020202020204" pitchFamily="34" charset="0"/>
              <a:ea typeface="幼圆" pitchFamily="49" charset="-122"/>
            </a:endParaRPr>
          </a:p>
        </p:txBody>
      </p:sp>
      <p:sp>
        <p:nvSpPr>
          <p:cNvPr id="158723" name="Text Box 3">
            <a:extLst>
              <a:ext uri="{FF2B5EF4-FFF2-40B4-BE49-F238E27FC236}">
                <a16:creationId xmlns:a16="http://schemas.microsoft.com/office/drawing/2014/main" id="{8513182E-96DF-0340-A7C9-895F717005DD}"/>
              </a:ext>
            </a:extLst>
          </p:cNvPr>
          <p:cNvSpPr txBox="1">
            <a:spLocks noChangeArrowheads="1"/>
          </p:cNvSpPr>
          <p:nvPr/>
        </p:nvSpPr>
        <p:spPr bwMode="auto">
          <a:xfrm>
            <a:off x="685800" y="1628775"/>
            <a:ext cx="7620000" cy="4497450"/>
          </a:xfrm>
          <a:prstGeom prst="rect">
            <a:avLst/>
          </a:prstGeom>
          <a:noFill/>
          <a:ln w="12700">
            <a:noFill/>
            <a:miter lim="800000"/>
            <a:headEnd type="none" w="sm" len="sm"/>
            <a:tailEnd type="none" w="sm" len="sm"/>
          </a:ln>
          <a:effec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20000"/>
              </a:lnSpc>
            </a:pPr>
            <a:r>
              <a:rPr lang="zh-CN" altLang="en-US" sz="2800" b="1" dirty="0">
                <a:solidFill>
                  <a:srgbClr val="3333FF"/>
                </a:solidFill>
                <a:effectLst>
                  <a:outerShdw blurRad="38100" dist="38100" dir="2700000" algn="tl">
                    <a:srgbClr val="C0C0C0"/>
                  </a:outerShdw>
                </a:effectLst>
                <a:latin typeface="Arial" panose="020B0604020202020204" pitchFamily="34" charset="0"/>
                <a:ea typeface="幼圆" pitchFamily="49" charset="-122"/>
              </a:rPr>
              <a:t>本章介绍内容：</a:t>
            </a:r>
            <a:endParaRPr lang="zh-CN" altLang="zh-CN" sz="2800" b="1" dirty="0">
              <a:solidFill>
                <a:srgbClr val="3333FF"/>
              </a:solidFill>
              <a:effectLst>
                <a:outerShdw blurRad="38100" dist="38100" dir="2700000" algn="tl">
                  <a:srgbClr val="C0C0C0"/>
                </a:outerShdw>
              </a:effectLst>
              <a:latin typeface="Arial" panose="020B0604020202020204" pitchFamily="34" charset="0"/>
              <a:ea typeface="幼圆" pitchFamily="49" charset="-122"/>
            </a:endParaRPr>
          </a:p>
          <a:p>
            <a:pPr lvl="2">
              <a:lnSpc>
                <a:spcPct val="110000"/>
              </a:lnSpc>
              <a:buClr>
                <a:srgbClr val="FF3300"/>
              </a:buClr>
              <a:buFont typeface="Wingdings" pitchFamily="2" charset="2"/>
              <a:buChar char="q"/>
            </a:pPr>
            <a:r>
              <a:rPr lang="zh-CN" altLang="zh-CN" sz="2800" b="1" dirty="0">
                <a:solidFill>
                  <a:srgbClr val="3333FF"/>
                </a:solidFill>
                <a:effectLst>
                  <a:outerShdw blurRad="38100" dist="38100" dir="2700000" algn="tl">
                    <a:srgbClr val="C0C0C0"/>
                  </a:outerShdw>
                </a:effectLst>
                <a:latin typeface="Arial" panose="020B0604020202020204" pitchFamily="34" charset="0"/>
                <a:ea typeface="幼圆" pitchFamily="49" charset="-122"/>
              </a:rPr>
              <a:t> </a:t>
            </a:r>
            <a:r>
              <a:rPr lang="zh-CN" altLang="en-US" sz="2800" b="1" dirty="0">
                <a:solidFill>
                  <a:srgbClr val="3333FF"/>
                </a:solidFill>
                <a:effectLst>
                  <a:outerShdw blurRad="38100" dist="38100" dir="2700000" algn="tl">
                    <a:srgbClr val="C0C0C0"/>
                  </a:outerShdw>
                </a:effectLst>
                <a:latin typeface="Arial" panose="020B0604020202020204" pitchFamily="34" charset="0"/>
                <a:ea typeface="幼圆" pitchFamily="49" charset="-122"/>
              </a:rPr>
              <a:t>进程的基本概念</a:t>
            </a:r>
            <a:endParaRPr lang="zh-CN" altLang="en-US" sz="2800" b="1" dirty="0">
              <a:solidFill>
                <a:srgbClr val="3333FF"/>
              </a:solidFill>
              <a:effectLst>
                <a:outerShdw blurRad="38100" dist="38100" dir="2700000" algn="tl">
                  <a:srgbClr val="C0C0C0"/>
                </a:outerShdw>
              </a:effectLst>
              <a:latin typeface="幼圆" pitchFamily="49" charset="-122"/>
              <a:ea typeface="幼圆" pitchFamily="49" charset="-122"/>
            </a:endParaRPr>
          </a:p>
          <a:p>
            <a:pPr lvl="2">
              <a:lnSpc>
                <a:spcPct val="110000"/>
              </a:lnSpc>
              <a:buClr>
                <a:srgbClr val="FF3300"/>
              </a:buClr>
              <a:buFont typeface="Wingdings" pitchFamily="2" charset="2"/>
              <a:buChar char="q"/>
            </a:pPr>
            <a:r>
              <a:rPr lang="zh-CN" altLang="en-US" sz="2800" b="1" dirty="0">
                <a:solidFill>
                  <a:srgbClr val="3333FF"/>
                </a:solidFill>
                <a:effectLst>
                  <a:outerShdw blurRad="38100" dist="38100" dir="2700000" algn="tl">
                    <a:srgbClr val="C0C0C0"/>
                  </a:outerShdw>
                </a:effectLst>
                <a:latin typeface="幼圆" pitchFamily="49" charset="-122"/>
                <a:ea typeface="幼圆" pitchFamily="49" charset="-122"/>
              </a:rPr>
              <a:t> 进程控制与同步</a:t>
            </a:r>
          </a:p>
          <a:p>
            <a:pPr lvl="2">
              <a:lnSpc>
                <a:spcPct val="110000"/>
              </a:lnSpc>
              <a:buClr>
                <a:srgbClr val="FF3300"/>
              </a:buClr>
              <a:buFont typeface="Wingdings" pitchFamily="2" charset="2"/>
              <a:buChar char="q"/>
            </a:pPr>
            <a:r>
              <a:rPr lang="zh-CN" altLang="en-US" sz="2800" b="1" dirty="0">
                <a:solidFill>
                  <a:srgbClr val="3333FF"/>
                </a:solidFill>
                <a:effectLst>
                  <a:outerShdw blurRad="38100" dist="38100" dir="2700000" algn="tl">
                    <a:srgbClr val="C0C0C0"/>
                  </a:outerShdw>
                </a:effectLst>
                <a:latin typeface="幼圆" pitchFamily="49" charset="-122"/>
                <a:ea typeface="幼圆" pitchFamily="49" charset="-122"/>
              </a:rPr>
              <a:t> 中断与调度</a:t>
            </a:r>
          </a:p>
          <a:p>
            <a:pPr lvl="2">
              <a:lnSpc>
                <a:spcPct val="110000"/>
              </a:lnSpc>
              <a:buClr>
                <a:srgbClr val="FF3300"/>
              </a:buClr>
              <a:buFont typeface="Wingdings" pitchFamily="2" charset="2"/>
              <a:buChar char="q"/>
            </a:pPr>
            <a:r>
              <a:rPr lang="zh-CN" altLang="en-US" sz="2800" b="1" dirty="0">
                <a:solidFill>
                  <a:srgbClr val="3333FF"/>
                </a:solidFill>
                <a:effectLst>
                  <a:outerShdw blurRad="38100" dist="38100" dir="2700000" algn="tl">
                    <a:srgbClr val="C0C0C0"/>
                  </a:outerShdw>
                </a:effectLst>
                <a:latin typeface="幼圆" pitchFamily="49" charset="-122"/>
                <a:ea typeface="幼圆" pitchFamily="49" charset="-122"/>
              </a:rPr>
              <a:t> 经典进程同步问题</a:t>
            </a:r>
          </a:p>
          <a:p>
            <a:pPr lvl="2">
              <a:lnSpc>
                <a:spcPct val="110000"/>
              </a:lnSpc>
              <a:buClr>
                <a:srgbClr val="FF3300"/>
              </a:buClr>
              <a:buFont typeface="Wingdings" pitchFamily="2" charset="2"/>
              <a:buChar char="q"/>
            </a:pPr>
            <a:r>
              <a:rPr lang="zh-CN" altLang="en-US" sz="2800" b="1" dirty="0">
                <a:solidFill>
                  <a:srgbClr val="3333FF"/>
                </a:solidFill>
                <a:effectLst>
                  <a:outerShdw blurRad="38100" dist="38100" dir="2700000" algn="tl">
                    <a:srgbClr val="C0C0C0"/>
                  </a:outerShdw>
                </a:effectLst>
                <a:latin typeface="幼圆" pitchFamily="49" charset="-122"/>
                <a:ea typeface="幼圆" pitchFamily="49" charset="-122"/>
              </a:rPr>
              <a:t> 管程机制</a:t>
            </a:r>
          </a:p>
          <a:p>
            <a:pPr lvl="2">
              <a:lnSpc>
                <a:spcPct val="110000"/>
              </a:lnSpc>
              <a:buClr>
                <a:srgbClr val="FF3300"/>
              </a:buClr>
              <a:buFont typeface="Wingdings" pitchFamily="2" charset="2"/>
              <a:buChar char="q"/>
            </a:pPr>
            <a:r>
              <a:rPr lang="zh-CN" altLang="en-US" sz="2800" b="1" dirty="0">
                <a:solidFill>
                  <a:srgbClr val="3333FF"/>
                </a:solidFill>
                <a:effectLst>
                  <a:outerShdw blurRad="38100" dist="38100" dir="2700000" algn="tl">
                    <a:srgbClr val="C0C0C0"/>
                  </a:outerShdw>
                </a:effectLst>
                <a:latin typeface="幼圆" pitchFamily="49" charset="-122"/>
                <a:ea typeface="幼圆" pitchFamily="49" charset="-122"/>
              </a:rPr>
              <a:t> 进程通信</a:t>
            </a:r>
          </a:p>
          <a:p>
            <a:pPr lvl="2">
              <a:lnSpc>
                <a:spcPct val="110000"/>
              </a:lnSpc>
              <a:buClr>
                <a:srgbClr val="FF3300"/>
              </a:buClr>
              <a:buFont typeface="Wingdings" pitchFamily="2" charset="2"/>
              <a:buChar char="q"/>
            </a:pPr>
            <a:r>
              <a:rPr lang="zh-CN" altLang="en-US" sz="2800" b="1" dirty="0">
                <a:solidFill>
                  <a:srgbClr val="3333FF"/>
                </a:solidFill>
                <a:effectLst>
                  <a:outerShdw blurRad="38100" dist="38100" dir="2700000" algn="tl">
                    <a:srgbClr val="C0C0C0"/>
                  </a:outerShdw>
                </a:effectLst>
                <a:latin typeface="幼圆" pitchFamily="49" charset="-122"/>
                <a:ea typeface="幼圆" pitchFamily="49" charset="-122"/>
              </a:rPr>
              <a:t> 线程基本概念及实现</a:t>
            </a:r>
          </a:p>
        </p:txBody>
      </p:sp>
      <p:sp>
        <p:nvSpPr>
          <p:cNvPr id="2" name="Slide Number Placeholder 1">
            <a:extLst>
              <a:ext uri="{FF2B5EF4-FFF2-40B4-BE49-F238E27FC236}">
                <a16:creationId xmlns:a16="http://schemas.microsoft.com/office/drawing/2014/main" id="{764CB5B8-6543-3648-AFDA-8F66DBFD8BB9}"/>
              </a:ext>
            </a:extLst>
          </p:cNvPr>
          <p:cNvSpPr>
            <a:spLocks noGrp="1"/>
          </p:cNvSpPr>
          <p:nvPr>
            <p:ph type="sldNum" sz="quarter" idx="12"/>
          </p:nvPr>
        </p:nvSpPr>
        <p:spPr/>
        <p:txBody>
          <a:bodyPr/>
          <a:lstStyle/>
          <a:p>
            <a:fld id="{DC6D1BD5-D0BD-4B4A-ABF2-851E9CF71F86}" type="slidenum">
              <a:rPr lang="zh-CN" altLang="en-US" smtClean="0"/>
              <a:pPr/>
              <a:t>2</a:t>
            </a:fld>
            <a:endParaRPr lang="en-US" altLang="zh-CN" dirty="0"/>
          </a:p>
        </p:txBody>
      </p:sp>
    </p:spTree>
    <p:extLst>
      <p:ext uri="{BB962C8B-B14F-4D97-AF65-F5344CB8AC3E}">
        <p14:creationId xmlns:p14="http://schemas.microsoft.com/office/powerpoint/2010/main" val="56733930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58723">
                                            <p:txEl>
                                              <p:pRg st="0" end="0"/>
                                            </p:txEl>
                                          </p:spTgt>
                                        </p:tgtEl>
                                        <p:attrNameLst>
                                          <p:attrName>style.visibility</p:attrName>
                                        </p:attrNameLst>
                                      </p:cBhvr>
                                      <p:to>
                                        <p:strVal val="visible"/>
                                      </p:to>
                                    </p:set>
                                    <p:animEffect transition="in" filter="strips(downRight)">
                                      <p:cBhvr>
                                        <p:cTn id="7" dur="500"/>
                                        <p:tgtEl>
                                          <p:spTgt spid="1587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58723">
                                            <p:txEl>
                                              <p:pRg st="1" end="1"/>
                                            </p:txEl>
                                          </p:spTgt>
                                        </p:tgtEl>
                                        <p:attrNameLst>
                                          <p:attrName>style.visibility</p:attrName>
                                        </p:attrNameLst>
                                      </p:cBhvr>
                                      <p:to>
                                        <p:strVal val="visible"/>
                                      </p:to>
                                    </p:set>
                                    <p:animEffect transition="in" filter="strips(downRight)">
                                      <p:cBhvr>
                                        <p:cTn id="12" dur="500"/>
                                        <p:tgtEl>
                                          <p:spTgt spid="1587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58723">
                                            <p:txEl>
                                              <p:pRg st="2" end="2"/>
                                            </p:txEl>
                                          </p:spTgt>
                                        </p:tgtEl>
                                        <p:attrNameLst>
                                          <p:attrName>style.visibility</p:attrName>
                                        </p:attrNameLst>
                                      </p:cBhvr>
                                      <p:to>
                                        <p:strVal val="visible"/>
                                      </p:to>
                                    </p:set>
                                    <p:animEffect transition="in" filter="strips(downRight)">
                                      <p:cBhvr>
                                        <p:cTn id="17" dur="500"/>
                                        <p:tgtEl>
                                          <p:spTgt spid="15872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58723">
                                            <p:txEl>
                                              <p:pRg st="3" end="3"/>
                                            </p:txEl>
                                          </p:spTgt>
                                        </p:tgtEl>
                                        <p:attrNameLst>
                                          <p:attrName>style.visibility</p:attrName>
                                        </p:attrNameLst>
                                      </p:cBhvr>
                                      <p:to>
                                        <p:strVal val="visible"/>
                                      </p:to>
                                    </p:set>
                                    <p:animEffect transition="in" filter="strips(downRight)">
                                      <p:cBhvr>
                                        <p:cTn id="22" dur="500"/>
                                        <p:tgtEl>
                                          <p:spTgt spid="15872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58723">
                                            <p:txEl>
                                              <p:pRg st="4" end="4"/>
                                            </p:txEl>
                                          </p:spTgt>
                                        </p:tgtEl>
                                        <p:attrNameLst>
                                          <p:attrName>style.visibility</p:attrName>
                                        </p:attrNameLst>
                                      </p:cBhvr>
                                      <p:to>
                                        <p:strVal val="visible"/>
                                      </p:to>
                                    </p:set>
                                    <p:animEffect transition="in" filter="strips(downRight)">
                                      <p:cBhvr>
                                        <p:cTn id="27" dur="500"/>
                                        <p:tgtEl>
                                          <p:spTgt spid="15872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158723">
                                            <p:txEl>
                                              <p:pRg st="5" end="5"/>
                                            </p:txEl>
                                          </p:spTgt>
                                        </p:tgtEl>
                                        <p:attrNameLst>
                                          <p:attrName>style.visibility</p:attrName>
                                        </p:attrNameLst>
                                      </p:cBhvr>
                                      <p:to>
                                        <p:strVal val="visible"/>
                                      </p:to>
                                    </p:set>
                                    <p:animEffect transition="in" filter="strips(downRight)">
                                      <p:cBhvr>
                                        <p:cTn id="32" dur="500"/>
                                        <p:tgtEl>
                                          <p:spTgt spid="15872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158723">
                                            <p:txEl>
                                              <p:pRg st="6" end="6"/>
                                            </p:txEl>
                                          </p:spTgt>
                                        </p:tgtEl>
                                        <p:attrNameLst>
                                          <p:attrName>style.visibility</p:attrName>
                                        </p:attrNameLst>
                                      </p:cBhvr>
                                      <p:to>
                                        <p:strVal val="visible"/>
                                      </p:to>
                                    </p:set>
                                    <p:animEffect transition="in" filter="strips(downRight)">
                                      <p:cBhvr>
                                        <p:cTn id="37" dur="500"/>
                                        <p:tgtEl>
                                          <p:spTgt spid="15872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158723">
                                            <p:txEl>
                                              <p:pRg st="7" end="7"/>
                                            </p:txEl>
                                          </p:spTgt>
                                        </p:tgtEl>
                                        <p:attrNameLst>
                                          <p:attrName>style.visibility</p:attrName>
                                        </p:attrNameLst>
                                      </p:cBhvr>
                                      <p:to>
                                        <p:strVal val="visible"/>
                                      </p:to>
                                    </p:set>
                                    <p:animEffect transition="in" filter="strips(downRight)">
                                      <p:cBhvr>
                                        <p:cTn id="42" dur="500"/>
                                        <p:tgtEl>
                                          <p:spTgt spid="15872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3" grpId="0" build="p" bldLvl="3"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a:extLst>
              <a:ext uri="{FF2B5EF4-FFF2-40B4-BE49-F238E27FC236}">
                <a16:creationId xmlns:a16="http://schemas.microsoft.com/office/drawing/2014/main" id="{D30B5808-CD0F-7240-9923-367E63A27161}"/>
              </a:ext>
            </a:extLst>
          </p:cNvPr>
          <p:cNvSpPr>
            <a:spLocks noChangeArrowheads="1"/>
          </p:cNvSpPr>
          <p:nvPr/>
        </p:nvSpPr>
        <p:spPr bwMode="auto">
          <a:xfrm>
            <a:off x="1188740" y="1479541"/>
            <a:ext cx="6766520" cy="864146"/>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buFontTx/>
              <a:buChar char="•"/>
            </a:pPr>
            <a:r>
              <a:rPr lang="zh-CN" altLang="en-US" b="1" dirty="0">
                <a:solidFill>
                  <a:srgbClr val="0000FF"/>
                </a:solidFill>
                <a:ea typeface="楷体_GB2312" pitchFamily="49" charset="-122"/>
              </a:rPr>
              <a:t>前趋图是一个有向无循环图</a:t>
            </a:r>
          </a:p>
          <a:p>
            <a:pPr>
              <a:buFontTx/>
              <a:buChar char="•"/>
            </a:pPr>
            <a:r>
              <a:rPr lang="zh-CN" altLang="en-US" b="1" dirty="0">
                <a:solidFill>
                  <a:srgbClr val="0000FF"/>
                </a:solidFill>
                <a:ea typeface="楷体_GB2312" pitchFamily="49" charset="-122"/>
              </a:rPr>
              <a:t>没有前趋的结点称为初始结点</a:t>
            </a:r>
          </a:p>
          <a:p>
            <a:pPr>
              <a:buFontTx/>
              <a:buChar char="•"/>
            </a:pPr>
            <a:r>
              <a:rPr lang="zh-CN" altLang="en-US" b="1" dirty="0">
                <a:solidFill>
                  <a:srgbClr val="0000FF"/>
                </a:solidFill>
                <a:ea typeface="楷体_GB2312" pitchFamily="49" charset="-122"/>
              </a:rPr>
              <a:t>没有后继的结点称为终止结点</a:t>
            </a:r>
          </a:p>
        </p:txBody>
      </p:sp>
      <p:sp>
        <p:nvSpPr>
          <p:cNvPr id="2052" name="Rectangle 3">
            <a:extLst>
              <a:ext uri="{FF2B5EF4-FFF2-40B4-BE49-F238E27FC236}">
                <a16:creationId xmlns:a16="http://schemas.microsoft.com/office/drawing/2014/main" id="{A614DEB6-3E38-E44C-8CE8-3B38B304B6FA}"/>
              </a:ext>
            </a:extLst>
          </p:cNvPr>
          <p:cNvSpPr>
            <a:spLocks noChangeArrowheads="1"/>
          </p:cNvSpPr>
          <p:nvPr/>
        </p:nvSpPr>
        <p:spPr bwMode="auto">
          <a:xfrm>
            <a:off x="533400" y="0"/>
            <a:ext cx="7620000" cy="533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a:solidFill>
                  <a:srgbClr val="3333FF"/>
                </a:solidFill>
                <a:latin typeface="Arial" panose="020B0604020202020204" pitchFamily="34" charset="0"/>
                <a:ea typeface="幼圆" pitchFamily="49" charset="-122"/>
              </a:rPr>
              <a:t>2.1 </a:t>
            </a:r>
            <a:r>
              <a:rPr lang="zh-CN" altLang="en-US" sz="2800" b="1">
                <a:solidFill>
                  <a:srgbClr val="3333FF"/>
                </a:solidFill>
                <a:latin typeface="Arial" panose="020B0604020202020204" pitchFamily="34" charset="0"/>
                <a:ea typeface="幼圆" pitchFamily="49" charset="-122"/>
              </a:rPr>
              <a:t>前趋图和程序执行</a:t>
            </a:r>
            <a:r>
              <a:rPr lang="en-US" altLang="zh-CN" sz="2800" b="1">
                <a:solidFill>
                  <a:srgbClr val="3333FF"/>
                </a:solidFill>
                <a:latin typeface="Arial" panose="020B0604020202020204" pitchFamily="34" charset="0"/>
                <a:ea typeface="幼圆" pitchFamily="49" charset="-122"/>
              </a:rPr>
              <a:t>----</a:t>
            </a:r>
            <a:r>
              <a:rPr lang="zh-CN" altLang="en-US" sz="2800" b="1">
                <a:solidFill>
                  <a:srgbClr val="FF3300"/>
                </a:solidFill>
                <a:latin typeface="Arial" panose="020B0604020202020204" pitchFamily="34" charset="0"/>
                <a:ea typeface="幼圆" pitchFamily="49" charset="-122"/>
              </a:rPr>
              <a:t>前趋图的定义</a:t>
            </a:r>
          </a:p>
        </p:txBody>
      </p:sp>
      <p:graphicFrame>
        <p:nvGraphicFramePr>
          <p:cNvPr id="2050" name="Object 23">
            <a:extLst>
              <a:ext uri="{FF2B5EF4-FFF2-40B4-BE49-F238E27FC236}">
                <a16:creationId xmlns:a16="http://schemas.microsoft.com/office/drawing/2014/main" id="{23449C0D-2C59-054C-A272-4D6A8C707CE7}"/>
              </a:ext>
            </a:extLst>
          </p:cNvPr>
          <p:cNvGraphicFramePr>
            <a:graphicFrameLocks noChangeAspect="1"/>
          </p:cNvGraphicFramePr>
          <p:nvPr/>
        </p:nvGraphicFramePr>
        <p:xfrm>
          <a:off x="762000" y="2349500"/>
          <a:ext cx="8001000" cy="4103688"/>
        </p:xfrm>
        <a:graphic>
          <a:graphicData uri="http://schemas.openxmlformats.org/presentationml/2006/ole">
            <mc:AlternateContent xmlns:mc="http://schemas.openxmlformats.org/markup-compatibility/2006">
              <mc:Choice xmlns:v="urn:schemas-microsoft-com:vml" Requires="v">
                <p:oleObj spid="_x0000_s5243" name="VISIO" r:id="rId3" imgW="4102100" imgH="2108200" progId="Visio.Drawing.4">
                  <p:embed/>
                </p:oleObj>
              </mc:Choice>
              <mc:Fallback>
                <p:oleObj name="VISIO" r:id="rId3" imgW="4102100" imgH="2108200" progId="Visio.Drawing.4">
                  <p:embed/>
                  <p:pic>
                    <p:nvPicPr>
                      <p:cNvPr id="2050" name="Object 23">
                        <a:extLst>
                          <a:ext uri="{FF2B5EF4-FFF2-40B4-BE49-F238E27FC236}">
                            <a16:creationId xmlns:a16="http://schemas.microsoft.com/office/drawing/2014/main" id="{23449C0D-2C59-054C-A272-4D6A8C707C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349500"/>
                        <a:ext cx="8001000" cy="410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3" name="Rectangle 24">
            <a:extLst>
              <a:ext uri="{FF2B5EF4-FFF2-40B4-BE49-F238E27FC236}">
                <a16:creationId xmlns:a16="http://schemas.microsoft.com/office/drawing/2014/main" id="{31537EFC-278C-9040-AA8F-6500BF38B94D}"/>
              </a:ext>
            </a:extLst>
          </p:cNvPr>
          <p:cNvSpPr>
            <a:spLocks noChangeArrowheads="1"/>
          </p:cNvSpPr>
          <p:nvPr/>
        </p:nvSpPr>
        <p:spPr bwMode="auto">
          <a:xfrm>
            <a:off x="3276600" y="6308725"/>
            <a:ext cx="1943100" cy="366713"/>
          </a:xfrm>
          <a:prstGeom prst="rect">
            <a:avLst/>
          </a:prstGeom>
          <a:solidFill>
            <a:srgbClr val="FFFFFF"/>
          </a:solidFill>
          <a:ln>
            <a:noFill/>
          </a:ln>
          <a:extLs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sz="1800" b="1">
                <a:solidFill>
                  <a:srgbClr val="171D17"/>
                </a:solidFill>
              </a:rPr>
              <a:t>图</a:t>
            </a:r>
            <a:r>
              <a:rPr lang="en-US" altLang="zh-CN" sz="1800" b="1">
                <a:solidFill>
                  <a:srgbClr val="171D17"/>
                </a:solidFill>
              </a:rPr>
              <a:t>2-1 </a:t>
            </a:r>
            <a:r>
              <a:rPr lang="zh-CN" altLang="en-US" sz="1800" b="1">
                <a:solidFill>
                  <a:srgbClr val="171D17"/>
                </a:solidFill>
              </a:rPr>
              <a:t>前驱图</a:t>
            </a:r>
          </a:p>
        </p:txBody>
      </p:sp>
      <p:sp>
        <p:nvSpPr>
          <p:cNvPr id="2" name="Slide Number Placeholder 1">
            <a:extLst>
              <a:ext uri="{FF2B5EF4-FFF2-40B4-BE49-F238E27FC236}">
                <a16:creationId xmlns:a16="http://schemas.microsoft.com/office/drawing/2014/main" id="{8331FC8C-C851-AF49-98FC-AC761449A002}"/>
              </a:ext>
            </a:extLst>
          </p:cNvPr>
          <p:cNvSpPr>
            <a:spLocks noGrp="1"/>
          </p:cNvSpPr>
          <p:nvPr>
            <p:ph type="sldNum" sz="quarter" idx="12"/>
          </p:nvPr>
        </p:nvSpPr>
        <p:spPr/>
        <p:txBody>
          <a:bodyPr/>
          <a:lstStyle/>
          <a:p>
            <a:fld id="{DC6D1BD5-D0BD-4B4A-ABF2-851E9CF71F86}" type="slidenum">
              <a:rPr lang="zh-CN" altLang="en-US" smtClean="0"/>
              <a:pPr/>
              <a:t>3</a:t>
            </a:fld>
            <a:endParaRPr lang="en-US" altLang="zh-CN" dirty="0"/>
          </a:p>
        </p:txBody>
      </p:sp>
    </p:spTree>
    <p:extLst>
      <p:ext uri="{BB962C8B-B14F-4D97-AF65-F5344CB8AC3E}">
        <p14:creationId xmlns:p14="http://schemas.microsoft.com/office/powerpoint/2010/main" val="495612480"/>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16418">
                                            <p:bg/>
                                          </p:spTgt>
                                        </p:tgtEl>
                                        <p:attrNameLst>
                                          <p:attrName>style.visibility</p:attrName>
                                        </p:attrNameLst>
                                      </p:cBhvr>
                                      <p:to>
                                        <p:strVal val="visible"/>
                                      </p:to>
                                    </p:set>
                                    <p:animEffect transition="in" filter="dissolve">
                                      <p:cBhvr>
                                        <p:cTn id="7" dur="500"/>
                                        <p:tgtEl>
                                          <p:spTgt spid="316418">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16418">
                                            <p:txEl>
                                              <p:pRg st="0" end="0"/>
                                            </p:txEl>
                                          </p:spTgt>
                                        </p:tgtEl>
                                        <p:attrNameLst>
                                          <p:attrName>style.visibility</p:attrName>
                                        </p:attrNameLst>
                                      </p:cBhvr>
                                      <p:to>
                                        <p:strVal val="visible"/>
                                      </p:to>
                                    </p:set>
                                    <p:animEffect transition="in" filter="dissolve">
                                      <p:cBhvr>
                                        <p:cTn id="12" dur="500"/>
                                        <p:tgtEl>
                                          <p:spTgt spid="31641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16418">
                                            <p:txEl>
                                              <p:pRg st="1" end="1"/>
                                            </p:txEl>
                                          </p:spTgt>
                                        </p:tgtEl>
                                        <p:attrNameLst>
                                          <p:attrName>style.visibility</p:attrName>
                                        </p:attrNameLst>
                                      </p:cBhvr>
                                      <p:to>
                                        <p:strVal val="visible"/>
                                      </p:to>
                                    </p:set>
                                    <p:animEffect transition="in" filter="dissolve">
                                      <p:cBhvr>
                                        <p:cTn id="17" dur="500"/>
                                        <p:tgtEl>
                                          <p:spTgt spid="31641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16418">
                                            <p:txEl>
                                              <p:pRg st="2" end="2"/>
                                            </p:txEl>
                                          </p:spTgt>
                                        </p:tgtEl>
                                        <p:attrNameLst>
                                          <p:attrName>style.visibility</p:attrName>
                                        </p:attrNameLst>
                                      </p:cBhvr>
                                      <p:to>
                                        <p:strVal val="visible"/>
                                      </p:to>
                                    </p:set>
                                    <p:animEffect transition="in" filter="dissolve">
                                      <p:cBhvr>
                                        <p:cTn id="22" dur="500"/>
                                        <p:tgtEl>
                                          <p:spTgt spid="3164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418" grpId="0" build="p"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6AF3BDCF-799E-FF4D-85A7-48B062000783}"/>
              </a:ext>
            </a:extLst>
          </p:cNvPr>
          <p:cNvSpPr>
            <a:spLocks noChangeArrowheads="1"/>
          </p:cNvSpPr>
          <p:nvPr/>
        </p:nvSpPr>
        <p:spPr bwMode="auto">
          <a:xfrm>
            <a:off x="783625" y="437241"/>
            <a:ext cx="8077200" cy="533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a:solidFill>
                  <a:srgbClr val="3333FF"/>
                </a:solidFill>
                <a:latin typeface="Arial" panose="020B0604020202020204" pitchFamily="34" charset="0"/>
                <a:ea typeface="幼圆" pitchFamily="49" charset="-122"/>
              </a:rPr>
              <a:t>2.1</a:t>
            </a:r>
            <a:r>
              <a:rPr lang="zh-CN" altLang="en-US" sz="2800" b="1">
                <a:solidFill>
                  <a:srgbClr val="3333FF"/>
                </a:solidFill>
                <a:latin typeface="Arial" panose="020B0604020202020204" pitchFamily="34" charset="0"/>
                <a:ea typeface="幼圆" pitchFamily="49" charset="-122"/>
              </a:rPr>
              <a:t>前趋图和程序执行</a:t>
            </a:r>
            <a:r>
              <a:rPr lang="en-US" altLang="zh-CN" sz="2800" b="1">
                <a:solidFill>
                  <a:srgbClr val="3333FF"/>
                </a:solidFill>
                <a:latin typeface="Arial" panose="020B0604020202020204" pitchFamily="34" charset="0"/>
                <a:ea typeface="幼圆" pitchFamily="49" charset="-122"/>
              </a:rPr>
              <a:t>----</a:t>
            </a:r>
            <a:r>
              <a:rPr lang="zh-CN" altLang="en-US" sz="2800" b="1">
                <a:solidFill>
                  <a:srgbClr val="FF3300"/>
                </a:solidFill>
                <a:latin typeface="Arial" panose="020B0604020202020204" pitchFamily="34" charset="0"/>
                <a:ea typeface="幼圆" pitchFamily="49" charset="-122"/>
              </a:rPr>
              <a:t>程序的顺序执行及特征</a:t>
            </a:r>
          </a:p>
        </p:txBody>
      </p:sp>
      <p:sp>
        <p:nvSpPr>
          <p:cNvPr id="236574" name="Rectangle 30">
            <a:extLst>
              <a:ext uri="{FF2B5EF4-FFF2-40B4-BE49-F238E27FC236}">
                <a16:creationId xmlns:a16="http://schemas.microsoft.com/office/drawing/2014/main" id="{C6A5234B-AF37-544B-A69A-8A91C57216BB}"/>
              </a:ext>
            </a:extLst>
          </p:cNvPr>
          <p:cNvSpPr>
            <a:spLocks noChangeArrowheads="1"/>
          </p:cNvSpPr>
          <p:nvPr/>
        </p:nvSpPr>
        <p:spPr bwMode="auto">
          <a:xfrm>
            <a:off x="670725" y="1364289"/>
            <a:ext cx="8153400" cy="2123658"/>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90000"/>
              </a:lnSpc>
              <a:spcBef>
                <a:spcPct val="50000"/>
              </a:spcBef>
              <a:buClr>
                <a:srgbClr val="FF3300"/>
              </a:buClr>
              <a:buFont typeface="Wingdings" pitchFamily="2" charset="2"/>
              <a:buNone/>
            </a:pPr>
            <a:r>
              <a:rPr lang="en-US" altLang="zh-CN" b="1" dirty="0">
                <a:solidFill>
                  <a:srgbClr val="0000FF"/>
                </a:solidFill>
                <a:latin typeface="STKaiti" panose="02010600040101010101" pitchFamily="2" charset="-122"/>
                <a:ea typeface="STKaiti" panose="02010600040101010101" pitchFamily="2" charset="-122"/>
              </a:rPr>
              <a:t>1</a:t>
            </a:r>
            <a:r>
              <a:rPr lang="zh-CN" altLang="en-US" b="1" dirty="0">
                <a:solidFill>
                  <a:srgbClr val="0000FF"/>
                </a:solidFill>
                <a:latin typeface="STKaiti" panose="02010600040101010101" pitchFamily="2" charset="-122"/>
                <a:ea typeface="STKaiti" panose="02010600040101010101" pitchFamily="2" charset="-122"/>
              </a:rPr>
              <a:t>、程序顺序执行</a:t>
            </a:r>
          </a:p>
          <a:p>
            <a:pPr>
              <a:lnSpc>
                <a:spcPct val="90000"/>
              </a:lnSpc>
              <a:spcBef>
                <a:spcPct val="50000"/>
              </a:spcBef>
            </a:pPr>
            <a:r>
              <a:rPr lang="zh-CN" altLang="en-US" b="1" dirty="0">
                <a:solidFill>
                  <a:schemeClr val="tx1"/>
                </a:solidFill>
                <a:latin typeface="STKaiti" panose="02010600040101010101" pitchFamily="2" charset="-122"/>
                <a:ea typeface="STKaiti" panose="02010600040101010101" pitchFamily="2" charset="-122"/>
              </a:rPr>
              <a:t>    程序在执行时，必须按照某种先后次序逐个执行，仅当前一个操作执行完后，才能执行后继操作。</a:t>
            </a:r>
          </a:p>
          <a:p>
            <a:pPr>
              <a:lnSpc>
                <a:spcPct val="90000"/>
              </a:lnSpc>
              <a:spcBef>
                <a:spcPct val="50000"/>
              </a:spcBef>
            </a:pPr>
            <a:r>
              <a:rPr lang="zh-CN" altLang="en-US" b="1" dirty="0">
                <a:solidFill>
                  <a:schemeClr val="tx1"/>
                </a:solidFill>
                <a:latin typeface="STKaiti" panose="02010600040101010101" pitchFamily="2" charset="-122"/>
                <a:ea typeface="STKaiti" panose="02010600040101010101" pitchFamily="2" charset="-122"/>
              </a:rPr>
              <a:t>   </a:t>
            </a:r>
            <a:r>
              <a:rPr lang="zh-CN" altLang="en-US" b="1" dirty="0">
                <a:solidFill>
                  <a:srgbClr val="0000FF"/>
                </a:solidFill>
                <a:latin typeface="STKaiti" panose="02010600040101010101" pitchFamily="2" charset="-122"/>
                <a:ea typeface="STKaiti" panose="02010600040101010101" pitchFamily="2" charset="-122"/>
              </a:rPr>
              <a:t>例如：一个程序有三段，输入（</a:t>
            </a:r>
            <a:r>
              <a:rPr lang="en-US" altLang="zh-CN" b="1" dirty="0">
                <a:solidFill>
                  <a:srgbClr val="0000FF"/>
                </a:solidFill>
                <a:latin typeface="STKaiti" panose="02010600040101010101" pitchFamily="2" charset="-122"/>
                <a:ea typeface="STKaiti" panose="02010600040101010101" pitchFamily="2" charset="-122"/>
              </a:rPr>
              <a:t>I</a:t>
            </a:r>
            <a:r>
              <a:rPr lang="zh-CN" altLang="en-US" b="1" dirty="0">
                <a:solidFill>
                  <a:srgbClr val="0000FF"/>
                </a:solidFill>
                <a:latin typeface="STKaiti" panose="02010600040101010101" pitchFamily="2" charset="-122"/>
                <a:ea typeface="STKaiti" panose="02010600040101010101" pitchFamily="2" charset="-122"/>
              </a:rPr>
              <a:t>）、计算（</a:t>
            </a:r>
            <a:r>
              <a:rPr lang="en-US" altLang="zh-CN" b="1" dirty="0">
                <a:solidFill>
                  <a:srgbClr val="0000FF"/>
                </a:solidFill>
                <a:latin typeface="STKaiti" panose="02010600040101010101" pitchFamily="2" charset="-122"/>
                <a:ea typeface="STKaiti" panose="02010600040101010101" pitchFamily="2" charset="-122"/>
              </a:rPr>
              <a:t>C</a:t>
            </a:r>
            <a:r>
              <a:rPr lang="zh-CN" altLang="en-US" b="1" dirty="0">
                <a:solidFill>
                  <a:srgbClr val="0000FF"/>
                </a:solidFill>
                <a:latin typeface="STKaiti" panose="02010600040101010101" pitchFamily="2" charset="-122"/>
                <a:ea typeface="STKaiti" panose="02010600040101010101" pitchFamily="2" charset="-122"/>
              </a:rPr>
              <a:t>）、打印输出（</a:t>
            </a:r>
            <a:r>
              <a:rPr lang="en-US" altLang="zh-CN" b="1" dirty="0">
                <a:solidFill>
                  <a:srgbClr val="0000FF"/>
                </a:solidFill>
                <a:latin typeface="STKaiti" panose="02010600040101010101" pitchFamily="2" charset="-122"/>
                <a:ea typeface="STKaiti" panose="02010600040101010101" pitchFamily="2" charset="-122"/>
              </a:rPr>
              <a:t>P</a:t>
            </a:r>
            <a:r>
              <a:rPr lang="zh-CN" altLang="en-US" b="1" dirty="0">
                <a:solidFill>
                  <a:srgbClr val="0000FF"/>
                </a:solidFill>
                <a:latin typeface="STKaiti" panose="02010600040101010101" pitchFamily="2" charset="-122"/>
                <a:ea typeface="STKaiti" panose="02010600040101010101" pitchFamily="2" charset="-122"/>
              </a:rPr>
              <a:t>）。</a:t>
            </a:r>
          </a:p>
        </p:txBody>
      </p:sp>
      <p:grpSp>
        <p:nvGrpSpPr>
          <p:cNvPr id="2" name="Group 31">
            <a:extLst>
              <a:ext uri="{FF2B5EF4-FFF2-40B4-BE49-F238E27FC236}">
                <a16:creationId xmlns:a16="http://schemas.microsoft.com/office/drawing/2014/main" id="{9617A94A-E08C-8843-B5FD-5A5B2AB67863}"/>
              </a:ext>
            </a:extLst>
          </p:cNvPr>
          <p:cNvGrpSpPr>
            <a:grpSpLocks/>
          </p:cNvGrpSpPr>
          <p:nvPr/>
        </p:nvGrpSpPr>
        <p:grpSpPr bwMode="auto">
          <a:xfrm>
            <a:off x="1427162" y="3583781"/>
            <a:ext cx="6567488" cy="685800"/>
            <a:chOff x="1680" y="2880"/>
            <a:chExt cx="3883" cy="432"/>
          </a:xfrm>
        </p:grpSpPr>
        <p:sp>
          <p:nvSpPr>
            <p:cNvPr id="10247" name="Oval 32">
              <a:extLst>
                <a:ext uri="{FF2B5EF4-FFF2-40B4-BE49-F238E27FC236}">
                  <a16:creationId xmlns:a16="http://schemas.microsoft.com/office/drawing/2014/main" id="{268C5B91-706D-574C-A5F5-516AC69DB293}"/>
                </a:ext>
              </a:extLst>
            </p:cNvPr>
            <p:cNvSpPr>
              <a:spLocks noChangeArrowheads="1"/>
            </p:cNvSpPr>
            <p:nvPr/>
          </p:nvSpPr>
          <p:spPr bwMode="auto">
            <a:xfrm>
              <a:off x="3312" y="2880"/>
              <a:ext cx="384" cy="384"/>
            </a:xfrm>
            <a:prstGeom prst="ellipse">
              <a:avLst/>
            </a:prstGeom>
            <a:solidFill>
              <a:srgbClr val="FFFFFF"/>
            </a:solidFill>
            <a:ln w="12700">
              <a:solidFill>
                <a:schemeClr val="tx1"/>
              </a:solidFill>
              <a:round/>
              <a:headEnd type="none" w="sm" len="sm"/>
              <a:tailEnd type="none" w="sm" len="sm"/>
            </a:ln>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a:p>
          </p:txBody>
        </p:sp>
        <p:grpSp>
          <p:nvGrpSpPr>
            <p:cNvPr id="10248" name="Group 33">
              <a:extLst>
                <a:ext uri="{FF2B5EF4-FFF2-40B4-BE49-F238E27FC236}">
                  <a16:creationId xmlns:a16="http://schemas.microsoft.com/office/drawing/2014/main" id="{68988AFA-2738-234C-8372-5B710A65640E}"/>
                </a:ext>
              </a:extLst>
            </p:cNvPr>
            <p:cNvGrpSpPr>
              <a:grpSpLocks/>
            </p:cNvGrpSpPr>
            <p:nvPr/>
          </p:nvGrpSpPr>
          <p:grpSpPr bwMode="auto">
            <a:xfrm>
              <a:off x="1680" y="2900"/>
              <a:ext cx="3883" cy="412"/>
              <a:chOff x="1680" y="2880"/>
              <a:chExt cx="3883" cy="412"/>
            </a:xfrm>
          </p:grpSpPr>
          <p:sp>
            <p:nvSpPr>
              <p:cNvPr id="10249" name="Oval 34">
                <a:extLst>
                  <a:ext uri="{FF2B5EF4-FFF2-40B4-BE49-F238E27FC236}">
                    <a16:creationId xmlns:a16="http://schemas.microsoft.com/office/drawing/2014/main" id="{84C2AAB4-6C2A-CF41-9FA4-8E7752E3FE7D}"/>
                  </a:ext>
                </a:extLst>
              </p:cNvPr>
              <p:cNvSpPr>
                <a:spLocks noChangeArrowheads="1"/>
              </p:cNvSpPr>
              <p:nvPr/>
            </p:nvSpPr>
            <p:spPr bwMode="auto">
              <a:xfrm>
                <a:off x="1680" y="2880"/>
                <a:ext cx="384" cy="384"/>
              </a:xfrm>
              <a:prstGeom prst="ellipse">
                <a:avLst/>
              </a:prstGeom>
              <a:solidFill>
                <a:srgbClr val="FFFFFF"/>
              </a:solidFill>
              <a:ln w="12700">
                <a:solidFill>
                  <a:schemeClr val="tx1"/>
                </a:solidFill>
                <a:round/>
                <a:headEnd type="none" w="sm" len="sm"/>
                <a:tailEnd type="none" w="sm" len="sm"/>
              </a:ln>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10250" name="Oval 35">
                <a:extLst>
                  <a:ext uri="{FF2B5EF4-FFF2-40B4-BE49-F238E27FC236}">
                    <a16:creationId xmlns:a16="http://schemas.microsoft.com/office/drawing/2014/main" id="{4DB01746-A7D5-E343-B406-C8BFF2877950}"/>
                  </a:ext>
                </a:extLst>
              </p:cNvPr>
              <p:cNvSpPr>
                <a:spLocks noChangeArrowheads="1"/>
              </p:cNvSpPr>
              <p:nvPr/>
            </p:nvSpPr>
            <p:spPr bwMode="auto">
              <a:xfrm>
                <a:off x="2496" y="2880"/>
                <a:ext cx="480" cy="384"/>
              </a:xfrm>
              <a:prstGeom prst="ellipse">
                <a:avLst/>
              </a:prstGeom>
              <a:solidFill>
                <a:srgbClr val="FFFFFF"/>
              </a:solidFill>
              <a:ln w="12700">
                <a:solidFill>
                  <a:schemeClr val="tx1"/>
                </a:solidFill>
                <a:round/>
                <a:headEnd type="none" w="sm" len="sm"/>
                <a:tailEnd type="none" w="sm" len="sm"/>
              </a:ln>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10251" name="Line 36">
                <a:extLst>
                  <a:ext uri="{FF2B5EF4-FFF2-40B4-BE49-F238E27FC236}">
                    <a16:creationId xmlns:a16="http://schemas.microsoft.com/office/drawing/2014/main" id="{9B82EBBA-8946-BB48-ADCF-F4D539D0FC36}"/>
                  </a:ext>
                </a:extLst>
              </p:cNvPr>
              <p:cNvSpPr>
                <a:spLocks noChangeShapeType="1"/>
              </p:cNvSpPr>
              <p:nvPr/>
            </p:nvSpPr>
            <p:spPr bwMode="auto">
              <a:xfrm>
                <a:off x="2064" y="3052"/>
                <a:ext cx="432" cy="0"/>
              </a:xfrm>
              <a:prstGeom prst="line">
                <a:avLst/>
              </a:prstGeom>
              <a:noFill/>
              <a:ln w="28575">
                <a:solidFill>
                  <a:srgbClr val="FF3300"/>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grpSp>
            <p:nvGrpSpPr>
              <p:cNvPr id="10252" name="Group 37">
                <a:extLst>
                  <a:ext uri="{FF2B5EF4-FFF2-40B4-BE49-F238E27FC236}">
                    <a16:creationId xmlns:a16="http://schemas.microsoft.com/office/drawing/2014/main" id="{13B40304-C8D4-7A44-A25B-E698E9D57D92}"/>
                  </a:ext>
                </a:extLst>
              </p:cNvPr>
              <p:cNvGrpSpPr>
                <a:grpSpLocks/>
              </p:cNvGrpSpPr>
              <p:nvPr/>
            </p:nvGrpSpPr>
            <p:grpSpPr bwMode="auto">
              <a:xfrm>
                <a:off x="1728" y="2880"/>
                <a:ext cx="3835" cy="412"/>
                <a:chOff x="1680" y="2880"/>
                <a:chExt cx="3835" cy="412"/>
              </a:xfrm>
            </p:grpSpPr>
            <p:sp>
              <p:nvSpPr>
                <p:cNvPr id="10253" name="Text Box 38">
                  <a:extLst>
                    <a:ext uri="{FF2B5EF4-FFF2-40B4-BE49-F238E27FC236}">
                      <a16:creationId xmlns:a16="http://schemas.microsoft.com/office/drawing/2014/main" id="{9324EB59-8B83-DA46-BE84-3BF1D1FF00C0}"/>
                    </a:ext>
                  </a:extLst>
                </p:cNvPr>
                <p:cNvSpPr txBox="1">
                  <a:spLocks noChangeArrowheads="1"/>
                </p:cNvSpPr>
                <p:nvPr/>
              </p:nvSpPr>
              <p:spPr bwMode="auto">
                <a:xfrm>
                  <a:off x="1680" y="2928"/>
                  <a:ext cx="5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b="1">
                      <a:solidFill>
                        <a:srgbClr val="FF3300"/>
                      </a:solidFill>
                    </a:rPr>
                    <a:t> </a:t>
                  </a:r>
                  <a:r>
                    <a:rPr lang="en-US" altLang="zh-CN" b="1">
                      <a:solidFill>
                        <a:srgbClr val="3333FF"/>
                      </a:solidFill>
                    </a:rPr>
                    <a:t>I1</a:t>
                  </a:r>
                </a:p>
              </p:txBody>
            </p:sp>
            <p:sp>
              <p:nvSpPr>
                <p:cNvPr id="10254" name="Text Box 39">
                  <a:extLst>
                    <a:ext uri="{FF2B5EF4-FFF2-40B4-BE49-F238E27FC236}">
                      <a16:creationId xmlns:a16="http://schemas.microsoft.com/office/drawing/2014/main" id="{05597888-45C1-CD4D-A820-1E870E5972A6}"/>
                    </a:ext>
                  </a:extLst>
                </p:cNvPr>
                <p:cNvSpPr txBox="1">
                  <a:spLocks noChangeArrowheads="1"/>
                </p:cNvSpPr>
                <p:nvPr/>
              </p:nvSpPr>
              <p:spPr bwMode="auto">
                <a:xfrm>
                  <a:off x="2544" y="2928"/>
                  <a:ext cx="336" cy="288"/>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b="1">
                      <a:solidFill>
                        <a:srgbClr val="3333FF"/>
                      </a:solidFill>
                    </a:rPr>
                    <a:t>C1</a:t>
                  </a:r>
                </a:p>
              </p:txBody>
            </p:sp>
            <p:sp>
              <p:nvSpPr>
                <p:cNvPr id="10255" name="Text Box 40">
                  <a:extLst>
                    <a:ext uri="{FF2B5EF4-FFF2-40B4-BE49-F238E27FC236}">
                      <a16:creationId xmlns:a16="http://schemas.microsoft.com/office/drawing/2014/main" id="{CE143154-0A43-574C-85A4-B636BF95CCF4}"/>
                    </a:ext>
                  </a:extLst>
                </p:cNvPr>
                <p:cNvSpPr txBox="1">
                  <a:spLocks noChangeArrowheads="1"/>
                </p:cNvSpPr>
                <p:nvPr/>
              </p:nvSpPr>
              <p:spPr bwMode="auto">
                <a:xfrm>
                  <a:off x="3360" y="2928"/>
                  <a:ext cx="5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b="1">
                      <a:solidFill>
                        <a:srgbClr val="3333FF"/>
                      </a:solidFill>
                    </a:rPr>
                    <a:t>P1</a:t>
                  </a:r>
                </a:p>
              </p:txBody>
            </p:sp>
            <p:cxnSp>
              <p:nvCxnSpPr>
                <p:cNvPr id="10256" name="AutoShape 41">
                  <a:extLst>
                    <a:ext uri="{FF2B5EF4-FFF2-40B4-BE49-F238E27FC236}">
                      <a16:creationId xmlns:a16="http://schemas.microsoft.com/office/drawing/2014/main" id="{FF9DAD0B-B8F7-C049-AD00-B72A9D7B551C}"/>
                    </a:ext>
                  </a:extLst>
                </p:cNvPr>
                <p:cNvCxnSpPr>
                  <a:cxnSpLocks noChangeShapeType="1"/>
                </p:cNvCxnSpPr>
                <p:nvPr/>
              </p:nvCxnSpPr>
              <p:spPr bwMode="auto">
                <a:xfrm>
                  <a:off x="2880" y="3072"/>
                  <a:ext cx="432" cy="0"/>
                </a:xfrm>
                <a:prstGeom prst="straightConnector1">
                  <a:avLst/>
                </a:prstGeom>
                <a:noFill/>
                <a:ln w="28575">
                  <a:solidFill>
                    <a:srgbClr val="FF3300"/>
                  </a:solidFill>
                  <a:round/>
                  <a:headEnd type="none" w="sm" len="sm"/>
                  <a:tailEnd type="triangle" w="sm" len="sm"/>
                </a:ln>
                <a:extLst>
                  <a:ext uri="{909E8E84-426E-40DD-AFC4-6F175D3DCCD1}">
                    <a14:hiddenFill xmlns:a14="http://schemas.microsoft.com/office/drawing/2010/main">
                      <a:noFill/>
                    </a14:hiddenFill>
                  </a:ext>
                </a:extLst>
              </p:spPr>
            </p:cxnSp>
            <p:sp>
              <p:nvSpPr>
                <p:cNvPr id="10257" name="Oval 42">
                  <a:extLst>
                    <a:ext uri="{FF2B5EF4-FFF2-40B4-BE49-F238E27FC236}">
                      <a16:creationId xmlns:a16="http://schemas.microsoft.com/office/drawing/2014/main" id="{6E06E60E-7D22-224D-B158-4DD45FEE8542}"/>
                    </a:ext>
                  </a:extLst>
                </p:cNvPr>
                <p:cNvSpPr>
                  <a:spLocks noChangeArrowheads="1"/>
                </p:cNvSpPr>
                <p:nvPr/>
              </p:nvSpPr>
              <p:spPr bwMode="auto">
                <a:xfrm>
                  <a:off x="3921" y="2900"/>
                  <a:ext cx="367" cy="392"/>
                </a:xfrm>
                <a:prstGeom prst="ellipse">
                  <a:avLst/>
                </a:prstGeom>
                <a:solidFill>
                  <a:srgbClr val="FFFFFF"/>
                </a:solidFill>
                <a:ln w="12700">
                  <a:solidFill>
                    <a:schemeClr val="tx1"/>
                  </a:solidFill>
                  <a:round/>
                  <a:headEnd/>
                  <a:tailEnd/>
                </a:ln>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b="1">
                      <a:solidFill>
                        <a:srgbClr val="3333FF"/>
                      </a:solidFill>
                      <a:latin typeface="Times New Roman" panose="02020603050405020304" pitchFamily="18" charset="0"/>
                    </a:rPr>
                    <a:t>I2</a:t>
                  </a:r>
                </a:p>
              </p:txBody>
            </p:sp>
            <p:sp>
              <p:nvSpPr>
                <p:cNvPr id="10258" name="Oval 43">
                  <a:extLst>
                    <a:ext uri="{FF2B5EF4-FFF2-40B4-BE49-F238E27FC236}">
                      <a16:creationId xmlns:a16="http://schemas.microsoft.com/office/drawing/2014/main" id="{CA85B994-5AE0-1943-B615-F39770482D27}"/>
                    </a:ext>
                  </a:extLst>
                </p:cNvPr>
                <p:cNvSpPr>
                  <a:spLocks noChangeArrowheads="1"/>
                </p:cNvSpPr>
                <p:nvPr/>
              </p:nvSpPr>
              <p:spPr bwMode="auto">
                <a:xfrm>
                  <a:off x="4452" y="2900"/>
                  <a:ext cx="457" cy="392"/>
                </a:xfrm>
                <a:prstGeom prst="ellipse">
                  <a:avLst/>
                </a:prstGeom>
                <a:solidFill>
                  <a:srgbClr val="FFFFFF"/>
                </a:solidFill>
                <a:ln w="12700">
                  <a:solidFill>
                    <a:schemeClr val="tx1"/>
                  </a:solidFill>
                  <a:round/>
                  <a:headEnd/>
                  <a:tailEnd/>
                </a:ln>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b="1">
                      <a:solidFill>
                        <a:srgbClr val="3333FF"/>
                      </a:solidFill>
                      <a:latin typeface="Times New Roman" panose="02020603050405020304" pitchFamily="18" charset="0"/>
                    </a:rPr>
                    <a:t>C2</a:t>
                  </a:r>
                </a:p>
              </p:txBody>
            </p:sp>
            <p:sp>
              <p:nvSpPr>
                <p:cNvPr id="10259" name="Oval 44">
                  <a:extLst>
                    <a:ext uri="{FF2B5EF4-FFF2-40B4-BE49-F238E27FC236}">
                      <a16:creationId xmlns:a16="http://schemas.microsoft.com/office/drawing/2014/main" id="{25B5C9F1-4957-6B42-BB5F-10747CDA30EE}"/>
                    </a:ext>
                  </a:extLst>
                </p:cNvPr>
                <p:cNvSpPr>
                  <a:spLocks noChangeArrowheads="1"/>
                </p:cNvSpPr>
                <p:nvPr/>
              </p:nvSpPr>
              <p:spPr bwMode="auto">
                <a:xfrm>
                  <a:off x="5088" y="2880"/>
                  <a:ext cx="427" cy="392"/>
                </a:xfrm>
                <a:prstGeom prst="ellipse">
                  <a:avLst/>
                </a:prstGeom>
                <a:solidFill>
                  <a:srgbClr val="FFFFFF"/>
                </a:solidFill>
                <a:ln w="12700">
                  <a:solidFill>
                    <a:schemeClr val="tx1"/>
                  </a:solidFill>
                  <a:round/>
                  <a:headEnd/>
                  <a:tailEnd/>
                </a:ln>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b="1">
                      <a:solidFill>
                        <a:srgbClr val="3333FF"/>
                      </a:solidFill>
                      <a:latin typeface="Times New Roman" panose="02020603050405020304" pitchFamily="18" charset="0"/>
                    </a:rPr>
                    <a:t>P2</a:t>
                  </a:r>
                </a:p>
              </p:txBody>
            </p:sp>
            <p:sp>
              <p:nvSpPr>
                <p:cNvPr id="10260" name="Line 45">
                  <a:extLst>
                    <a:ext uri="{FF2B5EF4-FFF2-40B4-BE49-F238E27FC236}">
                      <a16:creationId xmlns:a16="http://schemas.microsoft.com/office/drawing/2014/main" id="{015F39F5-57B1-9B4C-8491-3598EFD34F9C}"/>
                    </a:ext>
                  </a:extLst>
                </p:cNvPr>
                <p:cNvSpPr>
                  <a:spLocks noChangeShapeType="1"/>
                </p:cNvSpPr>
                <p:nvPr/>
              </p:nvSpPr>
              <p:spPr bwMode="auto">
                <a:xfrm>
                  <a:off x="3696" y="3072"/>
                  <a:ext cx="240" cy="0"/>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10261" name="Line 46">
                  <a:extLst>
                    <a:ext uri="{FF2B5EF4-FFF2-40B4-BE49-F238E27FC236}">
                      <a16:creationId xmlns:a16="http://schemas.microsoft.com/office/drawing/2014/main" id="{081519D3-B58B-6A42-83BA-E5CB918A178E}"/>
                    </a:ext>
                  </a:extLst>
                </p:cNvPr>
                <p:cNvSpPr>
                  <a:spLocks noChangeShapeType="1"/>
                </p:cNvSpPr>
                <p:nvPr/>
              </p:nvSpPr>
              <p:spPr bwMode="auto">
                <a:xfrm>
                  <a:off x="4272" y="3072"/>
                  <a:ext cx="240" cy="0"/>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10262" name="Line 47">
                  <a:extLst>
                    <a:ext uri="{FF2B5EF4-FFF2-40B4-BE49-F238E27FC236}">
                      <a16:creationId xmlns:a16="http://schemas.microsoft.com/office/drawing/2014/main" id="{3A5AC118-B7BA-6A4E-B859-466A300C3190}"/>
                    </a:ext>
                  </a:extLst>
                </p:cNvPr>
                <p:cNvSpPr>
                  <a:spLocks noChangeShapeType="1"/>
                </p:cNvSpPr>
                <p:nvPr/>
              </p:nvSpPr>
              <p:spPr bwMode="auto">
                <a:xfrm>
                  <a:off x="4848" y="3072"/>
                  <a:ext cx="288" cy="0"/>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grpSp>
        </p:grpSp>
      </p:grpSp>
      <p:sp>
        <p:nvSpPr>
          <p:cNvPr id="236592" name="Text Box 48">
            <a:extLst>
              <a:ext uri="{FF2B5EF4-FFF2-40B4-BE49-F238E27FC236}">
                <a16:creationId xmlns:a16="http://schemas.microsoft.com/office/drawing/2014/main" id="{7664AB34-48CF-E047-8039-E7910185E3D9}"/>
              </a:ext>
            </a:extLst>
          </p:cNvPr>
          <p:cNvSpPr txBox="1">
            <a:spLocks noChangeArrowheads="1"/>
          </p:cNvSpPr>
          <p:nvPr/>
        </p:nvSpPr>
        <p:spPr bwMode="auto">
          <a:xfrm>
            <a:off x="2667000" y="4724400"/>
            <a:ext cx="441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FFFFFF"/>
                </a:solidFill>
              </a:rPr>
              <a:t>程序顺序执行时的前趋图</a:t>
            </a:r>
          </a:p>
        </p:txBody>
      </p:sp>
      <p:sp>
        <p:nvSpPr>
          <p:cNvPr id="236594" name="Text Box 50">
            <a:extLst>
              <a:ext uri="{FF2B5EF4-FFF2-40B4-BE49-F238E27FC236}">
                <a16:creationId xmlns:a16="http://schemas.microsoft.com/office/drawing/2014/main" id="{07BCDA3E-184B-BD43-AC8D-CC933CD71E3B}"/>
              </a:ext>
            </a:extLst>
          </p:cNvPr>
          <p:cNvSpPr txBox="1">
            <a:spLocks noChangeArrowheads="1"/>
          </p:cNvSpPr>
          <p:nvPr/>
        </p:nvSpPr>
        <p:spPr bwMode="auto">
          <a:xfrm>
            <a:off x="670725" y="4561681"/>
            <a:ext cx="8153400" cy="1073755"/>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ts val="3838"/>
              </a:lnSpc>
              <a:spcBef>
                <a:spcPts val="600"/>
              </a:spcBef>
            </a:pPr>
            <a:r>
              <a:rPr lang="en-US" altLang="zh-CN" b="1" dirty="0">
                <a:solidFill>
                  <a:srgbClr val="0000FF"/>
                </a:solidFill>
                <a:latin typeface="STKaiti" panose="02010600040101010101" pitchFamily="2" charset="-122"/>
                <a:ea typeface="STKaiti" panose="02010600040101010101" pitchFamily="2" charset="-122"/>
              </a:rPr>
              <a:t>   </a:t>
            </a:r>
            <a:r>
              <a:rPr lang="zh-CN" altLang="en-US" b="1" dirty="0">
                <a:solidFill>
                  <a:srgbClr val="0000FF"/>
                </a:solidFill>
                <a:latin typeface="STKaiti" panose="02010600040101010101" pitchFamily="2" charset="-122"/>
                <a:ea typeface="STKaiti" panose="02010600040101010101" pitchFamily="2" charset="-122"/>
              </a:rPr>
              <a:t>又如一个程序段中的多条语句，也有一个执行顺序</a:t>
            </a:r>
            <a:endParaRPr lang="en-US" altLang="zh-CN" b="1" dirty="0">
              <a:solidFill>
                <a:srgbClr val="0000FF"/>
              </a:solidFill>
              <a:latin typeface="STKaiti" panose="02010600040101010101" pitchFamily="2" charset="-122"/>
              <a:ea typeface="STKaiti" panose="02010600040101010101" pitchFamily="2" charset="-122"/>
            </a:endParaRPr>
          </a:p>
          <a:p>
            <a:pPr>
              <a:lnSpc>
                <a:spcPts val="3838"/>
              </a:lnSpc>
              <a:spcBef>
                <a:spcPts val="600"/>
              </a:spcBef>
            </a:pPr>
            <a:r>
              <a:rPr lang="en-US" altLang="zh-CN" b="1" dirty="0">
                <a:solidFill>
                  <a:srgbClr val="CC3399"/>
                </a:solidFill>
                <a:latin typeface="STKaiti" panose="02010600040101010101" pitchFamily="2" charset="-122"/>
                <a:ea typeface="STKaiti" panose="02010600040101010101" pitchFamily="2" charset="-122"/>
              </a:rPr>
              <a:t>  S1:</a:t>
            </a:r>
            <a:r>
              <a:rPr lang="en-US" altLang="zh-CN" b="1" dirty="0">
                <a:solidFill>
                  <a:srgbClr val="0000FF"/>
                </a:solidFill>
                <a:latin typeface="STKaiti" panose="02010600040101010101" pitchFamily="2" charset="-122"/>
                <a:ea typeface="STKaiti" panose="02010600040101010101" pitchFamily="2" charset="-122"/>
              </a:rPr>
              <a:t> a:=</a:t>
            </a:r>
            <a:r>
              <a:rPr lang="en-US" altLang="zh-CN" b="1" dirty="0" err="1">
                <a:solidFill>
                  <a:srgbClr val="0000FF"/>
                </a:solidFill>
                <a:latin typeface="STKaiti" panose="02010600040101010101" pitchFamily="2" charset="-122"/>
                <a:ea typeface="STKaiti" panose="02010600040101010101" pitchFamily="2" charset="-122"/>
              </a:rPr>
              <a:t>x+y</a:t>
            </a:r>
            <a:r>
              <a:rPr lang="en-US" altLang="zh-CN" b="1" dirty="0">
                <a:solidFill>
                  <a:srgbClr val="0000FF"/>
                </a:solidFill>
                <a:latin typeface="STKaiti" panose="02010600040101010101" pitchFamily="2" charset="-122"/>
                <a:ea typeface="STKaiti" panose="02010600040101010101" pitchFamily="2" charset="-122"/>
              </a:rPr>
              <a:t> </a:t>
            </a:r>
            <a:r>
              <a:rPr lang="en-US" altLang="zh-CN" b="1" dirty="0">
                <a:solidFill>
                  <a:srgbClr val="CC3399"/>
                </a:solidFill>
                <a:latin typeface="STKaiti" panose="02010600040101010101" pitchFamily="2" charset="-122"/>
                <a:ea typeface="STKaiti" panose="02010600040101010101" pitchFamily="2" charset="-122"/>
              </a:rPr>
              <a:t>; S2:</a:t>
            </a:r>
            <a:r>
              <a:rPr lang="en-US" altLang="zh-CN" b="1" dirty="0">
                <a:solidFill>
                  <a:srgbClr val="0000FF"/>
                </a:solidFill>
                <a:latin typeface="STKaiti" panose="02010600040101010101" pitchFamily="2" charset="-122"/>
                <a:ea typeface="STKaiti" panose="02010600040101010101" pitchFamily="2" charset="-122"/>
              </a:rPr>
              <a:t> b:=a-5 ; </a:t>
            </a:r>
            <a:r>
              <a:rPr lang="en-US" altLang="zh-CN" b="1" dirty="0">
                <a:solidFill>
                  <a:srgbClr val="CC3399"/>
                </a:solidFill>
                <a:latin typeface="STKaiti" panose="02010600040101010101" pitchFamily="2" charset="-122"/>
                <a:ea typeface="STKaiti" panose="02010600040101010101" pitchFamily="2" charset="-122"/>
              </a:rPr>
              <a:t>S3:</a:t>
            </a:r>
            <a:r>
              <a:rPr lang="en-US" altLang="zh-CN" b="1" dirty="0">
                <a:solidFill>
                  <a:srgbClr val="0000FF"/>
                </a:solidFill>
                <a:latin typeface="STKaiti" panose="02010600040101010101" pitchFamily="2" charset="-122"/>
                <a:ea typeface="STKaiti" panose="02010600040101010101" pitchFamily="2" charset="-122"/>
              </a:rPr>
              <a:t> c:=b+1</a:t>
            </a:r>
          </a:p>
        </p:txBody>
      </p:sp>
      <p:sp>
        <p:nvSpPr>
          <p:cNvPr id="3" name="Slide Number Placeholder 2">
            <a:extLst>
              <a:ext uri="{FF2B5EF4-FFF2-40B4-BE49-F238E27FC236}">
                <a16:creationId xmlns:a16="http://schemas.microsoft.com/office/drawing/2014/main" id="{1E8B09CF-457E-D54C-B76B-3D9C193191B4}"/>
              </a:ext>
            </a:extLst>
          </p:cNvPr>
          <p:cNvSpPr>
            <a:spLocks noGrp="1"/>
          </p:cNvSpPr>
          <p:nvPr>
            <p:ph type="sldNum" sz="quarter" idx="12"/>
          </p:nvPr>
        </p:nvSpPr>
        <p:spPr/>
        <p:txBody>
          <a:bodyPr/>
          <a:lstStyle/>
          <a:p>
            <a:fld id="{DC6D1BD5-D0BD-4B4A-ABF2-851E9CF71F86}" type="slidenum">
              <a:rPr lang="zh-CN" altLang="en-US" smtClean="0"/>
              <a:pPr/>
              <a:t>4</a:t>
            </a:fld>
            <a:endParaRPr lang="en-US" altLang="zh-CN" dirty="0"/>
          </a:p>
        </p:txBody>
      </p:sp>
    </p:spTree>
    <p:extLst>
      <p:ext uri="{BB962C8B-B14F-4D97-AF65-F5344CB8AC3E}">
        <p14:creationId xmlns:p14="http://schemas.microsoft.com/office/powerpoint/2010/main" val="2314550066"/>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36574">
                                            <p:txEl>
                                              <p:pRg st="0" end="0"/>
                                            </p:txEl>
                                          </p:spTgt>
                                        </p:tgtEl>
                                        <p:attrNameLst>
                                          <p:attrName>style.visibility</p:attrName>
                                        </p:attrNameLst>
                                      </p:cBhvr>
                                      <p:to>
                                        <p:strVal val="visible"/>
                                      </p:to>
                                    </p:set>
                                    <p:animEffect transition="in" filter="barn(outVertical)">
                                      <p:cBhvr>
                                        <p:cTn id="7" dur="500"/>
                                        <p:tgtEl>
                                          <p:spTgt spid="23657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36574">
                                            <p:txEl>
                                              <p:pRg st="1" end="1"/>
                                            </p:txEl>
                                          </p:spTgt>
                                        </p:tgtEl>
                                        <p:attrNameLst>
                                          <p:attrName>style.visibility</p:attrName>
                                        </p:attrNameLst>
                                      </p:cBhvr>
                                      <p:to>
                                        <p:strVal val="visible"/>
                                      </p:to>
                                    </p:set>
                                    <p:animEffect transition="in" filter="barn(outVertical)">
                                      <p:cBhvr>
                                        <p:cTn id="12" dur="500"/>
                                        <p:tgtEl>
                                          <p:spTgt spid="23657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236574">
                                            <p:txEl>
                                              <p:pRg st="2" end="2"/>
                                            </p:txEl>
                                          </p:spTgt>
                                        </p:tgtEl>
                                        <p:attrNameLst>
                                          <p:attrName>style.visibility</p:attrName>
                                        </p:attrNameLst>
                                      </p:cBhvr>
                                      <p:to>
                                        <p:strVal val="visible"/>
                                      </p:to>
                                    </p:set>
                                    <p:animEffect transition="in" filter="barn(outVertical)">
                                      <p:cBhvr>
                                        <p:cTn id="17" dur="500"/>
                                        <p:tgtEl>
                                          <p:spTgt spid="236574">
                                            <p:txEl>
                                              <p:pRg st="2" end="2"/>
                                            </p:txEl>
                                          </p:spTgt>
                                        </p:tgtEl>
                                      </p:cBhvr>
                                    </p:animEffect>
                                  </p:childTnLst>
                                </p:cTn>
                              </p:par>
                            </p:childTnLst>
                          </p:cTn>
                        </p:par>
                        <p:par>
                          <p:cTn id="18" fill="hold" nodeType="afterGroup">
                            <p:stCondLst>
                              <p:cond delay="500"/>
                            </p:stCondLst>
                            <p:childTnLst>
                              <p:par>
                                <p:cTn id="19" presetID="3" presetClass="entr" presetSubtype="1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par>
                          <p:cTn id="22" fill="hold" nodeType="afterGroup">
                            <p:stCondLst>
                              <p:cond delay="1000"/>
                            </p:stCondLst>
                            <p:childTnLst>
                              <p:par>
                                <p:cTn id="23" presetID="9" presetClass="entr" presetSubtype="0" fill="hold" grpId="0" nodeType="afterEffect">
                                  <p:stCondLst>
                                    <p:cond delay="0"/>
                                  </p:stCondLst>
                                  <p:childTnLst>
                                    <p:set>
                                      <p:cBhvr>
                                        <p:cTn id="24" dur="1" fill="hold">
                                          <p:stCondLst>
                                            <p:cond delay="0"/>
                                          </p:stCondLst>
                                        </p:cTn>
                                        <p:tgtEl>
                                          <p:spTgt spid="236592"/>
                                        </p:tgtEl>
                                        <p:attrNameLst>
                                          <p:attrName>style.visibility</p:attrName>
                                        </p:attrNameLst>
                                      </p:cBhvr>
                                      <p:to>
                                        <p:strVal val="visible"/>
                                      </p:to>
                                    </p:set>
                                    <p:animEffect transition="in" filter="dissolve">
                                      <p:cBhvr>
                                        <p:cTn id="25" dur="500"/>
                                        <p:tgtEl>
                                          <p:spTgt spid="23659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6" presetClass="entr" presetSubtype="42" fill="hold" grpId="0" nodeType="clickEffect">
                                  <p:stCondLst>
                                    <p:cond delay="0"/>
                                  </p:stCondLst>
                                  <p:childTnLst>
                                    <p:set>
                                      <p:cBhvr>
                                        <p:cTn id="29" dur="1" fill="hold">
                                          <p:stCondLst>
                                            <p:cond delay="0"/>
                                          </p:stCondLst>
                                        </p:cTn>
                                        <p:tgtEl>
                                          <p:spTgt spid="236594"/>
                                        </p:tgtEl>
                                        <p:attrNameLst>
                                          <p:attrName>style.visibility</p:attrName>
                                        </p:attrNameLst>
                                      </p:cBhvr>
                                      <p:to>
                                        <p:strVal val="visible"/>
                                      </p:to>
                                    </p:set>
                                    <p:animEffect transition="in" filter="barn(outHorizontal)">
                                      <p:cBhvr>
                                        <p:cTn id="30" dur="500"/>
                                        <p:tgtEl>
                                          <p:spTgt spid="236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74" grpId="0" build="p" autoUpdateAnimBg="0"/>
      <p:bldP spid="236592" grpId="0" autoUpdateAnimBg="0"/>
      <p:bldP spid="236594"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7267" name="Rectangle 3">
            <a:extLst>
              <a:ext uri="{FF2B5EF4-FFF2-40B4-BE49-F238E27FC236}">
                <a16:creationId xmlns:a16="http://schemas.microsoft.com/office/drawing/2014/main" id="{F9C14922-A219-F143-90F0-3454B578D784}"/>
              </a:ext>
            </a:extLst>
          </p:cNvPr>
          <p:cNvSpPr>
            <a:spLocks noGrp="1" noChangeArrowheads="1"/>
          </p:cNvSpPr>
          <p:nvPr>
            <p:ph type="body" idx="1"/>
          </p:nvPr>
        </p:nvSpPr>
        <p:spPr bwMode="auto">
          <a:xfrm>
            <a:off x="711454" y="1484784"/>
            <a:ext cx="8229600" cy="3027040"/>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nSpc>
                <a:spcPct val="125000"/>
              </a:lnSpc>
              <a:spcBef>
                <a:spcPct val="0"/>
              </a:spcBef>
              <a:buClr>
                <a:srgbClr val="FF3300"/>
              </a:buClr>
              <a:buFont typeface="Wingdings" pitchFamily="2" charset="2"/>
              <a:buNone/>
            </a:pPr>
            <a:r>
              <a:rPr lang="en-US" altLang="zh-CN" sz="2400" b="1" dirty="0">
                <a:solidFill>
                  <a:srgbClr val="0000FF"/>
                </a:solidFill>
                <a:latin typeface="STKaiti" panose="02010600040101010101" pitchFamily="2" charset="-122"/>
                <a:ea typeface="STKaiti" panose="02010600040101010101" pitchFamily="2" charset="-122"/>
              </a:rPr>
              <a:t>2</a:t>
            </a:r>
            <a:r>
              <a:rPr lang="zh-CN" altLang="en-US" sz="2400" b="1" dirty="0">
                <a:solidFill>
                  <a:srgbClr val="0000FF"/>
                </a:solidFill>
                <a:latin typeface="STKaiti" panose="02010600040101010101" pitchFamily="2" charset="-122"/>
                <a:ea typeface="STKaiti" panose="02010600040101010101" pitchFamily="2" charset="-122"/>
              </a:rPr>
              <a:t>、程序顺序执行特征</a:t>
            </a:r>
          </a:p>
          <a:p>
            <a:pPr>
              <a:lnSpc>
                <a:spcPct val="125000"/>
              </a:lnSpc>
              <a:spcBef>
                <a:spcPct val="0"/>
              </a:spcBef>
              <a:buClrTx/>
              <a:buFontTx/>
              <a:buNone/>
            </a:pPr>
            <a:r>
              <a:rPr lang="zh-CN" altLang="en-US" sz="2400" b="1" dirty="0">
                <a:solidFill>
                  <a:srgbClr val="000000"/>
                </a:solidFill>
                <a:latin typeface="STKaiti" panose="02010600040101010101" pitchFamily="2" charset="-122"/>
                <a:ea typeface="STKaiti" panose="02010600040101010101" pitchFamily="2" charset="-122"/>
              </a:rPr>
              <a:t>     </a:t>
            </a:r>
            <a:r>
              <a:rPr lang="zh-CN" altLang="en-US" sz="2400" b="1" dirty="0">
                <a:solidFill>
                  <a:srgbClr val="CC3399"/>
                </a:solidFill>
                <a:latin typeface="STKaiti" panose="02010600040101010101" pitchFamily="2" charset="-122"/>
                <a:ea typeface="STKaiti" panose="02010600040101010101" pitchFamily="2" charset="-122"/>
              </a:rPr>
              <a:t>顺序性</a:t>
            </a:r>
            <a:r>
              <a:rPr lang="zh-CN" altLang="en-US" sz="2400" b="1" dirty="0">
                <a:solidFill>
                  <a:srgbClr val="000000"/>
                </a:solidFill>
                <a:latin typeface="STKaiti" panose="02010600040101010101" pitchFamily="2" charset="-122"/>
                <a:ea typeface="STKaiti" panose="02010600040101010101" pitchFamily="2" charset="-122"/>
              </a:rPr>
              <a:t>：按照程序所规定的顺序执行。</a:t>
            </a:r>
          </a:p>
          <a:p>
            <a:pPr>
              <a:lnSpc>
                <a:spcPct val="125000"/>
              </a:lnSpc>
              <a:spcBef>
                <a:spcPct val="0"/>
              </a:spcBef>
              <a:buClrTx/>
              <a:buFontTx/>
              <a:buNone/>
            </a:pPr>
            <a:r>
              <a:rPr lang="zh-CN" altLang="en-US" sz="2400" b="1" dirty="0">
                <a:solidFill>
                  <a:srgbClr val="000000"/>
                </a:solidFill>
                <a:latin typeface="STKaiti" panose="02010600040101010101" pitchFamily="2" charset="-122"/>
                <a:ea typeface="STKaiti" panose="02010600040101010101" pitchFamily="2" charset="-122"/>
              </a:rPr>
              <a:t>     </a:t>
            </a:r>
            <a:r>
              <a:rPr lang="zh-CN" altLang="en-US" sz="2400" b="1" dirty="0">
                <a:solidFill>
                  <a:srgbClr val="CC3399"/>
                </a:solidFill>
                <a:latin typeface="STKaiti" panose="02010600040101010101" pitchFamily="2" charset="-122"/>
                <a:ea typeface="STKaiti" panose="02010600040101010101" pitchFamily="2" charset="-122"/>
              </a:rPr>
              <a:t>封闭性：</a:t>
            </a:r>
            <a:r>
              <a:rPr lang="zh-CN" altLang="en-US" sz="2400" b="1" dirty="0">
                <a:solidFill>
                  <a:srgbClr val="000000"/>
                </a:solidFill>
                <a:latin typeface="STKaiti" panose="02010600040101010101" pitchFamily="2" charset="-122"/>
                <a:ea typeface="STKaiti" panose="02010600040101010101" pitchFamily="2" charset="-122"/>
              </a:rPr>
              <a:t>程序在运行时独占全机资源，机内各资源的状态，只有本程序才能改变，程序一旦开始运行，其执行结果不会受外界因素影响。</a:t>
            </a:r>
          </a:p>
          <a:p>
            <a:pPr>
              <a:lnSpc>
                <a:spcPct val="125000"/>
              </a:lnSpc>
              <a:spcBef>
                <a:spcPct val="0"/>
              </a:spcBef>
              <a:buClrTx/>
              <a:buFontTx/>
              <a:buNone/>
            </a:pPr>
            <a:r>
              <a:rPr lang="zh-CN" altLang="en-US" sz="2400" b="1" dirty="0">
                <a:solidFill>
                  <a:srgbClr val="CC3399"/>
                </a:solidFill>
                <a:latin typeface="STKaiti" panose="02010600040101010101" pitchFamily="2" charset="-122"/>
                <a:ea typeface="STKaiti" panose="02010600040101010101" pitchFamily="2" charset="-122"/>
              </a:rPr>
              <a:t>     可再现性：</a:t>
            </a:r>
            <a:r>
              <a:rPr lang="zh-CN" altLang="en-US" sz="2400" b="1" dirty="0">
                <a:solidFill>
                  <a:srgbClr val="000000"/>
                </a:solidFill>
                <a:latin typeface="STKaiti" panose="02010600040101010101" pitchFamily="2" charset="-122"/>
                <a:ea typeface="STKaiti" panose="02010600040101010101" pitchFamily="2" charset="-122"/>
              </a:rPr>
              <a:t>只要程序执行时的环境和初始条件相同，其运行结果相同。</a:t>
            </a:r>
          </a:p>
          <a:p>
            <a:pPr marL="0" indent="0" eaLnBrk="1" hangingPunct="1">
              <a:lnSpc>
                <a:spcPct val="125000"/>
              </a:lnSpc>
              <a:buNone/>
            </a:pPr>
            <a:endParaRPr lang="en-US" altLang="zh-CN" sz="2400" b="1" dirty="0">
              <a:solidFill>
                <a:srgbClr val="000000"/>
              </a:solidFill>
              <a:latin typeface="STKaiti" panose="02010600040101010101" pitchFamily="2" charset="-122"/>
              <a:ea typeface="STKaiti" panose="02010600040101010101" pitchFamily="2" charset="-122"/>
            </a:endParaRPr>
          </a:p>
        </p:txBody>
      </p:sp>
      <p:sp>
        <p:nvSpPr>
          <p:cNvPr id="6" name="Rectangle 2">
            <a:extLst>
              <a:ext uri="{FF2B5EF4-FFF2-40B4-BE49-F238E27FC236}">
                <a16:creationId xmlns:a16="http://schemas.microsoft.com/office/drawing/2014/main" id="{9298D60C-F9F6-7148-ACFB-A3CD87A25419}"/>
              </a:ext>
            </a:extLst>
          </p:cNvPr>
          <p:cNvSpPr>
            <a:spLocks noChangeArrowheads="1"/>
          </p:cNvSpPr>
          <p:nvPr/>
        </p:nvSpPr>
        <p:spPr bwMode="auto">
          <a:xfrm>
            <a:off x="783625" y="437241"/>
            <a:ext cx="8077200" cy="533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a:solidFill>
                  <a:srgbClr val="3333FF"/>
                </a:solidFill>
                <a:latin typeface="Arial" panose="020B0604020202020204" pitchFamily="34" charset="0"/>
                <a:ea typeface="幼圆" pitchFamily="49" charset="-122"/>
              </a:rPr>
              <a:t>2.1</a:t>
            </a:r>
            <a:r>
              <a:rPr lang="zh-CN" altLang="en-US" sz="2800" b="1">
                <a:solidFill>
                  <a:srgbClr val="3333FF"/>
                </a:solidFill>
                <a:latin typeface="Arial" panose="020B0604020202020204" pitchFamily="34" charset="0"/>
                <a:ea typeface="幼圆" pitchFamily="49" charset="-122"/>
              </a:rPr>
              <a:t>前趋图和程序执行</a:t>
            </a:r>
            <a:r>
              <a:rPr lang="en-US" altLang="zh-CN" sz="2800" b="1">
                <a:solidFill>
                  <a:srgbClr val="3333FF"/>
                </a:solidFill>
                <a:latin typeface="Arial" panose="020B0604020202020204" pitchFamily="34" charset="0"/>
                <a:ea typeface="幼圆" pitchFamily="49" charset="-122"/>
              </a:rPr>
              <a:t>----</a:t>
            </a:r>
            <a:r>
              <a:rPr lang="zh-CN" altLang="en-US" sz="2800" b="1">
                <a:solidFill>
                  <a:srgbClr val="FF3300"/>
                </a:solidFill>
                <a:latin typeface="Arial" panose="020B0604020202020204" pitchFamily="34" charset="0"/>
                <a:ea typeface="幼圆" pitchFamily="49" charset="-122"/>
              </a:rPr>
              <a:t>程序的顺序执行及特征</a:t>
            </a:r>
          </a:p>
        </p:txBody>
      </p:sp>
      <p:sp>
        <p:nvSpPr>
          <p:cNvPr id="2" name="Slide Number Placeholder 1">
            <a:extLst>
              <a:ext uri="{FF2B5EF4-FFF2-40B4-BE49-F238E27FC236}">
                <a16:creationId xmlns:a16="http://schemas.microsoft.com/office/drawing/2014/main" id="{2B2426F1-DD57-8949-83B5-8FA06AA6FD40}"/>
              </a:ext>
            </a:extLst>
          </p:cNvPr>
          <p:cNvSpPr>
            <a:spLocks noGrp="1"/>
          </p:cNvSpPr>
          <p:nvPr>
            <p:ph type="sldNum" sz="quarter" idx="12"/>
          </p:nvPr>
        </p:nvSpPr>
        <p:spPr/>
        <p:txBody>
          <a:bodyPr/>
          <a:lstStyle/>
          <a:p>
            <a:fld id="{35076E67-1031-0C41-AAD0-5499F93954D8}" type="slidenum">
              <a:rPr lang="zh-CN" altLang="en-US" smtClean="0"/>
              <a:pPr/>
              <a:t>5</a:t>
            </a:fld>
            <a:endParaRPr lang="en-US" altLang="zh-CN"/>
          </a:p>
        </p:txBody>
      </p:sp>
    </p:spTree>
    <p:extLst>
      <p:ext uri="{BB962C8B-B14F-4D97-AF65-F5344CB8AC3E}">
        <p14:creationId xmlns:p14="http://schemas.microsoft.com/office/powerpoint/2010/main" val="2096509741"/>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7267">
                                            <p:txEl>
                                              <p:pRg st="0" end="0"/>
                                            </p:txEl>
                                          </p:spTgt>
                                        </p:tgtEl>
                                        <p:attrNameLst>
                                          <p:attrName>style.visibility</p:attrName>
                                        </p:attrNameLst>
                                      </p:cBhvr>
                                      <p:to>
                                        <p:strVal val="visible"/>
                                      </p:to>
                                    </p:set>
                                    <p:animEffect transition="in" filter="dissolve">
                                      <p:cBhvr>
                                        <p:cTn id="7" dur="500"/>
                                        <p:tgtEl>
                                          <p:spTgt spid="2672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67267">
                                            <p:txEl>
                                              <p:pRg st="1" end="1"/>
                                            </p:txEl>
                                          </p:spTgt>
                                        </p:tgtEl>
                                        <p:attrNameLst>
                                          <p:attrName>style.visibility</p:attrName>
                                        </p:attrNameLst>
                                      </p:cBhvr>
                                      <p:to>
                                        <p:strVal val="visible"/>
                                      </p:to>
                                    </p:set>
                                    <p:animEffect transition="in" filter="dissolve">
                                      <p:cBhvr>
                                        <p:cTn id="12" dur="500"/>
                                        <p:tgtEl>
                                          <p:spTgt spid="26726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67267">
                                            <p:txEl>
                                              <p:pRg st="2" end="2"/>
                                            </p:txEl>
                                          </p:spTgt>
                                        </p:tgtEl>
                                        <p:attrNameLst>
                                          <p:attrName>style.visibility</p:attrName>
                                        </p:attrNameLst>
                                      </p:cBhvr>
                                      <p:to>
                                        <p:strVal val="visible"/>
                                      </p:to>
                                    </p:set>
                                    <p:animEffect transition="in" filter="dissolve">
                                      <p:cBhvr>
                                        <p:cTn id="17" dur="500"/>
                                        <p:tgtEl>
                                          <p:spTgt spid="26726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67267">
                                            <p:txEl>
                                              <p:pRg st="3" end="3"/>
                                            </p:txEl>
                                          </p:spTgt>
                                        </p:tgtEl>
                                        <p:attrNameLst>
                                          <p:attrName>style.visibility</p:attrName>
                                        </p:attrNameLst>
                                      </p:cBhvr>
                                      <p:to>
                                        <p:strVal val="visible"/>
                                      </p:to>
                                    </p:set>
                                    <p:animEffect transition="in" filter="dissolve">
                                      <p:cBhvr>
                                        <p:cTn id="22" dur="500"/>
                                        <p:tgtEl>
                                          <p:spTgt spid="2672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6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9319" name="Oval 7">
            <a:extLst>
              <a:ext uri="{FF2B5EF4-FFF2-40B4-BE49-F238E27FC236}">
                <a16:creationId xmlns:a16="http://schemas.microsoft.com/office/drawing/2014/main" id="{41057C98-6C5E-234B-A016-B429BE8619FB}"/>
              </a:ext>
            </a:extLst>
          </p:cNvPr>
          <p:cNvSpPr>
            <a:spLocks noChangeArrowheads="1"/>
          </p:cNvSpPr>
          <p:nvPr/>
        </p:nvSpPr>
        <p:spPr bwMode="auto">
          <a:xfrm>
            <a:off x="1143000" y="2667000"/>
            <a:ext cx="361950" cy="40005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sz="2000" b="1">
                <a:solidFill>
                  <a:srgbClr val="FF0066"/>
                </a:solidFill>
                <a:latin typeface="Times New Roman" panose="02020603050405020304" pitchFamily="18" charset="0"/>
              </a:rPr>
              <a:t>I1</a:t>
            </a:r>
          </a:p>
        </p:txBody>
      </p:sp>
      <p:sp>
        <p:nvSpPr>
          <p:cNvPr id="269320" name="Oval 8">
            <a:extLst>
              <a:ext uri="{FF2B5EF4-FFF2-40B4-BE49-F238E27FC236}">
                <a16:creationId xmlns:a16="http://schemas.microsoft.com/office/drawing/2014/main" id="{FD2EC993-5341-B744-A163-1AAF0A10810F}"/>
              </a:ext>
            </a:extLst>
          </p:cNvPr>
          <p:cNvSpPr>
            <a:spLocks noChangeArrowheads="1"/>
          </p:cNvSpPr>
          <p:nvPr/>
        </p:nvSpPr>
        <p:spPr bwMode="auto">
          <a:xfrm>
            <a:off x="2520950" y="2667000"/>
            <a:ext cx="361950" cy="40005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sz="2000" b="1">
                <a:solidFill>
                  <a:srgbClr val="FF0066"/>
                </a:solidFill>
                <a:latin typeface="Times New Roman" panose="02020603050405020304" pitchFamily="18" charset="0"/>
              </a:rPr>
              <a:t>I2</a:t>
            </a:r>
          </a:p>
        </p:txBody>
      </p:sp>
      <p:sp>
        <p:nvSpPr>
          <p:cNvPr id="269321" name="Oval 9">
            <a:extLst>
              <a:ext uri="{FF2B5EF4-FFF2-40B4-BE49-F238E27FC236}">
                <a16:creationId xmlns:a16="http://schemas.microsoft.com/office/drawing/2014/main" id="{7A3CFB4F-BD89-7B43-ADBB-6E32C195E244}"/>
              </a:ext>
            </a:extLst>
          </p:cNvPr>
          <p:cNvSpPr>
            <a:spLocks noChangeArrowheads="1"/>
          </p:cNvSpPr>
          <p:nvPr/>
        </p:nvSpPr>
        <p:spPr bwMode="auto">
          <a:xfrm>
            <a:off x="3970338" y="2667000"/>
            <a:ext cx="361950" cy="40005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sz="2000" b="1">
                <a:solidFill>
                  <a:srgbClr val="FF0066"/>
                </a:solidFill>
                <a:latin typeface="Times New Roman" panose="02020603050405020304" pitchFamily="18" charset="0"/>
              </a:rPr>
              <a:t>I3</a:t>
            </a:r>
          </a:p>
        </p:txBody>
      </p:sp>
      <p:sp>
        <p:nvSpPr>
          <p:cNvPr id="269323" name="Oval 11">
            <a:extLst>
              <a:ext uri="{FF2B5EF4-FFF2-40B4-BE49-F238E27FC236}">
                <a16:creationId xmlns:a16="http://schemas.microsoft.com/office/drawing/2014/main" id="{7EC7D284-FB5F-EC4A-B607-076D303DFC89}"/>
              </a:ext>
            </a:extLst>
          </p:cNvPr>
          <p:cNvSpPr>
            <a:spLocks noChangeArrowheads="1"/>
          </p:cNvSpPr>
          <p:nvPr/>
        </p:nvSpPr>
        <p:spPr bwMode="auto">
          <a:xfrm>
            <a:off x="1939925" y="4105275"/>
            <a:ext cx="363538" cy="40005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sz="2000" b="1">
                <a:solidFill>
                  <a:srgbClr val="0000FF"/>
                </a:solidFill>
                <a:latin typeface="Times New Roman" panose="02020603050405020304" pitchFamily="18" charset="0"/>
              </a:rPr>
              <a:t>C1</a:t>
            </a:r>
          </a:p>
        </p:txBody>
      </p:sp>
      <p:sp>
        <p:nvSpPr>
          <p:cNvPr id="269324" name="Oval 12">
            <a:extLst>
              <a:ext uri="{FF2B5EF4-FFF2-40B4-BE49-F238E27FC236}">
                <a16:creationId xmlns:a16="http://schemas.microsoft.com/office/drawing/2014/main" id="{67613AFE-B34E-3049-BA1E-7BA871A084F5}"/>
              </a:ext>
            </a:extLst>
          </p:cNvPr>
          <p:cNvSpPr>
            <a:spLocks noChangeArrowheads="1"/>
          </p:cNvSpPr>
          <p:nvPr/>
        </p:nvSpPr>
        <p:spPr bwMode="auto">
          <a:xfrm>
            <a:off x="3390900" y="4105275"/>
            <a:ext cx="361950" cy="40005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sz="2000" b="1">
                <a:solidFill>
                  <a:srgbClr val="0000FF"/>
                </a:solidFill>
                <a:latin typeface="Times New Roman" panose="02020603050405020304" pitchFamily="18" charset="0"/>
              </a:rPr>
              <a:t>C2</a:t>
            </a:r>
          </a:p>
        </p:txBody>
      </p:sp>
      <p:sp>
        <p:nvSpPr>
          <p:cNvPr id="269327" name="Oval 15">
            <a:extLst>
              <a:ext uri="{FF2B5EF4-FFF2-40B4-BE49-F238E27FC236}">
                <a16:creationId xmlns:a16="http://schemas.microsoft.com/office/drawing/2014/main" id="{2DADBA5E-72F6-5D4A-B3D0-5EE7F4850CF0}"/>
              </a:ext>
            </a:extLst>
          </p:cNvPr>
          <p:cNvSpPr>
            <a:spLocks noChangeArrowheads="1"/>
          </p:cNvSpPr>
          <p:nvPr/>
        </p:nvSpPr>
        <p:spPr bwMode="auto">
          <a:xfrm>
            <a:off x="2809875" y="5543550"/>
            <a:ext cx="363538" cy="40005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sz="2000" b="1">
                <a:solidFill>
                  <a:schemeClr val="tx2"/>
                </a:solidFill>
                <a:latin typeface="Times New Roman" panose="02020603050405020304" pitchFamily="18" charset="0"/>
              </a:rPr>
              <a:t>P1</a:t>
            </a:r>
          </a:p>
        </p:txBody>
      </p:sp>
      <p:sp>
        <p:nvSpPr>
          <p:cNvPr id="269331" name="Line 19">
            <a:extLst>
              <a:ext uri="{FF2B5EF4-FFF2-40B4-BE49-F238E27FC236}">
                <a16:creationId xmlns:a16="http://schemas.microsoft.com/office/drawing/2014/main" id="{4BE2661C-49A6-0343-8313-6F72E89F6582}"/>
              </a:ext>
            </a:extLst>
          </p:cNvPr>
          <p:cNvSpPr>
            <a:spLocks noChangeShapeType="1"/>
          </p:cNvSpPr>
          <p:nvPr/>
        </p:nvSpPr>
        <p:spPr bwMode="auto">
          <a:xfrm>
            <a:off x="1504950" y="2827338"/>
            <a:ext cx="108743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9332" name="Line 20">
            <a:extLst>
              <a:ext uri="{FF2B5EF4-FFF2-40B4-BE49-F238E27FC236}">
                <a16:creationId xmlns:a16="http://schemas.microsoft.com/office/drawing/2014/main" id="{19776F65-9896-1B43-BCCE-5DD8721CECF9}"/>
              </a:ext>
            </a:extLst>
          </p:cNvPr>
          <p:cNvSpPr>
            <a:spLocks noChangeShapeType="1"/>
          </p:cNvSpPr>
          <p:nvPr/>
        </p:nvSpPr>
        <p:spPr bwMode="auto">
          <a:xfrm>
            <a:off x="2882900" y="2827338"/>
            <a:ext cx="108743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9334" name="Line 22">
            <a:extLst>
              <a:ext uri="{FF2B5EF4-FFF2-40B4-BE49-F238E27FC236}">
                <a16:creationId xmlns:a16="http://schemas.microsoft.com/office/drawing/2014/main" id="{50746E22-2068-9C46-B8D7-BB38F55262F8}"/>
              </a:ext>
            </a:extLst>
          </p:cNvPr>
          <p:cNvSpPr>
            <a:spLocks noChangeShapeType="1"/>
          </p:cNvSpPr>
          <p:nvPr/>
        </p:nvSpPr>
        <p:spPr bwMode="auto">
          <a:xfrm>
            <a:off x="2303463" y="4344988"/>
            <a:ext cx="108743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9340" name="Line 28">
            <a:extLst>
              <a:ext uri="{FF2B5EF4-FFF2-40B4-BE49-F238E27FC236}">
                <a16:creationId xmlns:a16="http://schemas.microsoft.com/office/drawing/2014/main" id="{65DADE59-729F-4C48-BCA3-73C474E9B72A}"/>
              </a:ext>
            </a:extLst>
          </p:cNvPr>
          <p:cNvSpPr>
            <a:spLocks noChangeShapeType="1"/>
          </p:cNvSpPr>
          <p:nvPr/>
        </p:nvSpPr>
        <p:spPr bwMode="auto">
          <a:xfrm>
            <a:off x="1360488" y="3067050"/>
            <a:ext cx="652462" cy="10382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9341" name="Line 29">
            <a:extLst>
              <a:ext uri="{FF2B5EF4-FFF2-40B4-BE49-F238E27FC236}">
                <a16:creationId xmlns:a16="http://schemas.microsoft.com/office/drawing/2014/main" id="{30A7426B-AA29-8E45-8BD5-F635B3225F0F}"/>
              </a:ext>
            </a:extLst>
          </p:cNvPr>
          <p:cNvSpPr>
            <a:spLocks noChangeShapeType="1"/>
          </p:cNvSpPr>
          <p:nvPr/>
        </p:nvSpPr>
        <p:spPr bwMode="auto">
          <a:xfrm>
            <a:off x="2230438" y="4505325"/>
            <a:ext cx="652462" cy="10382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9342" name="Line 30">
            <a:extLst>
              <a:ext uri="{FF2B5EF4-FFF2-40B4-BE49-F238E27FC236}">
                <a16:creationId xmlns:a16="http://schemas.microsoft.com/office/drawing/2014/main" id="{62E18ABB-021B-614C-985B-9B600EA275CE}"/>
              </a:ext>
            </a:extLst>
          </p:cNvPr>
          <p:cNvSpPr>
            <a:spLocks noChangeShapeType="1"/>
          </p:cNvSpPr>
          <p:nvPr/>
        </p:nvSpPr>
        <p:spPr bwMode="auto">
          <a:xfrm>
            <a:off x="2809875" y="3067050"/>
            <a:ext cx="652463" cy="10382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9315" name="Rectangle 3">
            <a:extLst>
              <a:ext uri="{FF2B5EF4-FFF2-40B4-BE49-F238E27FC236}">
                <a16:creationId xmlns:a16="http://schemas.microsoft.com/office/drawing/2014/main" id="{3B1BBAA5-549E-C844-B3A8-683BA26D677A}"/>
              </a:ext>
            </a:extLst>
          </p:cNvPr>
          <p:cNvSpPr>
            <a:spLocks noGrp="1" noChangeArrowheads="1"/>
          </p:cNvSpPr>
          <p:nvPr>
            <p:ph type="body" idx="1"/>
          </p:nvPr>
        </p:nvSpPr>
        <p:spPr bwMode="auto">
          <a:xfrm>
            <a:off x="576263" y="1335883"/>
            <a:ext cx="8382000" cy="8382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a:lnSpc>
                <a:spcPct val="130000"/>
              </a:lnSpc>
              <a:spcBef>
                <a:spcPct val="0"/>
              </a:spcBef>
              <a:buClrTx/>
              <a:buFont typeface="Wingdings" pitchFamily="2" charset="2"/>
              <a:buNone/>
            </a:pPr>
            <a:r>
              <a:rPr lang="en-US" altLang="zh-CN" sz="2400" b="1" dirty="0">
                <a:solidFill>
                  <a:srgbClr val="0000FF"/>
                </a:solidFill>
                <a:effectLst>
                  <a:outerShdw blurRad="38100" dist="38100" dir="2700000" algn="tl">
                    <a:srgbClr val="C0C0C0"/>
                  </a:outerShdw>
                </a:effectLst>
                <a:latin typeface="STKaiti" panose="02010600040101010101" pitchFamily="2" charset="-122"/>
                <a:ea typeface="STKaiti" panose="02010600040101010101" pitchFamily="2" charset="-122"/>
              </a:rPr>
              <a:t>1</a:t>
            </a:r>
            <a:r>
              <a:rPr lang="zh-CN" altLang="en-US" sz="2400" b="1" dirty="0">
                <a:solidFill>
                  <a:srgbClr val="0000FF"/>
                </a:solidFill>
                <a:effectLst>
                  <a:outerShdw blurRad="38100" dist="38100" dir="2700000" algn="tl">
                    <a:srgbClr val="C0C0C0"/>
                  </a:outerShdw>
                </a:effectLst>
                <a:latin typeface="STKaiti" panose="02010600040101010101" pitchFamily="2" charset="-122"/>
                <a:ea typeface="STKaiti" panose="02010600040101010101" pitchFamily="2" charset="-122"/>
              </a:rPr>
              <a:t>、程序并发执行</a:t>
            </a:r>
            <a:r>
              <a:rPr lang="zh-CN" altLang="en-US" sz="2400" b="1" dirty="0">
                <a:solidFill>
                  <a:srgbClr val="000000"/>
                </a:solidFill>
                <a:effectLst>
                  <a:outerShdw blurRad="38100" dist="38100" dir="2700000" algn="tl">
                    <a:srgbClr val="C0C0C0"/>
                  </a:outerShdw>
                </a:effectLst>
                <a:latin typeface="STKaiti" panose="02010600040101010101" pitchFamily="2" charset="-122"/>
                <a:ea typeface="STKaiti" panose="02010600040101010101" pitchFamily="2" charset="-122"/>
              </a:rPr>
              <a:t>   </a:t>
            </a:r>
          </a:p>
        </p:txBody>
      </p:sp>
      <p:grpSp>
        <p:nvGrpSpPr>
          <p:cNvPr id="2" name="Group 43">
            <a:extLst>
              <a:ext uri="{FF2B5EF4-FFF2-40B4-BE49-F238E27FC236}">
                <a16:creationId xmlns:a16="http://schemas.microsoft.com/office/drawing/2014/main" id="{6018446C-EE66-1241-A305-7B34241796A0}"/>
              </a:ext>
            </a:extLst>
          </p:cNvPr>
          <p:cNvGrpSpPr>
            <a:grpSpLocks/>
          </p:cNvGrpSpPr>
          <p:nvPr/>
        </p:nvGrpSpPr>
        <p:grpSpPr bwMode="auto">
          <a:xfrm>
            <a:off x="3244850" y="2667000"/>
            <a:ext cx="5365750" cy="3197225"/>
            <a:chOff x="2044" y="1680"/>
            <a:chExt cx="3380" cy="2014"/>
          </a:xfrm>
        </p:grpSpPr>
        <p:sp>
          <p:nvSpPr>
            <p:cNvPr id="12307" name="Line 23">
              <a:extLst>
                <a:ext uri="{FF2B5EF4-FFF2-40B4-BE49-F238E27FC236}">
                  <a16:creationId xmlns:a16="http://schemas.microsoft.com/office/drawing/2014/main" id="{4BC40E99-CA1C-8449-BEE2-E8D5D2BA9BD9}"/>
                </a:ext>
              </a:extLst>
            </p:cNvPr>
            <p:cNvSpPr>
              <a:spLocks noChangeShapeType="1"/>
            </p:cNvSpPr>
            <p:nvPr/>
          </p:nvSpPr>
          <p:spPr bwMode="auto">
            <a:xfrm>
              <a:off x="2318" y="2737"/>
              <a:ext cx="68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2308" name="Group 41">
              <a:extLst>
                <a:ext uri="{FF2B5EF4-FFF2-40B4-BE49-F238E27FC236}">
                  <a16:creationId xmlns:a16="http://schemas.microsoft.com/office/drawing/2014/main" id="{7AD4FD32-3220-7B4F-AF26-00E7B0DAFBF8}"/>
                </a:ext>
              </a:extLst>
            </p:cNvPr>
            <p:cNvGrpSpPr>
              <a:grpSpLocks/>
            </p:cNvGrpSpPr>
            <p:nvPr/>
          </p:nvGrpSpPr>
          <p:grpSpPr bwMode="auto">
            <a:xfrm>
              <a:off x="2044" y="1680"/>
              <a:ext cx="3380" cy="2014"/>
              <a:chOff x="2044" y="1680"/>
              <a:chExt cx="3380" cy="2014"/>
            </a:xfrm>
          </p:grpSpPr>
          <p:sp>
            <p:nvSpPr>
              <p:cNvPr id="12309" name="Oval 10">
                <a:extLst>
                  <a:ext uri="{FF2B5EF4-FFF2-40B4-BE49-F238E27FC236}">
                    <a16:creationId xmlns:a16="http://schemas.microsoft.com/office/drawing/2014/main" id="{CBE65F10-BC6B-DF48-AFC0-D6301FC8E8C8}"/>
                  </a:ext>
                </a:extLst>
              </p:cNvPr>
              <p:cNvSpPr>
                <a:spLocks noChangeArrowheads="1"/>
              </p:cNvSpPr>
              <p:nvPr/>
            </p:nvSpPr>
            <p:spPr bwMode="auto">
              <a:xfrm>
                <a:off x="3369" y="1680"/>
                <a:ext cx="228" cy="25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sz="2000" b="1">
                    <a:solidFill>
                      <a:srgbClr val="FF0066"/>
                    </a:solidFill>
                    <a:latin typeface="Times New Roman" panose="02020603050405020304" pitchFamily="18" charset="0"/>
                  </a:rPr>
                  <a:t>I4</a:t>
                </a:r>
              </a:p>
            </p:txBody>
          </p:sp>
          <p:sp>
            <p:nvSpPr>
              <p:cNvPr id="12310" name="Oval 13">
                <a:extLst>
                  <a:ext uri="{FF2B5EF4-FFF2-40B4-BE49-F238E27FC236}">
                    <a16:creationId xmlns:a16="http://schemas.microsoft.com/office/drawing/2014/main" id="{B6A8EE9C-EB8E-A049-88D2-6B3BF2BF2E23}"/>
                  </a:ext>
                </a:extLst>
              </p:cNvPr>
              <p:cNvSpPr>
                <a:spLocks noChangeArrowheads="1"/>
              </p:cNvSpPr>
              <p:nvPr/>
            </p:nvSpPr>
            <p:spPr bwMode="auto">
              <a:xfrm>
                <a:off x="3003" y="2586"/>
                <a:ext cx="229" cy="25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sz="2000" b="1">
                    <a:solidFill>
                      <a:srgbClr val="0000FF"/>
                    </a:solidFill>
                    <a:latin typeface="Times New Roman" panose="02020603050405020304" pitchFamily="18" charset="0"/>
                  </a:rPr>
                  <a:t>C3</a:t>
                </a:r>
              </a:p>
            </p:txBody>
          </p:sp>
          <p:sp>
            <p:nvSpPr>
              <p:cNvPr id="12311" name="Oval 14">
                <a:extLst>
                  <a:ext uri="{FF2B5EF4-FFF2-40B4-BE49-F238E27FC236}">
                    <a16:creationId xmlns:a16="http://schemas.microsoft.com/office/drawing/2014/main" id="{969C6BA5-589A-D744-AE28-429EB4A1032C}"/>
                  </a:ext>
                </a:extLst>
              </p:cNvPr>
              <p:cNvSpPr>
                <a:spLocks noChangeArrowheads="1"/>
              </p:cNvSpPr>
              <p:nvPr/>
            </p:nvSpPr>
            <p:spPr bwMode="auto">
              <a:xfrm>
                <a:off x="3963" y="2586"/>
                <a:ext cx="228" cy="25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sz="2000" b="1">
                    <a:solidFill>
                      <a:srgbClr val="0000FF"/>
                    </a:solidFill>
                    <a:latin typeface="Times New Roman" panose="02020603050405020304" pitchFamily="18" charset="0"/>
                  </a:rPr>
                  <a:t>C4</a:t>
                </a:r>
              </a:p>
            </p:txBody>
          </p:sp>
          <p:sp>
            <p:nvSpPr>
              <p:cNvPr id="12312" name="Oval 16">
                <a:extLst>
                  <a:ext uri="{FF2B5EF4-FFF2-40B4-BE49-F238E27FC236}">
                    <a16:creationId xmlns:a16="http://schemas.microsoft.com/office/drawing/2014/main" id="{4FB761AD-D685-6E45-BF5E-87165DDE04E5}"/>
                  </a:ext>
                </a:extLst>
              </p:cNvPr>
              <p:cNvSpPr>
                <a:spLocks noChangeArrowheads="1"/>
              </p:cNvSpPr>
              <p:nvPr/>
            </p:nvSpPr>
            <p:spPr bwMode="auto">
              <a:xfrm>
                <a:off x="2729" y="3442"/>
                <a:ext cx="229" cy="25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sz="2000" b="1">
                    <a:solidFill>
                      <a:schemeClr val="tx2"/>
                    </a:solidFill>
                    <a:latin typeface="Times New Roman" panose="02020603050405020304" pitchFamily="18" charset="0"/>
                  </a:rPr>
                  <a:t>P2</a:t>
                </a:r>
              </a:p>
            </p:txBody>
          </p:sp>
          <p:sp>
            <p:nvSpPr>
              <p:cNvPr id="12313" name="Oval 17">
                <a:extLst>
                  <a:ext uri="{FF2B5EF4-FFF2-40B4-BE49-F238E27FC236}">
                    <a16:creationId xmlns:a16="http://schemas.microsoft.com/office/drawing/2014/main" id="{D4936BDB-CA42-C748-9BB3-288EA3A49374}"/>
                  </a:ext>
                </a:extLst>
              </p:cNvPr>
              <p:cNvSpPr>
                <a:spLocks noChangeArrowheads="1"/>
              </p:cNvSpPr>
              <p:nvPr/>
            </p:nvSpPr>
            <p:spPr bwMode="auto">
              <a:xfrm>
                <a:off x="3643" y="3442"/>
                <a:ext cx="228" cy="25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sz="2000" b="1">
                    <a:solidFill>
                      <a:schemeClr val="tx2"/>
                    </a:solidFill>
                    <a:latin typeface="Times New Roman" panose="02020603050405020304" pitchFamily="18" charset="0"/>
                  </a:rPr>
                  <a:t>P3</a:t>
                </a:r>
              </a:p>
            </p:txBody>
          </p:sp>
          <p:sp>
            <p:nvSpPr>
              <p:cNvPr id="12314" name="Oval 18">
                <a:extLst>
                  <a:ext uri="{FF2B5EF4-FFF2-40B4-BE49-F238E27FC236}">
                    <a16:creationId xmlns:a16="http://schemas.microsoft.com/office/drawing/2014/main" id="{9F98AB9C-7F85-AF49-A49E-FD127366A9F1}"/>
                  </a:ext>
                </a:extLst>
              </p:cNvPr>
              <p:cNvSpPr>
                <a:spLocks noChangeArrowheads="1"/>
              </p:cNvSpPr>
              <p:nvPr/>
            </p:nvSpPr>
            <p:spPr bwMode="auto">
              <a:xfrm>
                <a:off x="4556" y="3392"/>
                <a:ext cx="229" cy="251"/>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sz="2000" b="1">
                    <a:solidFill>
                      <a:schemeClr val="tx2"/>
                    </a:solidFill>
                    <a:latin typeface="Times New Roman" panose="02020603050405020304" pitchFamily="18" charset="0"/>
                  </a:rPr>
                  <a:t>P4</a:t>
                </a:r>
              </a:p>
            </p:txBody>
          </p:sp>
          <p:sp>
            <p:nvSpPr>
              <p:cNvPr id="12315" name="Line 21">
                <a:extLst>
                  <a:ext uri="{FF2B5EF4-FFF2-40B4-BE49-F238E27FC236}">
                    <a16:creationId xmlns:a16="http://schemas.microsoft.com/office/drawing/2014/main" id="{856B852D-D345-BE4B-B158-25E4A3B020C8}"/>
                  </a:ext>
                </a:extLst>
              </p:cNvPr>
              <p:cNvSpPr>
                <a:spLocks noChangeShapeType="1"/>
              </p:cNvSpPr>
              <p:nvPr/>
            </p:nvSpPr>
            <p:spPr bwMode="auto">
              <a:xfrm>
                <a:off x="2729" y="1781"/>
                <a:ext cx="64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316" name="Line 24">
                <a:extLst>
                  <a:ext uri="{FF2B5EF4-FFF2-40B4-BE49-F238E27FC236}">
                    <a16:creationId xmlns:a16="http://schemas.microsoft.com/office/drawing/2014/main" id="{18DE4D90-2DEB-EA44-90AB-98B6997106E8}"/>
                  </a:ext>
                </a:extLst>
              </p:cNvPr>
              <p:cNvSpPr>
                <a:spLocks noChangeShapeType="1"/>
              </p:cNvSpPr>
              <p:nvPr/>
            </p:nvSpPr>
            <p:spPr bwMode="auto">
              <a:xfrm>
                <a:off x="3278" y="2737"/>
                <a:ext cx="68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317" name="Line 25">
                <a:extLst>
                  <a:ext uri="{FF2B5EF4-FFF2-40B4-BE49-F238E27FC236}">
                    <a16:creationId xmlns:a16="http://schemas.microsoft.com/office/drawing/2014/main" id="{F2D71678-ADA8-A642-BD89-DBF5C06D085E}"/>
                  </a:ext>
                </a:extLst>
              </p:cNvPr>
              <p:cNvSpPr>
                <a:spLocks noChangeShapeType="1"/>
              </p:cNvSpPr>
              <p:nvPr/>
            </p:nvSpPr>
            <p:spPr bwMode="auto">
              <a:xfrm>
                <a:off x="2044" y="3593"/>
                <a:ext cx="68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318" name="Line 26">
                <a:extLst>
                  <a:ext uri="{FF2B5EF4-FFF2-40B4-BE49-F238E27FC236}">
                    <a16:creationId xmlns:a16="http://schemas.microsoft.com/office/drawing/2014/main" id="{1DFEC0ED-0617-8548-B823-2A2D0B354E93}"/>
                  </a:ext>
                </a:extLst>
              </p:cNvPr>
              <p:cNvSpPr>
                <a:spLocks noChangeShapeType="1"/>
              </p:cNvSpPr>
              <p:nvPr/>
            </p:nvSpPr>
            <p:spPr bwMode="auto">
              <a:xfrm>
                <a:off x="2958" y="3593"/>
                <a:ext cx="68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319" name="Line 27">
                <a:extLst>
                  <a:ext uri="{FF2B5EF4-FFF2-40B4-BE49-F238E27FC236}">
                    <a16:creationId xmlns:a16="http://schemas.microsoft.com/office/drawing/2014/main" id="{67E66F4F-0BF4-4D49-A3F9-B6122F2D27BE}"/>
                  </a:ext>
                </a:extLst>
              </p:cNvPr>
              <p:cNvSpPr>
                <a:spLocks noChangeShapeType="1"/>
              </p:cNvSpPr>
              <p:nvPr/>
            </p:nvSpPr>
            <p:spPr bwMode="auto">
              <a:xfrm>
                <a:off x="3871" y="3593"/>
                <a:ext cx="68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320" name="Line 31">
                <a:extLst>
                  <a:ext uri="{FF2B5EF4-FFF2-40B4-BE49-F238E27FC236}">
                    <a16:creationId xmlns:a16="http://schemas.microsoft.com/office/drawing/2014/main" id="{73AA2238-3F45-8742-B7DC-06381036034A}"/>
                  </a:ext>
                </a:extLst>
              </p:cNvPr>
              <p:cNvSpPr>
                <a:spLocks noChangeShapeType="1"/>
              </p:cNvSpPr>
              <p:nvPr/>
            </p:nvSpPr>
            <p:spPr bwMode="auto">
              <a:xfrm>
                <a:off x="2638" y="1932"/>
                <a:ext cx="411" cy="65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321" name="Line 32">
                <a:extLst>
                  <a:ext uri="{FF2B5EF4-FFF2-40B4-BE49-F238E27FC236}">
                    <a16:creationId xmlns:a16="http://schemas.microsoft.com/office/drawing/2014/main" id="{CF0525B3-D481-7346-9D5A-539525994EC1}"/>
                  </a:ext>
                </a:extLst>
              </p:cNvPr>
              <p:cNvSpPr>
                <a:spLocks noChangeShapeType="1"/>
              </p:cNvSpPr>
              <p:nvPr/>
            </p:nvSpPr>
            <p:spPr bwMode="auto">
              <a:xfrm>
                <a:off x="3552" y="1982"/>
                <a:ext cx="411" cy="65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322" name="Line 33">
                <a:extLst>
                  <a:ext uri="{FF2B5EF4-FFF2-40B4-BE49-F238E27FC236}">
                    <a16:creationId xmlns:a16="http://schemas.microsoft.com/office/drawing/2014/main" id="{1E0BEC50-B617-2247-9549-DD6DB2F25893}"/>
                  </a:ext>
                </a:extLst>
              </p:cNvPr>
              <p:cNvSpPr>
                <a:spLocks noChangeShapeType="1"/>
              </p:cNvSpPr>
              <p:nvPr/>
            </p:nvSpPr>
            <p:spPr bwMode="auto">
              <a:xfrm>
                <a:off x="2318" y="2838"/>
                <a:ext cx="411" cy="65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323" name="Line 34">
                <a:extLst>
                  <a:ext uri="{FF2B5EF4-FFF2-40B4-BE49-F238E27FC236}">
                    <a16:creationId xmlns:a16="http://schemas.microsoft.com/office/drawing/2014/main" id="{9C857541-62E5-204E-8A12-98194E41EBA0}"/>
                  </a:ext>
                </a:extLst>
              </p:cNvPr>
              <p:cNvSpPr>
                <a:spLocks noChangeShapeType="1"/>
              </p:cNvSpPr>
              <p:nvPr/>
            </p:nvSpPr>
            <p:spPr bwMode="auto">
              <a:xfrm>
                <a:off x="3232" y="2838"/>
                <a:ext cx="411" cy="65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324" name="Line 35">
                <a:extLst>
                  <a:ext uri="{FF2B5EF4-FFF2-40B4-BE49-F238E27FC236}">
                    <a16:creationId xmlns:a16="http://schemas.microsoft.com/office/drawing/2014/main" id="{0EF4E507-20BA-9045-A9AA-8FEDC3A4D00D}"/>
                  </a:ext>
                </a:extLst>
              </p:cNvPr>
              <p:cNvSpPr>
                <a:spLocks noChangeShapeType="1"/>
              </p:cNvSpPr>
              <p:nvPr/>
            </p:nvSpPr>
            <p:spPr bwMode="auto">
              <a:xfrm>
                <a:off x="4100" y="2838"/>
                <a:ext cx="411" cy="65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325" name="Line 36">
                <a:extLst>
                  <a:ext uri="{FF2B5EF4-FFF2-40B4-BE49-F238E27FC236}">
                    <a16:creationId xmlns:a16="http://schemas.microsoft.com/office/drawing/2014/main" id="{F31ED9E3-434F-B14E-9E6E-64083FC708C4}"/>
                  </a:ext>
                </a:extLst>
              </p:cNvPr>
              <p:cNvSpPr>
                <a:spLocks noChangeShapeType="1"/>
              </p:cNvSpPr>
              <p:nvPr/>
            </p:nvSpPr>
            <p:spPr bwMode="auto">
              <a:xfrm>
                <a:off x="3643" y="1781"/>
                <a:ext cx="639"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326" name="Line 37">
                <a:extLst>
                  <a:ext uri="{FF2B5EF4-FFF2-40B4-BE49-F238E27FC236}">
                    <a16:creationId xmlns:a16="http://schemas.microsoft.com/office/drawing/2014/main" id="{DAEF28DD-9C45-E24F-8A90-82E9A7CEE4A3}"/>
                  </a:ext>
                </a:extLst>
              </p:cNvPr>
              <p:cNvSpPr>
                <a:spLocks noChangeShapeType="1"/>
              </p:cNvSpPr>
              <p:nvPr/>
            </p:nvSpPr>
            <p:spPr bwMode="auto">
              <a:xfrm>
                <a:off x="4145" y="2737"/>
                <a:ext cx="64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327" name="Line 38">
                <a:extLst>
                  <a:ext uri="{FF2B5EF4-FFF2-40B4-BE49-F238E27FC236}">
                    <a16:creationId xmlns:a16="http://schemas.microsoft.com/office/drawing/2014/main" id="{BCD719FA-E487-9F4F-870C-92ECC87EDC37}"/>
                  </a:ext>
                </a:extLst>
              </p:cNvPr>
              <p:cNvSpPr>
                <a:spLocks noChangeShapeType="1"/>
              </p:cNvSpPr>
              <p:nvPr/>
            </p:nvSpPr>
            <p:spPr bwMode="auto">
              <a:xfrm>
                <a:off x="4785" y="3543"/>
                <a:ext cx="639"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sp>
        <p:nvSpPr>
          <p:cNvPr id="12305" name="Rectangle 39">
            <a:extLst>
              <a:ext uri="{FF2B5EF4-FFF2-40B4-BE49-F238E27FC236}">
                <a16:creationId xmlns:a16="http://schemas.microsoft.com/office/drawing/2014/main" id="{C6D679F2-0307-C242-8D5F-5DA8D0C5B73F}"/>
              </a:ext>
            </a:extLst>
          </p:cNvPr>
          <p:cNvSpPr>
            <a:spLocks noChangeArrowheads="1"/>
          </p:cNvSpPr>
          <p:nvPr/>
        </p:nvSpPr>
        <p:spPr bwMode="auto">
          <a:xfrm>
            <a:off x="1838325" y="6022974"/>
            <a:ext cx="5715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lnSpc>
                <a:spcPct val="90000"/>
              </a:lnSpc>
              <a:spcBef>
                <a:spcPct val="20000"/>
              </a:spcBef>
              <a:buClr>
                <a:schemeClr val="bg2"/>
              </a:buClr>
              <a:buFont typeface="Monotype Sorts" pitchFamily="2" charset="2"/>
              <a:buNone/>
            </a:pPr>
            <a:r>
              <a:rPr lang="en-US" altLang="zh-CN" b="1" dirty="0">
                <a:solidFill>
                  <a:srgbClr val="0000FF"/>
                </a:solidFill>
                <a:latin typeface="Times New Roman" panose="02020603050405020304" pitchFamily="18" charset="0"/>
              </a:rPr>
              <a:t>  </a:t>
            </a:r>
            <a:r>
              <a:rPr lang="zh-CN" altLang="en-US" b="1" dirty="0">
                <a:solidFill>
                  <a:srgbClr val="0000FF"/>
                </a:solidFill>
                <a:latin typeface="Times New Roman" panose="02020603050405020304" pitchFamily="18" charset="0"/>
              </a:rPr>
              <a:t>程序并发执行时的前趋图</a:t>
            </a:r>
          </a:p>
        </p:txBody>
      </p:sp>
      <p:sp>
        <p:nvSpPr>
          <p:cNvPr id="269352" name="Text Box 40">
            <a:extLst>
              <a:ext uri="{FF2B5EF4-FFF2-40B4-BE49-F238E27FC236}">
                <a16:creationId xmlns:a16="http://schemas.microsoft.com/office/drawing/2014/main" id="{B9A5D6AD-5501-C444-A4CD-CB2CDD5E5462}"/>
              </a:ext>
            </a:extLst>
          </p:cNvPr>
          <p:cNvSpPr txBox="1">
            <a:spLocks noChangeArrowheads="1"/>
          </p:cNvSpPr>
          <p:nvPr/>
        </p:nvSpPr>
        <p:spPr bwMode="auto">
          <a:xfrm>
            <a:off x="990600" y="1826367"/>
            <a:ext cx="7696200" cy="524759"/>
          </a:xfrm>
          <a:prstGeom prst="rect">
            <a:avLst/>
          </a:prstGeom>
          <a:noFill/>
          <a:ln w="12700">
            <a:noFill/>
            <a:miter lim="800000"/>
            <a:headEnd type="none" w="sm" len="sm"/>
            <a:tailEnd type="none" w="sm" len="sm"/>
          </a:ln>
          <a:effec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30000"/>
              </a:lnSpc>
              <a:buFont typeface="Wingdings" pitchFamily="2" charset="2"/>
              <a:buNone/>
            </a:pPr>
            <a:r>
              <a:rPr lang="zh-CN" altLang="en-US" b="1" dirty="0">
                <a:solidFill>
                  <a:srgbClr val="FF0066"/>
                </a:solidFill>
                <a:effectLst>
                  <a:outerShdw blurRad="38100" dist="38100" dir="2700000" algn="tl">
                    <a:srgbClr val="C0C0C0"/>
                  </a:outerShdw>
                </a:effectLst>
                <a:latin typeface="楷体_GB2312" pitchFamily="49" charset="-122"/>
                <a:ea typeface="楷体_GB2312" pitchFamily="49" charset="-122"/>
              </a:rPr>
              <a:t>一个作业顺序执行，多个作业并发执行。</a:t>
            </a:r>
            <a:endParaRPr lang="zh-CN" altLang="en-US" dirty="0">
              <a:solidFill>
                <a:srgbClr val="FF0066"/>
              </a:solidFill>
            </a:endParaRPr>
          </a:p>
        </p:txBody>
      </p:sp>
      <p:sp>
        <p:nvSpPr>
          <p:cNvPr id="4" name="Title 3">
            <a:extLst>
              <a:ext uri="{FF2B5EF4-FFF2-40B4-BE49-F238E27FC236}">
                <a16:creationId xmlns:a16="http://schemas.microsoft.com/office/drawing/2014/main" id="{F71919C1-07EA-AD41-962E-BA68ED9D0AAA}"/>
              </a:ext>
            </a:extLst>
          </p:cNvPr>
          <p:cNvSpPr>
            <a:spLocks noGrp="1"/>
          </p:cNvSpPr>
          <p:nvPr>
            <p:ph type="title"/>
          </p:nvPr>
        </p:nvSpPr>
        <p:spPr/>
        <p:txBody>
          <a:bodyPr/>
          <a:lstStyle/>
          <a:p>
            <a:endParaRPr lang="en-US"/>
          </a:p>
        </p:txBody>
      </p:sp>
      <p:sp>
        <p:nvSpPr>
          <p:cNvPr id="42" name="Rectangle 2">
            <a:extLst>
              <a:ext uri="{FF2B5EF4-FFF2-40B4-BE49-F238E27FC236}">
                <a16:creationId xmlns:a16="http://schemas.microsoft.com/office/drawing/2014/main" id="{BE96A461-531E-024D-962D-CF9CC99F763F}"/>
              </a:ext>
            </a:extLst>
          </p:cNvPr>
          <p:cNvSpPr>
            <a:spLocks noChangeArrowheads="1"/>
          </p:cNvSpPr>
          <p:nvPr/>
        </p:nvSpPr>
        <p:spPr bwMode="auto">
          <a:xfrm>
            <a:off x="783625" y="437241"/>
            <a:ext cx="8077200" cy="533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3333FF"/>
                </a:solidFill>
                <a:latin typeface="Arial" panose="020B0604020202020204" pitchFamily="34" charset="0"/>
                <a:ea typeface="幼圆" pitchFamily="49" charset="-122"/>
              </a:rPr>
              <a:t>2.1</a:t>
            </a:r>
            <a:r>
              <a:rPr lang="zh-CN" altLang="en-US" sz="2800" b="1" dirty="0">
                <a:solidFill>
                  <a:srgbClr val="3333FF"/>
                </a:solidFill>
                <a:latin typeface="Arial" panose="020B0604020202020204" pitchFamily="34" charset="0"/>
                <a:ea typeface="幼圆" pitchFamily="49" charset="-122"/>
              </a:rPr>
              <a:t>前趋图和程序执行</a:t>
            </a:r>
            <a:r>
              <a:rPr lang="en-US" altLang="zh-CN" sz="2800" b="1" dirty="0">
                <a:solidFill>
                  <a:srgbClr val="3333FF"/>
                </a:solidFill>
                <a:latin typeface="Arial" panose="020B0604020202020204" pitchFamily="34" charset="0"/>
                <a:ea typeface="幼圆" pitchFamily="49" charset="-122"/>
              </a:rPr>
              <a:t>----</a:t>
            </a:r>
            <a:r>
              <a:rPr lang="zh-CN" altLang="en-US" sz="2800" b="1" dirty="0">
                <a:solidFill>
                  <a:srgbClr val="FF3300"/>
                </a:solidFill>
                <a:latin typeface="Arial" panose="020B0604020202020204" pitchFamily="34" charset="0"/>
                <a:ea typeface="幼圆" pitchFamily="49" charset="-122"/>
              </a:rPr>
              <a:t>程序的顺序执行及特征</a:t>
            </a:r>
          </a:p>
        </p:txBody>
      </p:sp>
      <p:sp>
        <p:nvSpPr>
          <p:cNvPr id="3" name="Slide Number Placeholder 2">
            <a:extLst>
              <a:ext uri="{FF2B5EF4-FFF2-40B4-BE49-F238E27FC236}">
                <a16:creationId xmlns:a16="http://schemas.microsoft.com/office/drawing/2014/main" id="{73883EAC-70ED-5446-B267-A38F2E69855A}"/>
              </a:ext>
            </a:extLst>
          </p:cNvPr>
          <p:cNvSpPr>
            <a:spLocks noGrp="1"/>
          </p:cNvSpPr>
          <p:nvPr>
            <p:ph type="sldNum" sz="quarter" idx="12"/>
          </p:nvPr>
        </p:nvSpPr>
        <p:spPr/>
        <p:txBody>
          <a:bodyPr/>
          <a:lstStyle/>
          <a:p>
            <a:fld id="{35076E67-1031-0C41-AAD0-5499F93954D8}" type="slidenum">
              <a:rPr lang="zh-CN" altLang="en-US" smtClean="0"/>
              <a:pPr/>
              <a:t>6</a:t>
            </a:fld>
            <a:endParaRPr lang="en-US" altLang="zh-CN"/>
          </a:p>
        </p:txBody>
      </p:sp>
    </p:spTree>
    <p:extLst>
      <p:ext uri="{BB962C8B-B14F-4D97-AF65-F5344CB8AC3E}">
        <p14:creationId xmlns:p14="http://schemas.microsoft.com/office/powerpoint/2010/main" val="4003370679"/>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9319"/>
                                        </p:tgtEl>
                                        <p:attrNameLst>
                                          <p:attrName>style.visibility</p:attrName>
                                        </p:attrNameLst>
                                      </p:cBhvr>
                                      <p:to>
                                        <p:strVal val="visible"/>
                                      </p:to>
                                    </p:set>
                                    <p:anim calcmode="lin" valueType="num">
                                      <p:cBhvr additive="base">
                                        <p:cTn id="7" dur="500" fill="hold"/>
                                        <p:tgtEl>
                                          <p:spTgt spid="269319"/>
                                        </p:tgtEl>
                                        <p:attrNameLst>
                                          <p:attrName>ppt_x</p:attrName>
                                        </p:attrNameLst>
                                      </p:cBhvr>
                                      <p:tavLst>
                                        <p:tav tm="0">
                                          <p:val>
                                            <p:strVal val="0-#ppt_w/2"/>
                                          </p:val>
                                        </p:tav>
                                        <p:tav tm="100000">
                                          <p:val>
                                            <p:strVal val="#ppt_x"/>
                                          </p:val>
                                        </p:tav>
                                      </p:tavLst>
                                    </p:anim>
                                    <p:anim calcmode="lin" valueType="num">
                                      <p:cBhvr additive="base">
                                        <p:cTn id="8" dur="500" fill="hold"/>
                                        <p:tgtEl>
                                          <p:spTgt spid="26931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69340"/>
                                        </p:tgtEl>
                                        <p:attrNameLst>
                                          <p:attrName>style.visibility</p:attrName>
                                        </p:attrNameLst>
                                      </p:cBhvr>
                                      <p:to>
                                        <p:strVal val="visible"/>
                                      </p:to>
                                    </p:set>
                                    <p:anim calcmode="lin" valueType="num">
                                      <p:cBhvr additive="base">
                                        <p:cTn id="13" dur="500" fill="hold"/>
                                        <p:tgtEl>
                                          <p:spTgt spid="269340"/>
                                        </p:tgtEl>
                                        <p:attrNameLst>
                                          <p:attrName>ppt_x</p:attrName>
                                        </p:attrNameLst>
                                      </p:cBhvr>
                                      <p:tavLst>
                                        <p:tav tm="0">
                                          <p:val>
                                            <p:strVal val="0-#ppt_w/2"/>
                                          </p:val>
                                        </p:tav>
                                        <p:tav tm="100000">
                                          <p:val>
                                            <p:strVal val="#ppt_x"/>
                                          </p:val>
                                        </p:tav>
                                      </p:tavLst>
                                    </p:anim>
                                    <p:anim calcmode="lin" valueType="num">
                                      <p:cBhvr additive="base">
                                        <p:cTn id="14" dur="500" fill="hold"/>
                                        <p:tgtEl>
                                          <p:spTgt spid="26934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69323"/>
                                        </p:tgtEl>
                                        <p:attrNameLst>
                                          <p:attrName>style.visibility</p:attrName>
                                        </p:attrNameLst>
                                      </p:cBhvr>
                                      <p:to>
                                        <p:strVal val="visible"/>
                                      </p:to>
                                    </p:set>
                                    <p:anim calcmode="lin" valueType="num">
                                      <p:cBhvr additive="base">
                                        <p:cTn id="19" dur="500" fill="hold"/>
                                        <p:tgtEl>
                                          <p:spTgt spid="269323"/>
                                        </p:tgtEl>
                                        <p:attrNameLst>
                                          <p:attrName>ppt_x</p:attrName>
                                        </p:attrNameLst>
                                      </p:cBhvr>
                                      <p:tavLst>
                                        <p:tav tm="0">
                                          <p:val>
                                            <p:strVal val="0-#ppt_w/2"/>
                                          </p:val>
                                        </p:tav>
                                        <p:tav tm="100000">
                                          <p:val>
                                            <p:strVal val="#ppt_x"/>
                                          </p:val>
                                        </p:tav>
                                      </p:tavLst>
                                    </p:anim>
                                    <p:anim calcmode="lin" valueType="num">
                                      <p:cBhvr additive="base">
                                        <p:cTn id="20" dur="500" fill="hold"/>
                                        <p:tgtEl>
                                          <p:spTgt spid="26932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269331"/>
                                        </p:tgtEl>
                                        <p:attrNameLst>
                                          <p:attrName>style.visibility</p:attrName>
                                        </p:attrNameLst>
                                      </p:cBhvr>
                                      <p:to>
                                        <p:strVal val="visible"/>
                                      </p:to>
                                    </p:set>
                                    <p:anim calcmode="lin" valueType="num">
                                      <p:cBhvr additive="base">
                                        <p:cTn id="25" dur="500" fill="hold"/>
                                        <p:tgtEl>
                                          <p:spTgt spid="269331"/>
                                        </p:tgtEl>
                                        <p:attrNameLst>
                                          <p:attrName>ppt_x</p:attrName>
                                        </p:attrNameLst>
                                      </p:cBhvr>
                                      <p:tavLst>
                                        <p:tav tm="0">
                                          <p:val>
                                            <p:strVal val="0-#ppt_w/2"/>
                                          </p:val>
                                        </p:tav>
                                        <p:tav tm="100000">
                                          <p:val>
                                            <p:strVal val="#ppt_x"/>
                                          </p:val>
                                        </p:tav>
                                      </p:tavLst>
                                    </p:anim>
                                    <p:anim calcmode="lin" valueType="num">
                                      <p:cBhvr additive="base">
                                        <p:cTn id="26" dur="500" fill="hold"/>
                                        <p:tgtEl>
                                          <p:spTgt spid="269331"/>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500"/>
                            </p:stCondLst>
                            <p:childTnLst>
                              <p:par>
                                <p:cTn id="28" presetID="2" presetClass="entr" presetSubtype="8" fill="hold" grpId="0" nodeType="afterEffect">
                                  <p:stCondLst>
                                    <p:cond delay="0"/>
                                  </p:stCondLst>
                                  <p:childTnLst>
                                    <p:set>
                                      <p:cBhvr>
                                        <p:cTn id="29" dur="1" fill="hold">
                                          <p:stCondLst>
                                            <p:cond delay="0"/>
                                          </p:stCondLst>
                                        </p:cTn>
                                        <p:tgtEl>
                                          <p:spTgt spid="269320"/>
                                        </p:tgtEl>
                                        <p:attrNameLst>
                                          <p:attrName>style.visibility</p:attrName>
                                        </p:attrNameLst>
                                      </p:cBhvr>
                                      <p:to>
                                        <p:strVal val="visible"/>
                                      </p:to>
                                    </p:set>
                                    <p:anim calcmode="lin" valueType="num">
                                      <p:cBhvr additive="base">
                                        <p:cTn id="30" dur="500" fill="hold"/>
                                        <p:tgtEl>
                                          <p:spTgt spid="269320"/>
                                        </p:tgtEl>
                                        <p:attrNameLst>
                                          <p:attrName>ppt_x</p:attrName>
                                        </p:attrNameLst>
                                      </p:cBhvr>
                                      <p:tavLst>
                                        <p:tav tm="0">
                                          <p:val>
                                            <p:strVal val="0-#ppt_w/2"/>
                                          </p:val>
                                        </p:tav>
                                        <p:tav tm="100000">
                                          <p:val>
                                            <p:strVal val="#ppt_x"/>
                                          </p:val>
                                        </p:tav>
                                      </p:tavLst>
                                    </p:anim>
                                    <p:anim calcmode="lin" valueType="num">
                                      <p:cBhvr additive="base">
                                        <p:cTn id="31" dur="500" fill="hold"/>
                                        <p:tgtEl>
                                          <p:spTgt spid="269320"/>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8" fill="hold" nodeType="clickEffect">
                                  <p:stCondLst>
                                    <p:cond delay="0"/>
                                  </p:stCondLst>
                                  <p:childTnLst>
                                    <p:set>
                                      <p:cBhvr>
                                        <p:cTn id="35" dur="1" fill="hold">
                                          <p:stCondLst>
                                            <p:cond delay="0"/>
                                          </p:stCondLst>
                                        </p:cTn>
                                        <p:tgtEl>
                                          <p:spTgt spid="269341"/>
                                        </p:tgtEl>
                                        <p:attrNameLst>
                                          <p:attrName>style.visibility</p:attrName>
                                        </p:attrNameLst>
                                      </p:cBhvr>
                                      <p:to>
                                        <p:strVal val="visible"/>
                                      </p:to>
                                    </p:set>
                                    <p:anim calcmode="lin" valueType="num">
                                      <p:cBhvr additive="base">
                                        <p:cTn id="36" dur="500" fill="hold"/>
                                        <p:tgtEl>
                                          <p:spTgt spid="269341"/>
                                        </p:tgtEl>
                                        <p:attrNameLst>
                                          <p:attrName>ppt_x</p:attrName>
                                        </p:attrNameLst>
                                      </p:cBhvr>
                                      <p:tavLst>
                                        <p:tav tm="0">
                                          <p:val>
                                            <p:strVal val="0-#ppt_w/2"/>
                                          </p:val>
                                        </p:tav>
                                        <p:tav tm="100000">
                                          <p:val>
                                            <p:strVal val="#ppt_x"/>
                                          </p:val>
                                        </p:tav>
                                      </p:tavLst>
                                    </p:anim>
                                    <p:anim calcmode="lin" valueType="num">
                                      <p:cBhvr additive="base">
                                        <p:cTn id="37" dur="500" fill="hold"/>
                                        <p:tgtEl>
                                          <p:spTgt spid="269341"/>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269327"/>
                                        </p:tgtEl>
                                        <p:attrNameLst>
                                          <p:attrName>style.visibility</p:attrName>
                                        </p:attrNameLst>
                                      </p:cBhvr>
                                      <p:to>
                                        <p:strVal val="visible"/>
                                      </p:to>
                                    </p:set>
                                    <p:anim calcmode="lin" valueType="num">
                                      <p:cBhvr additive="base">
                                        <p:cTn id="40" dur="500" fill="hold"/>
                                        <p:tgtEl>
                                          <p:spTgt spid="269327"/>
                                        </p:tgtEl>
                                        <p:attrNameLst>
                                          <p:attrName>ppt_x</p:attrName>
                                        </p:attrNameLst>
                                      </p:cBhvr>
                                      <p:tavLst>
                                        <p:tav tm="0">
                                          <p:val>
                                            <p:strVal val="0-#ppt_w/2"/>
                                          </p:val>
                                        </p:tav>
                                        <p:tav tm="100000">
                                          <p:val>
                                            <p:strVal val="#ppt_x"/>
                                          </p:val>
                                        </p:tav>
                                      </p:tavLst>
                                    </p:anim>
                                    <p:anim calcmode="lin" valueType="num">
                                      <p:cBhvr additive="base">
                                        <p:cTn id="41" dur="500" fill="hold"/>
                                        <p:tgtEl>
                                          <p:spTgt spid="269327"/>
                                        </p:tgtEl>
                                        <p:attrNameLst>
                                          <p:attrName>ppt_y</p:attrName>
                                        </p:attrNameLst>
                                      </p:cBhvr>
                                      <p:tavLst>
                                        <p:tav tm="0">
                                          <p:val>
                                            <p:strVal val="#ppt_y"/>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8" fill="hold" nodeType="clickEffect">
                                  <p:stCondLst>
                                    <p:cond delay="0"/>
                                  </p:stCondLst>
                                  <p:childTnLst>
                                    <p:set>
                                      <p:cBhvr>
                                        <p:cTn id="45" dur="1" fill="hold">
                                          <p:stCondLst>
                                            <p:cond delay="0"/>
                                          </p:stCondLst>
                                        </p:cTn>
                                        <p:tgtEl>
                                          <p:spTgt spid="269334"/>
                                        </p:tgtEl>
                                        <p:attrNameLst>
                                          <p:attrName>style.visibility</p:attrName>
                                        </p:attrNameLst>
                                      </p:cBhvr>
                                      <p:to>
                                        <p:strVal val="visible"/>
                                      </p:to>
                                    </p:set>
                                    <p:anim calcmode="lin" valueType="num">
                                      <p:cBhvr additive="base">
                                        <p:cTn id="46" dur="500" fill="hold"/>
                                        <p:tgtEl>
                                          <p:spTgt spid="269334"/>
                                        </p:tgtEl>
                                        <p:attrNameLst>
                                          <p:attrName>ppt_x</p:attrName>
                                        </p:attrNameLst>
                                      </p:cBhvr>
                                      <p:tavLst>
                                        <p:tav tm="0">
                                          <p:val>
                                            <p:strVal val="0-#ppt_w/2"/>
                                          </p:val>
                                        </p:tav>
                                        <p:tav tm="100000">
                                          <p:val>
                                            <p:strVal val="#ppt_x"/>
                                          </p:val>
                                        </p:tav>
                                      </p:tavLst>
                                    </p:anim>
                                    <p:anim calcmode="lin" valueType="num">
                                      <p:cBhvr additive="base">
                                        <p:cTn id="47" dur="500" fill="hold"/>
                                        <p:tgtEl>
                                          <p:spTgt spid="269334"/>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0"/>
                                  </p:stCondLst>
                                  <p:childTnLst>
                                    <p:set>
                                      <p:cBhvr>
                                        <p:cTn id="49" dur="1" fill="hold">
                                          <p:stCondLst>
                                            <p:cond delay="0"/>
                                          </p:stCondLst>
                                        </p:cTn>
                                        <p:tgtEl>
                                          <p:spTgt spid="269342"/>
                                        </p:tgtEl>
                                        <p:attrNameLst>
                                          <p:attrName>style.visibility</p:attrName>
                                        </p:attrNameLst>
                                      </p:cBhvr>
                                      <p:to>
                                        <p:strVal val="visible"/>
                                      </p:to>
                                    </p:set>
                                    <p:anim calcmode="lin" valueType="num">
                                      <p:cBhvr additive="base">
                                        <p:cTn id="50" dur="500" fill="hold"/>
                                        <p:tgtEl>
                                          <p:spTgt spid="269342"/>
                                        </p:tgtEl>
                                        <p:attrNameLst>
                                          <p:attrName>ppt_x</p:attrName>
                                        </p:attrNameLst>
                                      </p:cBhvr>
                                      <p:tavLst>
                                        <p:tav tm="0">
                                          <p:val>
                                            <p:strVal val="0-#ppt_w/2"/>
                                          </p:val>
                                        </p:tav>
                                        <p:tav tm="100000">
                                          <p:val>
                                            <p:strVal val="#ppt_x"/>
                                          </p:val>
                                        </p:tav>
                                      </p:tavLst>
                                    </p:anim>
                                    <p:anim calcmode="lin" valueType="num">
                                      <p:cBhvr additive="base">
                                        <p:cTn id="51" dur="500" fill="hold"/>
                                        <p:tgtEl>
                                          <p:spTgt spid="269342"/>
                                        </p:tgtEl>
                                        <p:attrNameLst>
                                          <p:attrName>ppt_y</p:attrName>
                                        </p:attrNameLst>
                                      </p:cBhvr>
                                      <p:tavLst>
                                        <p:tav tm="0">
                                          <p:val>
                                            <p:strVal val="#ppt_y"/>
                                          </p:val>
                                        </p:tav>
                                        <p:tav tm="100000">
                                          <p:val>
                                            <p:strVal val="#ppt_y"/>
                                          </p:val>
                                        </p:tav>
                                      </p:tavLst>
                                    </p:anim>
                                  </p:childTnLst>
                                </p:cTn>
                              </p:par>
                            </p:childTnLst>
                          </p:cTn>
                        </p:par>
                        <p:par>
                          <p:cTn id="52" fill="hold" nodeType="afterGroup">
                            <p:stCondLst>
                              <p:cond delay="500"/>
                            </p:stCondLst>
                            <p:childTnLst>
                              <p:par>
                                <p:cTn id="53" presetID="2" presetClass="entr" presetSubtype="8" fill="hold" grpId="0" nodeType="afterEffect">
                                  <p:stCondLst>
                                    <p:cond delay="0"/>
                                  </p:stCondLst>
                                  <p:childTnLst>
                                    <p:set>
                                      <p:cBhvr>
                                        <p:cTn id="54" dur="1" fill="hold">
                                          <p:stCondLst>
                                            <p:cond delay="0"/>
                                          </p:stCondLst>
                                        </p:cTn>
                                        <p:tgtEl>
                                          <p:spTgt spid="269324"/>
                                        </p:tgtEl>
                                        <p:attrNameLst>
                                          <p:attrName>style.visibility</p:attrName>
                                        </p:attrNameLst>
                                      </p:cBhvr>
                                      <p:to>
                                        <p:strVal val="visible"/>
                                      </p:to>
                                    </p:set>
                                    <p:anim calcmode="lin" valueType="num">
                                      <p:cBhvr additive="base">
                                        <p:cTn id="55" dur="500" fill="hold"/>
                                        <p:tgtEl>
                                          <p:spTgt spid="269324"/>
                                        </p:tgtEl>
                                        <p:attrNameLst>
                                          <p:attrName>ppt_x</p:attrName>
                                        </p:attrNameLst>
                                      </p:cBhvr>
                                      <p:tavLst>
                                        <p:tav tm="0">
                                          <p:val>
                                            <p:strVal val="0-#ppt_w/2"/>
                                          </p:val>
                                        </p:tav>
                                        <p:tav tm="100000">
                                          <p:val>
                                            <p:strVal val="#ppt_x"/>
                                          </p:val>
                                        </p:tav>
                                      </p:tavLst>
                                    </p:anim>
                                    <p:anim calcmode="lin" valueType="num">
                                      <p:cBhvr additive="base">
                                        <p:cTn id="56" dur="500" fill="hold"/>
                                        <p:tgtEl>
                                          <p:spTgt spid="269324"/>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nodeType="clickEffect">
                                  <p:stCondLst>
                                    <p:cond delay="0"/>
                                  </p:stCondLst>
                                  <p:childTnLst>
                                    <p:set>
                                      <p:cBhvr>
                                        <p:cTn id="60" dur="1" fill="hold">
                                          <p:stCondLst>
                                            <p:cond delay="0"/>
                                          </p:stCondLst>
                                        </p:cTn>
                                        <p:tgtEl>
                                          <p:spTgt spid="269332"/>
                                        </p:tgtEl>
                                        <p:attrNameLst>
                                          <p:attrName>style.visibility</p:attrName>
                                        </p:attrNameLst>
                                      </p:cBhvr>
                                      <p:to>
                                        <p:strVal val="visible"/>
                                      </p:to>
                                    </p:set>
                                    <p:anim calcmode="lin" valueType="num">
                                      <p:cBhvr additive="base">
                                        <p:cTn id="61" dur="500" fill="hold"/>
                                        <p:tgtEl>
                                          <p:spTgt spid="269332"/>
                                        </p:tgtEl>
                                        <p:attrNameLst>
                                          <p:attrName>ppt_x</p:attrName>
                                        </p:attrNameLst>
                                      </p:cBhvr>
                                      <p:tavLst>
                                        <p:tav tm="0">
                                          <p:val>
                                            <p:strVal val="0-#ppt_w/2"/>
                                          </p:val>
                                        </p:tav>
                                        <p:tav tm="100000">
                                          <p:val>
                                            <p:strVal val="#ppt_x"/>
                                          </p:val>
                                        </p:tav>
                                      </p:tavLst>
                                    </p:anim>
                                    <p:anim calcmode="lin" valueType="num">
                                      <p:cBhvr additive="base">
                                        <p:cTn id="62" dur="500" fill="hold"/>
                                        <p:tgtEl>
                                          <p:spTgt spid="269332"/>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269321"/>
                                        </p:tgtEl>
                                        <p:attrNameLst>
                                          <p:attrName>style.visibility</p:attrName>
                                        </p:attrNameLst>
                                      </p:cBhvr>
                                      <p:to>
                                        <p:strVal val="visible"/>
                                      </p:to>
                                    </p:set>
                                    <p:anim calcmode="lin" valueType="num">
                                      <p:cBhvr additive="base">
                                        <p:cTn id="67" dur="500" fill="hold"/>
                                        <p:tgtEl>
                                          <p:spTgt spid="269321"/>
                                        </p:tgtEl>
                                        <p:attrNameLst>
                                          <p:attrName>ppt_x</p:attrName>
                                        </p:attrNameLst>
                                      </p:cBhvr>
                                      <p:tavLst>
                                        <p:tav tm="0">
                                          <p:val>
                                            <p:strVal val="0-#ppt_w/2"/>
                                          </p:val>
                                        </p:tav>
                                        <p:tav tm="100000">
                                          <p:val>
                                            <p:strVal val="#ppt_x"/>
                                          </p:val>
                                        </p:tav>
                                      </p:tavLst>
                                    </p:anim>
                                    <p:anim calcmode="lin" valueType="num">
                                      <p:cBhvr additive="base">
                                        <p:cTn id="68" dur="500" fill="hold"/>
                                        <p:tgtEl>
                                          <p:spTgt spid="269321"/>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nodeType="clickEffect">
                                  <p:stCondLst>
                                    <p:cond delay="0"/>
                                  </p:stCondLst>
                                  <p:childTnLst>
                                    <p:set>
                                      <p:cBhvr>
                                        <p:cTn id="72" dur="1" fill="hold">
                                          <p:stCondLst>
                                            <p:cond delay="0"/>
                                          </p:stCondLst>
                                        </p:cTn>
                                        <p:tgtEl>
                                          <p:spTgt spid="2"/>
                                        </p:tgtEl>
                                        <p:attrNameLst>
                                          <p:attrName>style.visibility</p:attrName>
                                        </p:attrNameLst>
                                      </p:cBhvr>
                                      <p:to>
                                        <p:strVal val="visible"/>
                                      </p:to>
                                    </p:set>
                                    <p:anim calcmode="lin" valueType="num">
                                      <p:cBhvr additive="base">
                                        <p:cTn id="73" dur="500" fill="hold"/>
                                        <p:tgtEl>
                                          <p:spTgt spid="2"/>
                                        </p:tgtEl>
                                        <p:attrNameLst>
                                          <p:attrName>ppt_x</p:attrName>
                                        </p:attrNameLst>
                                      </p:cBhvr>
                                      <p:tavLst>
                                        <p:tav tm="0">
                                          <p:val>
                                            <p:strVal val="0-#ppt_w/2"/>
                                          </p:val>
                                        </p:tav>
                                        <p:tav tm="100000">
                                          <p:val>
                                            <p:strVal val="#ppt_x"/>
                                          </p:val>
                                        </p:tav>
                                      </p:tavLst>
                                    </p:anim>
                                    <p:anim calcmode="lin" valueType="num">
                                      <p:cBhvr additive="base">
                                        <p:cTn id="7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40" presetClass="entr" presetSubtype="0" fill="hold" grpId="0" nodeType="clickEffect">
                                  <p:stCondLst>
                                    <p:cond delay="0"/>
                                  </p:stCondLst>
                                  <p:iterate type="lt">
                                    <p:tmPct val="10000"/>
                                  </p:iterate>
                                  <p:childTnLst>
                                    <p:set>
                                      <p:cBhvr>
                                        <p:cTn id="78" dur="1" fill="hold">
                                          <p:stCondLst>
                                            <p:cond delay="0"/>
                                          </p:stCondLst>
                                        </p:cTn>
                                        <p:tgtEl>
                                          <p:spTgt spid="269352"/>
                                        </p:tgtEl>
                                        <p:attrNameLst>
                                          <p:attrName>style.visibility</p:attrName>
                                        </p:attrNameLst>
                                      </p:cBhvr>
                                      <p:to>
                                        <p:strVal val="visible"/>
                                      </p:to>
                                    </p:set>
                                    <p:animEffect transition="in" filter="fade">
                                      <p:cBhvr>
                                        <p:cTn id="79" dur="1000"/>
                                        <p:tgtEl>
                                          <p:spTgt spid="269352"/>
                                        </p:tgtEl>
                                      </p:cBhvr>
                                    </p:animEffect>
                                    <p:anim calcmode="lin" valueType="num">
                                      <p:cBhvr>
                                        <p:cTn id="80" dur="1000" fill="hold"/>
                                        <p:tgtEl>
                                          <p:spTgt spid="269352"/>
                                        </p:tgtEl>
                                        <p:attrNameLst>
                                          <p:attrName>ppt_x</p:attrName>
                                        </p:attrNameLst>
                                      </p:cBhvr>
                                      <p:tavLst>
                                        <p:tav tm="0">
                                          <p:val>
                                            <p:strVal val="#ppt_x-.1"/>
                                          </p:val>
                                        </p:tav>
                                        <p:tav tm="100000">
                                          <p:val>
                                            <p:strVal val="#ppt_x"/>
                                          </p:val>
                                        </p:tav>
                                      </p:tavLst>
                                    </p:anim>
                                    <p:anim calcmode="lin" valueType="num">
                                      <p:cBhvr>
                                        <p:cTn id="81" dur="1000" fill="hold"/>
                                        <p:tgtEl>
                                          <p:spTgt spid="2693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19" grpId="0" animBg="1" autoUpdateAnimBg="0"/>
      <p:bldP spid="269320" grpId="0" animBg="1" autoUpdateAnimBg="0"/>
      <p:bldP spid="269321" grpId="0" animBg="1" autoUpdateAnimBg="0"/>
      <p:bldP spid="269323" grpId="0" animBg="1" autoUpdateAnimBg="0"/>
      <p:bldP spid="269324" grpId="0" animBg="1" autoUpdateAnimBg="0"/>
      <p:bldP spid="269327" grpId="0" animBg="1" autoUpdateAnimBg="0"/>
      <p:bldP spid="26935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Text Box 2">
            <a:extLst>
              <a:ext uri="{FF2B5EF4-FFF2-40B4-BE49-F238E27FC236}">
                <a16:creationId xmlns:a16="http://schemas.microsoft.com/office/drawing/2014/main" id="{3E52CEDE-1312-F94F-8B39-7D240AD06591}"/>
              </a:ext>
            </a:extLst>
          </p:cNvPr>
          <p:cNvSpPr txBox="1">
            <a:spLocks noChangeArrowheads="1"/>
          </p:cNvSpPr>
          <p:nvPr/>
        </p:nvSpPr>
        <p:spPr bwMode="auto">
          <a:xfrm>
            <a:off x="759173" y="1299002"/>
            <a:ext cx="8077200" cy="519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just" eaLnBrk="1" hangingPunct="1">
              <a:lnSpc>
                <a:spcPct val="120000"/>
              </a:lnSpc>
              <a:spcBef>
                <a:spcPct val="50000"/>
              </a:spcBef>
            </a:pPr>
            <a:r>
              <a:rPr lang="zh-CN" altLang="en-US" b="1" dirty="0">
                <a:solidFill>
                  <a:schemeClr val="tx1"/>
                </a:solidFill>
                <a:latin typeface="STKaiti" panose="02010600040101010101" pitchFamily="2" charset="-122"/>
                <a:ea typeface="STKaiti" panose="02010600040101010101" pitchFamily="2" charset="-122"/>
              </a:rPr>
              <a:t>在该例中存在下述前趋关系：</a:t>
            </a:r>
          </a:p>
          <a:p>
            <a:pPr algn="just" eaLnBrk="1" hangingPunct="1">
              <a:lnSpc>
                <a:spcPct val="120000"/>
              </a:lnSpc>
              <a:spcBef>
                <a:spcPct val="50000"/>
              </a:spcBef>
            </a:pPr>
            <a:r>
              <a:rPr lang="zh-CN" altLang="en-US" b="1" dirty="0">
                <a:solidFill>
                  <a:schemeClr val="tx1"/>
                </a:solidFill>
                <a:latin typeface="STKaiti" panose="02010600040101010101" pitchFamily="2" charset="-122"/>
                <a:ea typeface="STKaiti" panose="02010600040101010101" pitchFamily="2" charset="-122"/>
              </a:rPr>
              <a:t>  </a:t>
            </a:r>
            <a:r>
              <a:rPr lang="en-US" altLang="zh-CN" b="1" dirty="0" err="1">
                <a:solidFill>
                  <a:schemeClr val="tx1"/>
                </a:solidFill>
                <a:latin typeface="STKaiti" panose="02010600040101010101" pitchFamily="2" charset="-122"/>
                <a:ea typeface="STKaiti" panose="02010600040101010101" pitchFamily="2" charset="-122"/>
              </a:rPr>
              <a:t>I</a:t>
            </a:r>
            <a:r>
              <a:rPr lang="en-US" altLang="zh-CN" b="1" baseline="-25000" dirty="0" err="1">
                <a:solidFill>
                  <a:schemeClr val="tx1"/>
                </a:solidFill>
                <a:latin typeface="STKaiti" panose="02010600040101010101" pitchFamily="2" charset="-122"/>
                <a:ea typeface="STKaiti" panose="02010600040101010101" pitchFamily="2" charset="-122"/>
              </a:rPr>
              <a:t>i</a:t>
            </a:r>
            <a:r>
              <a:rPr lang="en-US" altLang="zh-CN" b="1" dirty="0" err="1">
                <a:solidFill>
                  <a:schemeClr val="tx1"/>
                </a:solidFill>
                <a:latin typeface="STKaiti" panose="02010600040101010101" pitchFamily="2" charset="-122"/>
                <a:ea typeface="STKaiti" panose="02010600040101010101" pitchFamily="2" charset="-122"/>
              </a:rPr>
              <a:t>→C</a:t>
            </a:r>
            <a:r>
              <a:rPr lang="en-US" altLang="zh-CN" b="1" baseline="-25000" dirty="0" err="1">
                <a:solidFill>
                  <a:schemeClr val="tx1"/>
                </a:solidFill>
                <a:latin typeface="STKaiti" panose="02010600040101010101" pitchFamily="2" charset="-122"/>
                <a:ea typeface="STKaiti" panose="02010600040101010101" pitchFamily="2" charset="-122"/>
              </a:rPr>
              <a:t>i</a:t>
            </a:r>
            <a:r>
              <a:rPr lang="zh-CN" altLang="en-US" b="1" dirty="0">
                <a:solidFill>
                  <a:schemeClr val="tx1"/>
                </a:solidFill>
                <a:latin typeface="STKaiti" panose="02010600040101010101" pitchFamily="2" charset="-122"/>
                <a:ea typeface="STKaiti" panose="02010600040101010101" pitchFamily="2" charset="-122"/>
              </a:rPr>
              <a:t>，</a:t>
            </a:r>
            <a:r>
              <a:rPr lang="en-US" altLang="zh-CN" b="1" dirty="0">
                <a:solidFill>
                  <a:schemeClr val="tx1"/>
                </a:solidFill>
                <a:latin typeface="STKaiti" panose="02010600040101010101" pitchFamily="2" charset="-122"/>
                <a:ea typeface="STKaiti" panose="02010600040101010101" pitchFamily="2" charset="-122"/>
              </a:rPr>
              <a:t>I</a:t>
            </a:r>
            <a:r>
              <a:rPr lang="en-US" altLang="zh-CN" b="1" baseline="-25000" dirty="0">
                <a:solidFill>
                  <a:schemeClr val="tx1"/>
                </a:solidFill>
                <a:latin typeface="STKaiti" panose="02010600040101010101" pitchFamily="2" charset="-122"/>
                <a:ea typeface="STKaiti" panose="02010600040101010101" pitchFamily="2" charset="-122"/>
              </a:rPr>
              <a:t>i</a:t>
            </a:r>
            <a:r>
              <a:rPr lang="en-US" altLang="zh-CN" b="1" dirty="0">
                <a:solidFill>
                  <a:schemeClr val="tx1"/>
                </a:solidFill>
                <a:latin typeface="STKaiti" panose="02010600040101010101" pitchFamily="2" charset="-122"/>
                <a:ea typeface="STKaiti" panose="02010600040101010101" pitchFamily="2" charset="-122"/>
              </a:rPr>
              <a:t>→I</a:t>
            </a:r>
            <a:r>
              <a:rPr lang="en-US" altLang="zh-CN" b="1" baseline="-25000" dirty="0">
                <a:solidFill>
                  <a:schemeClr val="tx1"/>
                </a:solidFill>
                <a:latin typeface="STKaiti" panose="02010600040101010101" pitchFamily="2" charset="-122"/>
                <a:ea typeface="STKaiti" panose="02010600040101010101" pitchFamily="2" charset="-122"/>
              </a:rPr>
              <a:t>i+1</a:t>
            </a:r>
            <a:r>
              <a:rPr lang="en-US" altLang="zh-CN" b="1" dirty="0">
                <a:solidFill>
                  <a:schemeClr val="tx1"/>
                </a:solidFill>
                <a:latin typeface="STKaiti" panose="02010600040101010101" pitchFamily="2" charset="-122"/>
                <a:ea typeface="STKaiti" panose="02010600040101010101" pitchFamily="2" charset="-122"/>
              </a:rPr>
              <a:t>, </a:t>
            </a:r>
            <a:r>
              <a:rPr lang="en-US" altLang="zh-CN" b="1" dirty="0" err="1">
                <a:solidFill>
                  <a:schemeClr val="tx1"/>
                </a:solidFill>
                <a:latin typeface="STKaiti" panose="02010600040101010101" pitchFamily="2" charset="-122"/>
                <a:ea typeface="STKaiti" panose="02010600040101010101" pitchFamily="2" charset="-122"/>
              </a:rPr>
              <a:t>C</a:t>
            </a:r>
            <a:r>
              <a:rPr lang="en-US" altLang="zh-CN" b="1" baseline="-25000" dirty="0" err="1">
                <a:solidFill>
                  <a:schemeClr val="tx1"/>
                </a:solidFill>
                <a:latin typeface="STKaiti" panose="02010600040101010101" pitchFamily="2" charset="-122"/>
                <a:ea typeface="STKaiti" panose="02010600040101010101" pitchFamily="2" charset="-122"/>
              </a:rPr>
              <a:t>i</a:t>
            </a:r>
            <a:r>
              <a:rPr lang="en-US" altLang="zh-CN" b="1" dirty="0" err="1">
                <a:solidFill>
                  <a:schemeClr val="tx1"/>
                </a:solidFill>
                <a:latin typeface="STKaiti" panose="02010600040101010101" pitchFamily="2" charset="-122"/>
                <a:ea typeface="STKaiti" panose="02010600040101010101" pitchFamily="2" charset="-122"/>
              </a:rPr>
              <a:t>→P</a:t>
            </a:r>
            <a:r>
              <a:rPr lang="en-US" altLang="zh-CN" b="1" baseline="-25000" dirty="0" err="1">
                <a:solidFill>
                  <a:schemeClr val="tx1"/>
                </a:solidFill>
                <a:latin typeface="STKaiti" panose="02010600040101010101" pitchFamily="2" charset="-122"/>
                <a:ea typeface="STKaiti" panose="02010600040101010101" pitchFamily="2" charset="-122"/>
              </a:rPr>
              <a:t>i</a:t>
            </a:r>
            <a:r>
              <a:rPr lang="en-US" altLang="zh-CN" b="1" dirty="0">
                <a:solidFill>
                  <a:schemeClr val="tx1"/>
                </a:solidFill>
                <a:latin typeface="STKaiti" panose="02010600040101010101" pitchFamily="2" charset="-122"/>
                <a:ea typeface="STKaiti" panose="02010600040101010101" pitchFamily="2" charset="-122"/>
              </a:rPr>
              <a:t>, C</a:t>
            </a:r>
            <a:r>
              <a:rPr lang="en-US" altLang="zh-CN" b="1" baseline="-25000" dirty="0">
                <a:solidFill>
                  <a:schemeClr val="tx1"/>
                </a:solidFill>
                <a:latin typeface="STKaiti" panose="02010600040101010101" pitchFamily="2" charset="-122"/>
                <a:ea typeface="STKaiti" panose="02010600040101010101" pitchFamily="2" charset="-122"/>
              </a:rPr>
              <a:t>i</a:t>
            </a:r>
            <a:r>
              <a:rPr lang="en-US" altLang="zh-CN" b="1" dirty="0">
                <a:solidFill>
                  <a:schemeClr val="tx1"/>
                </a:solidFill>
                <a:latin typeface="STKaiti" panose="02010600040101010101" pitchFamily="2" charset="-122"/>
                <a:ea typeface="STKaiti" panose="02010600040101010101" pitchFamily="2" charset="-122"/>
              </a:rPr>
              <a:t>→C</a:t>
            </a:r>
            <a:r>
              <a:rPr lang="en-US" altLang="zh-CN" b="1" baseline="-25000" dirty="0">
                <a:solidFill>
                  <a:schemeClr val="tx1"/>
                </a:solidFill>
                <a:latin typeface="STKaiti" panose="02010600040101010101" pitchFamily="2" charset="-122"/>
                <a:ea typeface="STKaiti" panose="02010600040101010101" pitchFamily="2" charset="-122"/>
              </a:rPr>
              <a:t>i+1</a:t>
            </a:r>
            <a:r>
              <a:rPr lang="zh-CN" altLang="en-US" b="1" dirty="0">
                <a:solidFill>
                  <a:schemeClr val="tx1"/>
                </a:solidFill>
                <a:latin typeface="STKaiti" panose="02010600040101010101" pitchFamily="2" charset="-122"/>
                <a:ea typeface="STKaiti" panose="02010600040101010101" pitchFamily="2" charset="-122"/>
              </a:rPr>
              <a:t>，</a:t>
            </a:r>
            <a:r>
              <a:rPr lang="en-US" altLang="zh-CN" b="1" dirty="0">
                <a:solidFill>
                  <a:schemeClr val="tx1"/>
                </a:solidFill>
                <a:latin typeface="STKaiti" panose="02010600040101010101" pitchFamily="2" charset="-122"/>
                <a:ea typeface="STKaiti" panose="02010600040101010101" pitchFamily="2" charset="-122"/>
              </a:rPr>
              <a:t>P</a:t>
            </a:r>
            <a:r>
              <a:rPr lang="en-US" altLang="zh-CN" b="1" baseline="-25000" dirty="0">
                <a:solidFill>
                  <a:schemeClr val="tx1"/>
                </a:solidFill>
                <a:latin typeface="STKaiti" panose="02010600040101010101" pitchFamily="2" charset="-122"/>
                <a:ea typeface="STKaiti" panose="02010600040101010101" pitchFamily="2" charset="-122"/>
              </a:rPr>
              <a:t>i</a:t>
            </a:r>
            <a:r>
              <a:rPr lang="en-US" altLang="zh-CN" b="1" dirty="0">
                <a:solidFill>
                  <a:schemeClr val="tx1"/>
                </a:solidFill>
                <a:latin typeface="STKaiti" panose="02010600040101010101" pitchFamily="2" charset="-122"/>
                <a:ea typeface="STKaiti" panose="02010600040101010101" pitchFamily="2" charset="-122"/>
              </a:rPr>
              <a:t>→P</a:t>
            </a:r>
            <a:r>
              <a:rPr lang="en-US" altLang="zh-CN" b="1" baseline="-25000" dirty="0">
                <a:solidFill>
                  <a:schemeClr val="tx1"/>
                </a:solidFill>
                <a:latin typeface="STKaiti" panose="02010600040101010101" pitchFamily="2" charset="-122"/>
                <a:ea typeface="STKaiti" panose="02010600040101010101" pitchFamily="2" charset="-122"/>
              </a:rPr>
              <a:t>i+1</a:t>
            </a:r>
          </a:p>
          <a:p>
            <a:pPr algn="just" eaLnBrk="1" hangingPunct="1">
              <a:lnSpc>
                <a:spcPct val="120000"/>
              </a:lnSpc>
              <a:spcBef>
                <a:spcPct val="50000"/>
              </a:spcBef>
            </a:pPr>
            <a:r>
              <a:rPr lang="zh-CN" altLang="en-US" b="1" dirty="0">
                <a:solidFill>
                  <a:schemeClr val="tx1"/>
                </a:solidFill>
                <a:latin typeface="STKaiti" panose="02010600040101010101" pitchFamily="2" charset="-122"/>
                <a:ea typeface="STKaiti" panose="02010600040101010101" pitchFamily="2" charset="-122"/>
              </a:rPr>
              <a:t>而</a:t>
            </a:r>
            <a:r>
              <a:rPr lang="en-US" altLang="zh-CN" b="1" dirty="0">
                <a:solidFill>
                  <a:schemeClr val="tx1"/>
                </a:solidFill>
                <a:latin typeface="STKaiti" panose="02010600040101010101" pitchFamily="2" charset="-122"/>
                <a:ea typeface="STKaiti" panose="02010600040101010101" pitchFamily="2" charset="-122"/>
              </a:rPr>
              <a:t>I</a:t>
            </a:r>
            <a:r>
              <a:rPr lang="en-US" altLang="zh-CN" b="1" baseline="-25000" dirty="0">
                <a:solidFill>
                  <a:schemeClr val="tx1"/>
                </a:solidFill>
                <a:latin typeface="STKaiti" panose="02010600040101010101" pitchFamily="2" charset="-122"/>
                <a:ea typeface="STKaiti" panose="02010600040101010101" pitchFamily="2" charset="-122"/>
              </a:rPr>
              <a:t>i+1</a:t>
            </a:r>
            <a:r>
              <a:rPr lang="zh-CN" altLang="en-US" b="1" dirty="0">
                <a:solidFill>
                  <a:schemeClr val="tx1"/>
                </a:solidFill>
                <a:latin typeface="STKaiti" panose="02010600040101010101" pitchFamily="2" charset="-122"/>
                <a:ea typeface="STKaiti" panose="02010600040101010101" pitchFamily="2" charset="-122"/>
              </a:rPr>
              <a:t>和</a:t>
            </a:r>
            <a:r>
              <a:rPr lang="en-US" altLang="zh-CN" b="1" dirty="0">
                <a:solidFill>
                  <a:schemeClr val="tx1"/>
                </a:solidFill>
                <a:latin typeface="STKaiti" panose="02010600040101010101" pitchFamily="2" charset="-122"/>
                <a:ea typeface="STKaiti" panose="02010600040101010101" pitchFamily="2" charset="-122"/>
              </a:rPr>
              <a:t>C</a:t>
            </a:r>
            <a:r>
              <a:rPr lang="en-US" altLang="zh-CN" b="1" baseline="-25000" dirty="0">
                <a:solidFill>
                  <a:schemeClr val="tx1"/>
                </a:solidFill>
                <a:latin typeface="STKaiti" panose="02010600040101010101" pitchFamily="2" charset="-122"/>
                <a:ea typeface="STKaiti" panose="02010600040101010101" pitchFamily="2" charset="-122"/>
              </a:rPr>
              <a:t>i</a:t>
            </a:r>
            <a:r>
              <a:rPr lang="zh-CN" altLang="en-US" b="1" dirty="0">
                <a:solidFill>
                  <a:schemeClr val="tx1"/>
                </a:solidFill>
                <a:latin typeface="STKaiti" panose="02010600040101010101" pitchFamily="2" charset="-122"/>
                <a:ea typeface="STKaiti" panose="02010600040101010101" pitchFamily="2" charset="-122"/>
              </a:rPr>
              <a:t>及</a:t>
            </a:r>
            <a:r>
              <a:rPr lang="en-US" altLang="zh-CN" b="1" dirty="0">
                <a:solidFill>
                  <a:schemeClr val="tx1"/>
                </a:solidFill>
                <a:latin typeface="STKaiti" panose="02010600040101010101" pitchFamily="2" charset="-122"/>
                <a:ea typeface="STKaiti" panose="02010600040101010101" pitchFamily="2" charset="-122"/>
              </a:rPr>
              <a:t>P</a:t>
            </a:r>
            <a:r>
              <a:rPr lang="en-US" altLang="zh-CN" b="1" baseline="-25000" dirty="0">
                <a:solidFill>
                  <a:schemeClr val="tx1"/>
                </a:solidFill>
                <a:latin typeface="STKaiti" panose="02010600040101010101" pitchFamily="2" charset="-122"/>
                <a:ea typeface="STKaiti" panose="02010600040101010101" pitchFamily="2" charset="-122"/>
              </a:rPr>
              <a:t>i-1</a:t>
            </a:r>
            <a:r>
              <a:rPr lang="zh-CN" altLang="en-US" b="1" dirty="0">
                <a:solidFill>
                  <a:schemeClr val="tx1"/>
                </a:solidFill>
                <a:latin typeface="STKaiti" panose="02010600040101010101" pitchFamily="2" charset="-122"/>
                <a:ea typeface="STKaiti" panose="02010600040101010101" pitchFamily="2" charset="-122"/>
              </a:rPr>
              <a:t>是重迭的，亦即在</a:t>
            </a:r>
            <a:r>
              <a:rPr lang="en-US" altLang="zh-CN" b="1" dirty="0">
                <a:solidFill>
                  <a:schemeClr val="tx1"/>
                </a:solidFill>
                <a:latin typeface="STKaiti" panose="02010600040101010101" pitchFamily="2" charset="-122"/>
                <a:ea typeface="STKaiti" panose="02010600040101010101" pitchFamily="2" charset="-122"/>
              </a:rPr>
              <a:t>P</a:t>
            </a:r>
            <a:r>
              <a:rPr lang="en-US" altLang="zh-CN" b="1" baseline="-25000" dirty="0">
                <a:solidFill>
                  <a:schemeClr val="tx1"/>
                </a:solidFill>
                <a:latin typeface="STKaiti" panose="02010600040101010101" pitchFamily="2" charset="-122"/>
                <a:ea typeface="STKaiti" panose="02010600040101010101" pitchFamily="2" charset="-122"/>
              </a:rPr>
              <a:t>i-1</a:t>
            </a:r>
            <a:r>
              <a:rPr lang="zh-CN" altLang="en-US" b="1" dirty="0">
                <a:solidFill>
                  <a:schemeClr val="tx1"/>
                </a:solidFill>
                <a:latin typeface="STKaiti" panose="02010600040101010101" pitchFamily="2" charset="-122"/>
                <a:ea typeface="STKaiti" panose="02010600040101010101" pitchFamily="2" charset="-122"/>
              </a:rPr>
              <a:t>和</a:t>
            </a:r>
            <a:r>
              <a:rPr lang="en-US" altLang="zh-CN" b="1" dirty="0">
                <a:solidFill>
                  <a:schemeClr val="tx1"/>
                </a:solidFill>
                <a:latin typeface="STKaiti" panose="02010600040101010101" pitchFamily="2" charset="-122"/>
                <a:ea typeface="STKaiti" panose="02010600040101010101" pitchFamily="2" charset="-122"/>
              </a:rPr>
              <a:t>C</a:t>
            </a:r>
            <a:r>
              <a:rPr lang="en-US" altLang="zh-CN" b="1" baseline="-25000" dirty="0">
                <a:solidFill>
                  <a:schemeClr val="tx1"/>
                </a:solidFill>
                <a:latin typeface="STKaiti" panose="02010600040101010101" pitchFamily="2" charset="-122"/>
                <a:ea typeface="STKaiti" panose="02010600040101010101" pitchFamily="2" charset="-122"/>
              </a:rPr>
              <a:t>i</a:t>
            </a:r>
            <a:r>
              <a:rPr lang="zh-CN" altLang="en-US" b="1" dirty="0">
                <a:solidFill>
                  <a:schemeClr val="tx1"/>
                </a:solidFill>
                <a:latin typeface="STKaiti" panose="02010600040101010101" pitchFamily="2" charset="-122"/>
                <a:ea typeface="STKaiti" panose="02010600040101010101" pitchFamily="2" charset="-122"/>
              </a:rPr>
              <a:t>以及</a:t>
            </a:r>
            <a:r>
              <a:rPr lang="en-US" altLang="zh-CN" b="1" dirty="0">
                <a:solidFill>
                  <a:schemeClr val="tx1"/>
                </a:solidFill>
                <a:latin typeface="STKaiti" panose="02010600040101010101" pitchFamily="2" charset="-122"/>
                <a:ea typeface="STKaiti" panose="02010600040101010101" pitchFamily="2" charset="-122"/>
              </a:rPr>
              <a:t>I</a:t>
            </a:r>
            <a:r>
              <a:rPr lang="en-US" altLang="zh-CN" b="1" baseline="-25000" dirty="0">
                <a:solidFill>
                  <a:schemeClr val="tx1"/>
                </a:solidFill>
                <a:latin typeface="STKaiti" panose="02010600040101010101" pitchFamily="2" charset="-122"/>
                <a:ea typeface="STKaiti" panose="02010600040101010101" pitchFamily="2" charset="-122"/>
              </a:rPr>
              <a:t>i+1</a:t>
            </a:r>
            <a:r>
              <a:rPr lang="zh-CN" altLang="en-US" b="1" dirty="0">
                <a:solidFill>
                  <a:schemeClr val="tx1"/>
                </a:solidFill>
                <a:latin typeface="STKaiti" panose="02010600040101010101" pitchFamily="2" charset="-122"/>
                <a:ea typeface="STKaiti" panose="02010600040101010101" pitchFamily="2" charset="-122"/>
              </a:rPr>
              <a:t>之间，可以并发执行。</a:t>
            </a:r>
          </a:p>
          <a:p>
            <a:pPr algn="just" eaLnBrk="1" hangingPunct="1">
              <a:lnSpc>
                <a:spcPct val="120000"/>
              </a:lnSpc>
              <a:spcBef>
                <a:spcPct val="50000"/>
              </a:spcBef>
            </a:pPr>
            <a:r>
              <a:rPr lang="zh-CN" altLang="en-US" b="1" dirty="0">
                <a:solidFill>
                  <a:schemeClr val="tx1"/>
                </a:solidFill>
                <a:latin typeface="STKaiti" panose="02010600040101010101" pitchFamily="2" charset="-122"/>
                <a:ea typeface="STKaiti" panose="02010600040101010101" pitchFamily="2" charset="-122"/>
              </a:rPr>
              <a:t>   对于具有下述四条语句的程序段： </a:t>
            </a:r>
          </a:p>
          <a:p>
            <a:pPr algn="just" eaLnBrk="1" hangingPunct="1">
              <a:lnSpc>
                <a:spcPct val="110000"/>
              </a:lnSpc>
              <a:spcBef>
                <a:spcPct val="50000"/>
              </a:spcBef>
            </a:pPr>
            <a:r>
              <a:rPr lang="zh-CN" altLang="en-US" b="1" dirty="0">
                <a:solidFill>
                  <a:schemeClr val="tx1"/>
                </a:solidFill>
                <a:latin typeface="STKaiti" panose="02010600040101010101" pitchFamily="2" charset="-122"/>
                <a:ea typeface="STKaiti" panose="02010600040101010101" pitchFamily="2" charset="-122"/>
              </a:rPr>
              <a:t>         </a:t>
            </a:r>
            <a:r>
              <a:rPr lang="en-US" altLang="zh-CN" b="1" dirty="0">
                <a:solidFill>
                  <a:schemeClr val="tx1"/>
                </a:solidFill>
                <a:latin typeface="STKaiti" panose="02010600040101010101" pitchFamily="2" charset="-122"/>
                <a:ea typeface="STKaiti" panose="02010600040101010101" pitchFamily="2" charset="-122"/>
              </a:rPr>
              <a:t>S</a:t>
            </a:r>
            <a:r>
              <a:rPr lang="en-US" altLang="zh-CN" b="1" baseline="-25000" dirty="0">
                <a:solidFill>
                  <a:schemeClr val="tx1"/>
                </a:solidFill>
                <a:latin typeface="STKaiti" panose="02010600040101010101" pitchFamily="2" charset="-122"/>
                <a:ea typeface="STKaiti" panose="02010600040101010101" pitchFamily="2" charset="-122"/>
              </a:rPr>
              <a:t>1</a:t>
            </a:r>
            <a:r>
              <a:rPr lang="en-US" altLang="zh-CN" b="1" dirty="0">
                <a:solidFill>
                  <a:schemeClr val="tx1"/>
                </a:solidFill>
                <a:latin typeface="STKaiti" panose="02010600040101010101" pitchFamily="2" charset="-122"/>
                <a:ea typeface="STKaiti" panose="02010600040101010101" pitchFamily="2" charset="-122"/>
              </a:rPr>
              <a:t>: a∶=x+2 </a:t>
            </a:r>
          </a:p>
          <a:p>
            <a:pPr algn="just" eaLnBrk="1" hangingPunct="1">
              <a:lnSpc>
                <a:spcPct val="110000"/>
              </a:lnSpc>
              <a:spcBef>
                <a:spcPct val="50000"/>
              </a:spcBef>
            </a:pPr>
            <a:r>
              <a:rPr lang="en-US" altLang="zh-CN" b="1" dirty="0">
                <a:solidFill>
                  <a:schemeClr val="tx1"/>
                </a:solidFill>
                <a:latin typeface="STKaiti" panose="02010600040101010101" pitchFamily="2" charset="-122"/>
                <a:ea typeface="STKaiti" panose="02010600040101010101" pitchFamily="2" charset="-122"/>
              </a:rPr>
              <a:t>         S</a:t>
            </a:r>
            <a:r>
              <a:rPr lang="en-US" altLang="zh-CN" b="1" baseline="-25000" dirty="0">
                <a:solidFill>
                  <a:schemeClr val="tx1"/>
                </a:solidFill>
                <a:latin typeface="STKaiti" panose="02010600040101010101" pitchFamily="2" charset="-122"/>
                <a:ea typeface="STKaiti" panose="02010600040101010101" pitchFamily="2" charset="-122"/>
              </a:rPr>
              <a:t>2</a:t>
            </a:r>
            <a:r>
              <a:rPr lang="en-US" altLang="zh-CN" b="1" dirty="0">
                <a:solidFill>
                  <a:schemeClr val="tx1"/>
                </a:solidFill>
                <a:latin typeface="STKaiti" panose="02010600040101010101" pitchFamily="2" charset="-122"/>
                <a:ea typeface="STKaiti" panose="02010600040101010101" pitchFamily="2" charset="-122"/>
              </a:rPr>
              <a:t>: b∶=y+4 </a:t>
            </a:r>
          </a:p>
          <a:p>
            <a:pPr algn="just" eaLnBrk="1" hangingPunct="1">
              <a:lnSpc>
                <a:spcPct val="110000"/>
              </a:lnSpc>
              <a:spcBef>
                <a:spcPct val="50000"/>
              </a:spcBef>
            </a:pPr>
            <a:r>
              <a:rPr lang="en-US" altLang="zh-CN" b="1" dirty="0">
                <a:solidFill>
                  <a:schemeClr val="tx1"/>
                </a:solidFill>
                <a:latin typeface="STKaiti" panose="02010600040101010101" pitchFamily="2" charset="-122"/>
                <a:ea typeface="STKaiti" panose="02010600040101010101" pitchFamily="2" charset="-122"/>
              </a:rPr>
              <a:t>         S</a:t>
            </a:r>
            <a:r>
              <a:rPr lang="en-US" altLang="zh-CN" b="1" baseline="-25000" dirty="0">
                <a:solidFill>
                  <a:schemeClr val="tx1"/>
                </a:solidFill>
                <a:latin typeface="STKaiti" panose="02010600040101010101" pitchFamily="2" charset="-122"/>
                <a:ea typeface="STKaiti" panose="02010600040101010101" pitchFamily="2" charset="-122"/>
              </a:rPr>
              <a:t>3</a:t>
            </a:r>
            <a:r>
              <a:rPr lang="en-US" altLang="zh-CN" b="1" dirty="0">
                <a:solidFill>
                  <a:schemeClr val="tx1"/>
                </a:solidFill>
                <a:latin typeface="STKaiti" panose="02010600040101010101" pitchFamily="2" charset="-122"/>
                <a:ea typeface="STKaiti" panose="02010600040101010101" pitchFamily="2" charset="-122"/>
              </a:rPr>
              <a:t>: c∶=</a:t>
            </a:r>
            <a:r>
              <a:rPr lang="en-US" altLang="zh-CN" b="1" dirty="0" err="1">
                <a:solidFill>
                  <a:schemeClr val="tx1"/>
                </a:solidFill>
                <a:latin typeface="STKaiti" panose="02010600040101010101" pitchFamily="2" charset="-122"/>
                <a:ea typeface="STKaiti" panose="02010600040101010101" pitchFamily="2" charset="-122"/>
              </a:rPr>
              <a:t>a+b</a:t>
            </a:r>
            <a:r>
              <a:rPr lang="en-US" altLang="zh-CN" b="1" dirty="0">
                <a:solidFill>
                  <a:schemeClr val="tx1"/>
                </a:solidFill>
                <a:latin typeface="STKaiti" panose="02010600040101010101" pitchFamily="2" charset="-122"/>
                <a:ea typeface="STKaiti" panose="02010600040101010101" pitchFamily="2" charset="-122"/>
              </a:rPr>
              <a:t> </a:t>
            </a:r>
          </a:p>
          <a:p>
            <a:pPr eaLnBrk="1" hangingPunct="1">
              <a:lnSpc>
                <a:spcPct val="110000"/>
              </a:lnSpc>
              <a:spcBef>
                <a:spcPct val="50000"/>
              </a:spcBef>
            </a:pPr>
            <a:r>
              <a:rPr lang="en-US" altLang="zh-CN" b="1" dirty="0">
                <a:solidFill>
                  <a:schemeClr val="tx1"/>
                </a:solidFill>
                <a:latin typeface="STKaiti" panose="02010600040101010101" pitchFamily="2" charset="-122"/>
                <a:ea typeface="STKaiti" panose="02010600040101010101" pitchFamily="2" charset="-122"/>
              </a:rPr>
              <a:t>         S</a:t>
            </a:r>
            <a:r>
              <a:rPr lang="en-US" altLang="zh-CN" b="1" baseline="-25000" dirty="0">
                <a:solidFill>
                  <a:schemeClr val="tx1"/>
                </a:solidFill>
                <a:latin typeface="STKaiti" panose="02010600040101010101" pitchFamily="2" charset="-122"/>
                <a:ea typeface="STKaiti" panose="02010600040101010101" pitchFamily="2" charset="-122"/>
              </a:rPr>
              <a:t>4</a:t>
            </a:r>
            <a:r>
              <a:rPr lang="en-US" altLang="zh-CN" b="1" dirty="0">
                <a:solidFill>
                  <a:schemeClr val="tx1"/>
                </a:solidFill>
                <a:latin typeface="STKaiti" panose="02010600040101010101" pitchFamily="2" charset="-122"/>
                <a:ea typeface="STKaiti" panose="02010600040101010101" pitchFamily="2" charset="-122"/>
              </a:rPr>
              <a:t>: d∶=</a:t>
            </a:r>
            <a:r>
              <a:rPr lang="en-US" altLang="zh-CN" b="1" dirty="0" err="1">
                <a:solidFill>
                  <a:schemeClr val="tx1"/>
                </a:solidFill>
                <a:latin typeface="STKaiti" panose="02010600040101010101" pitchFamily="2" charset="-122"/>
                <a:ea typeface="STKaiti" panose="02010600040101010101" pitchFamily="2" charset="-122"/>
              </a:rPr>
              <a:t>c+b</a:t>
            </a:r>
            <a:r>
              <a:rPr lang="en-US" altLang="zh-CN" b="1" dirty="0">
                <a:solidFill>
                  <a:schemeClr val="tx1"/>
                </a:solidFill>
                <a:latin typeface="STKaiti" panose="02010600040101010101" pitchFamily="2" charset="-122"/>
                <a:ea typeface="STKaiti" panose="02010600040101010101" pitchFamily="2" charset="-122"/>
              </a:rPr>
              <a:t> </a:t>
            </a:r>
          </a:p>
        </p:txBody>
      </p:sp>
      <p:sp>
        <p:nvSpPr>
          <p:cNvPr id="5" name="Rectangle 2">
            <a:extLst>
              <a:ext uri="{FF2B5EF4-FFF2-40B4-BE49-F238E27FC236}">
                <a16:creationId xmlns:a16="http://schemas.microsoft.com/office/drawing/2014/main" id="{FB0EF505-3C05-E443-A856-3B900E3A0A39}"/>
              </a:ext>
            </a:extLst>
          </p:cNvPr>
          <p:cNvSpPr>
            <a:spLocks noChangeArrowheads="1"/>
          </p:cNvSpPr>
          <p:nvPr/>
        </p:nvSpPr>
        <p:spPr bwMode="auto">
          <a:xfrm>
            <a:off x="783625" y="437241"/>
            <a:ext cx="8077200" cy="533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a:solidFill>
                  <a:srgbClr val="3333FF"/>
                </a:solidFill>
                <a:latin typeface="Arial" panose="020B0604020202020204" pitchFamily="34" charset="0"/>
                <a:ea typeface="幼圆" pitchFamily="49" charset="-122"/>
              </a:rPr>
              <a:t>2.1</a:t>
            </a:r>
            <a:r>
              <a:rPr lang="zh-CN" altLang="en-US" sz="2800" b="1">
                <a:solidFill>
                  <a:srgbClr val="3333FF"/>
                </a:solidFill>
                <a:latin typeface="Arial" panose="020B0604020202020204" pitchFamily="34" charset="0"/>
                <a:ea typeface="幼圆" pitchFamily="49" charset="-122"/>
              </a:rPr>
              <a:t>前趋图和程序执行</a:t>
            </a:r>
            <a:r>
              <a:rPr lang="en-US" altLang="zh-CN" sz="2800" b="1">
                <a:solidFill>
                  <a:srgbClr val="3333FF"/>
                </a:solidFill>
                <a:latin typeface="Arial" panose="020B0604020202020204" pitchFamily="34" charset="0"/>
                <a:ea typeface="幼圆" pitchFamily="49" charset="-122"/>
              </a:rPr>
              <a:t>----</a:t>
            </a:r>
            <a:r>
              <a:rPr lang="zh-CN" altLang="en-US" sz="2800" b="1">
                <a:solidFill>
                  <a:srgbClr val="FF3300"/>
                </a:solidFill>
                <a:latin typeface="Arial" panose="020B0604020202020204" pitchFamily="34" charset="0"/>
                <a:ea typeface="幼圆" pitchFamily="49" charset="-122"/>
              </a:rPr>
              <a:t>程序的顺序执行及特征</a:t>
            </a:r>
          </a:p>
        </p:txBody>
      </p:sp>
      <p:sp>
        <p:nvSpPr>
          <p:cNvPr id="2" name="Slide Number Placeholder 1">
            <a:extLst>
              <a:ext uri="{FF2B5EF4-FFF2-40B4-BE49-F238E27FC236}">
                <a16:creationId xmlns:a16="http://schemas.microsoft.com/office/drawing/2014/main" id="{97968777-5FCF-0C46-AC21-540C37748D46}"/>
              </a:ext>
            </a:extLst>
          </p:cNvPr>
          <p:cNvSpPr>
            <a:spLocks noGrp="1"/>
          </p:cNvSpPr>
          <p:nvPr>
            <p:ph type="sldNum" sz="quarter" idx="12"/>
          </p:nvPr>
        </p:nvSpPr>
        <p:spPr/>
        <p:txBody>
          <a:bodyPr/>
          <a:lstStyle/>
          <a:p>
            <a:fld id="{DC6D1BD5-D0BD-4B4A-ABF2-851E9CF71F86}" type="slidenum">
              <a:rPr lang="zh-CN" altLang="en-US" smtClean="0"/>
              <a:pPr/>
              <a:t>7</a:t>
            </a:fld>
            <a:endParaRPr lang="en-US" altLang="zh-CN" dirty="0"/>
          </a:p>
        </p:txBody>
      </p:sp>
    </p:spTree>
    <p:extLst>
      <p:ext uri="{BB962C8B-B14F-4D97-AF65-F5344CB8AC3E}">
        <p14:creationId xmlns:p14="http://schemas.microsoft.com/office/powerpoint/2010/main" val="297307416"/>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449538">
                                            <p:txEl>
                                              <p:pRg st="0" end="0"/>
                                            </p:txEl>
                                          </p:spTgt>
                                        </p:tgtEl>
                                        <p:attrNameLst>
                                          <p:attrName>style.visibility</p:attrName>
                                        </p:attrNameLst>
                                      </p:cBhvr>
                                      <p:to>
                                        <p:strVal val="visible"/>
                                      </p:to>
                                    </p:set>
                                    <p:animEffect transition="in" filter="fade">
                                      <p:cBhvr>
                                        <p:cTn id="7" dur="1000"/>
                                        <p:tgtEl>
                                          <p:spTgt spid="449538">
                                            <p:txEl>
                                              <p:pRg st="0" end="0"/>
                                            </p:txEl>
                                          </p:spTgt>
                                        </p:tgtEl>
                                      </p:cBhvr>
                                    </p:animEffect>
                                    <p:anim calcmode="lin" valueType="num">
                                      <p:cBhvr>
                                        <p:cTn id="8" dur="1000" fill="hold"/>
                                        <p:tgtEl>
                                          <p:spTgt spid="449538">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44953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449538">
                                            <p:txEl>
                                              <p:pRg st="1" end="1"/>
                                            </p:txEl>
                                          </p:spTgt>
                                        </p:tgtEl>
                                        <p:attrNameLst>
                                          <p:attrName>style.visibility</p:attrName>
                                        </p:attrNameLst>
                                      </p:cBhvr>
                                      <p:to>
                                        <p:strVal val="visible"/>
                                      </p:to>
                                    </p:set>
                                    <p:animEffect transition="in" filter="fade">
                                      <p:cBhvr>
                                        <p:cTn id="14" dur="1000"/>
                                        <p:tgtEl>
                                          <p:spTgt spid="449538">
                                            <p:txEl>
                                              <p:pRg st="1" end="1"/>
                                            </p:txEl>
                                          </p:spTgt>
                                        </p:tgtEl>
                                      </p:cBhvr>
                                    </p:animEffect>
                                    <p:anim calcmode="lin" valueType="num">
                                      <p:cBhvr>
                                        <p:cTn id="15" dur="1000" fill="hold"/>
                                        <p:tgtEl>
                                          <p:spTgt spid="449538">
                                            <p:txEl>
                                              <p:pRg st="1" end="1"/>
                                            </p:txEl>
                                          </p:spTgt>
                                        </p:tgtEl>
                                        <p:attrNameLst>
                                          <p:attrName>ppt_x</p:attrName>
                                        </p:attrNameLst>
                                      </p:cBhvr>
                                      <p:tavLst>
                                        <p:tav tm="0">
                                          <p:val>
                                            <p:strVal val="#ppt_x-.1"/>
                                          </p:val>
                                        </p:tav>
                                        <p:tav tm="100000">
                                          <p:val>
                                            <p:strVal val="#ppt_x"/>
                                          </p:val>
                                        </p:tav>
                                      </p:tavLst>
                                    </p:anim>
                                    <p:anim calcmode="lin" valueType="num">
                                      <p:cBhvr>
                                        <p:cTn id="16" dur="1000" fill="hold"/>
                                        <p:tgtEl>
                                          <p:spTgt spid="44953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0" presetClass="entr" presetSubtype="0" fill="hold" grpId="0" nodeType="clickEffect">
                                  <p:stCondLst>
                                    <p:cond delay="0"/>
                                  </p:stCondLst>
                                  <p:iterate type="lt">
                                    <p:tmPct val="10000"/>
                                  </p:iterate>
                                  <p:childTnLst>
                                    <p:set>
                                      <p:cBhvr>
                                        <p:cTn id="20" dur="1" fill="hold">
                                          <p:stCondLst>
                                            <p:cond delay="0"/>
                                          </p:stCondLst>
                                        </p:cTn>
                                        <p:tgtEl>
                                          <p:spTgt spid="449538">
                                            <p:txEl>
                                              <p:pRg st="2" end="2"/>
                                            </p:txEl>
                                          </p:spTgt>
                                        </p:tgtEl>
                                        <p:attrNameLst>
                                          <p:attrName>style.visibility</p:attrName>
                                        </p:attrNameLst>
                                      </p:cBhvr>
                                      <p:to>
                                        <p:strVal val="visible"/>
                                      </p:to>
                                    </p:set>
                                    <p:animEffect transition="in" filter="fade">
                                      <p:cBhvr>
                                        <p:cTn id="21" dur="1000"/>
                                        <p:tgtEl>
                                          <p:spTgt spid="449538">
                                            <p:txEl>
                                              <p:pRg st="2" end="2"/>
                                            </p:txEl>
                                          </p:spTgt>
                                        </p:tgtEl>
                                      </p:cBhvr>
                                    </p:animEffect>
                                    <p:anim calcmode="lin" valueType="num">
                                      <p:cBhvr>
                                        <p:cTn id="22" dur="1000" fill="hold"/>
                                        <p:tgtEl>
                                          <p:spTgt spid="449538">
                                            <p:txEl>
                                              <p:pRg st="2" end="2"/>
                                            </p:txEl>
                                          </p:spTgt>
                                        </p:tgtEl>
                                        <p:attrNameLst>
                                          <p:attrName>ppt_x</p:attrName>
                                        </p:attrNameLst>
                                      </p:cBhvr>
                                      <p:tavLst>
                                        <p:tav tm="0">
                                          <p:val>
                                            <p:strVal val="#ppt_x-.1"/>
                                          </p:val>
                                        </p:tav>
                                        <p:tav tm="100000">
                                          <p:val>
                                            <p:strVal val="#ppt_x"/>
                                          </p:val>
                                        </p:tav>
                                      </p:tavLst>
                                    </p:anim>
                                    <p:anim calcmode="lin" valueType="num">
                                      <p:cBhvr>
                                        <p:cTn id="23" dur="1000" fill="hold"/>
                                        <p:tgtEl>
                                          <p:spTgt spid="44953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0" presetClass="entr" presetSubtype="0" fill="hold" grpId="0" nodeType="clickEffect">
                                  <p:stCondLst>
                                    <p:cond delay="0"/>
                                  </p:stCondLst>
                                  <p:iterate type="lt">
                                    <p:tmPct val="10000"/>
                                  </p:iterate>
                                  <p:childTnLst>
                                    <p:set>
                                      <p:cBhvr>
                                        <p:cTn id="27" dur="1" fill="hold">
                                          <p:stCondLst>
                                            <p:cond delay="0"/>
                                          </p:stCondLst>
                                        </p:cTn>
                                        <p:tgtEl>
                                          <p:spTgt spid="449538">
                                            <p:txEl>
                                              <p:pRg st="3" end="3"/>
                                            </p:txEl>
                                          </p:spTgt>
                                        </p:tgtEl>
                                        <p:attrNameLst>
                                          <p:attrName>style.visibility</p:attrName>
                                        </p:attrNameLst>
                                      </p:cBhvr>
                                      <p:to>
                                        <p:strVal val="visible"/>
                                      </p:to>
                                    </p:set>
                                    <p:animEffect transition="in" filter="fade">
                                      <p:cBhvr>
                                        <p:cTn id="28" dur="1000"/>
                                        <p:tgtEl>
                                          <p:spTgt spid="449538">
                                            <p:txEl>
                                              <p:pRg st="3" end="3"/>
                                            </p:txEl>
                                          </p:spTgt>
                                        </p:tgtEl>
                                      </p:cBhvr>
                                    </p:animEffect>
                                    <p:anim calcmode="lin" valueType="num">
                                      <p:cBhvr>
                                        <p:cTn id="29" dur="1000" fill="hold"/>
                                        <p:tgtEl>
                                          <p:spTgt spid="449538">
                                            <p:txEl>
                                              <p:pRg st="3" end="3"/>
                                            </p:txEl>
                                          </p:spTgt>
                                        </p:tgtEl>
                                        <p:attrNameLst>
                                          <p:attrName>ppt_x</p:attrName>
                                        </p:attrNameLst>
                                      </p:cBhvr>
                                      <p:tavLst>
                                        <p:tav tm="0">
                                          <p:val>
                                            <p:strVal val="#ppt_x-.1"/>
                                          </p:val>
                                        </p:tav>
                                        <p:tav tm="100000">
                                          <p:val>
                                            <p:strVal val="#ppt_x"/>
                                          </p:val>
                                        </p:tav>
                                      </p:tavLst>
                                    </p:anim>
                                    <p:anim calcmode="lin" valueType="num">
                                      <p:cBhvr>
                                        <p:cTn id="30" dur="1000" fill="hold"/>
                                        <p:tgtEl>
                                          <p:spTgt spid="44953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0" presetClass="entr" presetSubtype="0" fill="hold" grpId="0" nodeType="clickEffect">
                                  <p:stCondLst>
                                    <p:cond delay="0"/>
                                  </p:stCondLst>
                                  <p:iterate type="lt">
                                    <p:tmPct val="10000"/>
                                  </p:iterate>
                                  <p:childTnLst>
                                    <p:set>
                                      <p:cBhvr>
                                        <p:cTn id="34" dur="1" fill="hold">
                                          <p:stCondLst>
                                            <p:cond delay="0"/>
                                          </p:stCondLst>
                                        </p:cTn>
                                        <p:tgtEl>
                                          <p:spTgt spid="449538">
                                            <p:txEl>
                                              <p:pRg st="4" end="4"/>
                                            </p:txEl>
                                          </p:spTgt>
                                        </p:tgtEl>
                                        <p:attrNameLst>
                                          <p:attrName>style.visibility</p:attrName>
                                        </p:attrNameLst>
                                      </p:cBhvr>
                                      <p:to>
                                        <p:strVal val="visible"/>
                                      </p:to>
                                    </p:set>
                                    <p:animEffect transition="in" filter="fade">
                                      <p:cBhvr>
                                        <p:cTn id="35" dur="1000"/>
                                        <p:tgtEl>
                                          <p:spTgt spid="449538">
                                            <p:txEl>
                                              <p:pRg st="4" end="4"/>
                                            </p:txEl>
                                          </p:spTgt>
                                        </p:tgtEl>
                                      </p:cBhvr>
                                    </p:animEffect>
                                    <p:anim calcmode="lin" valueType="num">
                                      <p:cBhvr>
                                        <p:cTn id="36" dur="1000" fill="hold"/>
                                        <p:tgtEl>
                                          <p:spTgt spid="449538">
                                            <p:txEl>
                                              <p:pRg st="4" end="4"/>
                                            </p:txEl>
                                          </p:spTgt>
                                        </p:tgtEl>
                                        <p:attrNameLst>
                                          <p:attrName>ppt_x</p:attrName>
                                        </p:attrNameLst>
                                      </p:cBhvr>
                                      <p:tavLst>
                                        <p:tav tm="0">
                                          <p:val>
                                            <p:strVal val="#ppt_x-.1"/>
                                          </p:val>
                                        </p:tav>
                                        <p:tav tm="100000">
                                          <p:val>
                                            <p:strVal val="#ppt_x"/>
                                          </p:val>
                                        </p:tav>
                                      </p:tavLst>
                                    </p:anim>
                                    <p:anim calcmode="lin" valueType="num">
                                      <p:cBhvr>
                                        <p:cTn id="37" dur="1000" fill="hold"/>
                                        <p:tgtEl>
                                          <p:spTgt spid="44953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0" presetClass="entr" presetSubtype="0" fill="hold" grpId="0" nodeType="clickEffect">
                                  <p:stCondLst>
                                    <p:cond delay="0"/>
                                  </p:stCondLst>
                                  <p:iterate type="lt">
                                    <p:tmPct val="10000"/>
                                  </p:iterate>
                                  <p:childTnLst>
                                    <p:set>
                                      <p:cBhvr>
                                        <p:cTn id="41" dur="1" fill="hold">
                                          <p:stCondLst>
                                            <p:cond delay="0"/>
                                          </p:stCondLst>
                                        </p:cTn>
                                        <p:tgtEl>
                                          <p:spTgt spid="449538">
                                            <p:txEl>
                                              <p:pRg st="5" end="5"/>
                                            </p:txEl>
                                          </p:spTgt>
                                        </p:tgtEl>
                                        <p:attrNameLst>
                                          <p:attrName>style.visibility</p:attrName>
                                        </p:attrNameLst>
                                      </p:cBhvr>
                                      <p:to>
                                        <p:strVal val="visible"/>
                                      </p:to>
                                    </p:set>
                                    <p:animEffect transition="in" filter="fade">
                                      <p:cBhvr>
                                        <p:cTn id="42" dur="1000"/>
                                        <p:tgtEl>
                                          <p:spTgt spid="449538">
                                            <p:txEl>
                                              <p:pRg st="5" end="5"/>
                                            </p:txEl>
                                          </p:spTgt>
                                        </p:tgtEl>
                                      </p:cBhvr>
                                    </p:animEffect>
                                    <p:anim calcmode="lin" valueType="num">
                                      <p:cBhvr>
                                        <p:cTn id="43" dur="1000" fill="hold"/>
                                        <p:tgtEl>
                                          <p:spTgt spid="449538">
                                            <p:txEl>
                                              <p:pRg st="5" end="5"/>
                                            </p:txEl>
                                          </p:spTgt>
                                        </p:tgtEl>
                                        <p:attrNameLst>
                                          <p:attrName>ppt_x</p:attrName>
                                        </p:attrNameLst>
                                      </p:cBhvr>
                                      <p:tavLst>
                                        <p:tav tm="0">
                                          <p:val>
                                            <p:strVal val="#ppt_x-.1"/>
                                          </p:val>
                                        </p:tav>
                                        <p:tav tm="100000">
                                          <p:val>
                                            <p:strVal val="#ppt_x"/>
                                          </p:val>
                                        </p:tav>
                                      </p:tavLst>
                                    </p:anim>
                                    <p:anim calcmode="lin" valueType="num">
                                      <p:cBhvr>
                                        <p:cTn id="44" dur="1000" fill="hold"/>
                                        <p:tgtEl>
                                          <p:spTgt spid="449538">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0" presetClass="entr" presetSubtype="0" fill="hold" grpId="0" nodeType="clickEffect">
                                  <p:stCondLst>
                                    <p:cond delay="0"/>
                                  </p:stCondLst>
                                  <p:iterate type="lt">
                                    <p:tmPct val="10000"/>
                                  </p:iterate>
                                  <p:childTnLst>
                                    <p:set>
                                      <p:cBhvr>
                                        <p:cTn id="48" dur="1" fill="hold">
                                          <p:stCondLst>
                                            <p:cond delay="0"/>
                                          </p:stCondLst>
                                        </p:cTn>
                                        <p:tgtEl>
                                          <p:spTgt spid="449538">
                                            <p:txEl>
                                              <p:pRg st="6" end="6"/>
                                            </p:txEl>
                                          </p:spTgt>
                                        </p:tgtEl>
                                        <p:attrNameLst>
                                          <p:attrName>style.visibility</p:attrName>
                                        </p:attrNameLst>
                                      </p:cBhvr>
                                      <p:to>
                                        <p:strVal val="visible"/>
                                      </p:to>
                                    </p:set>
                                    <p:animEffect transition="in" filter="fade">
                                      <p:cBhvr>
                                        <p:cTn id="49" dur="1000"/>
                                        <p:tgtEl>
                                          <p:spTgt spid="449538">
                                            <p:txEl>
                                              <p:pRg st="6" end="6"/>
                                            </p:txEl>
                                          </p:spTgt>
                                        </p:tgtEl>
                                      </p:cBhvr>
                                    </p:animEffect>
                                    <p:anim calcmode="lin" valueType="num">
                                      <p:cBhvr>
                                        <p:cTn id="50" dur="1000" fill="hold"/>
                                        <p:tgtEl>
                                          <p:spTgt spid="449538">
                                            <p:txEl>
                                              <p:pRg st="6" end="6"/>
                                            </p:txEl>
                                          </p:spTgt>
                                        </p:tgtEl>
                                        <p:attrNameLst>
                                          <p:attrName>ppt_x</p:attrName>
                                        </p:attrNameLst>
                                      </p:cBhvr>
                                      <p:tavLst>
                                        <p:tav tm="0">
                                          <p:val>
                                            <p:strVal val="#ppt_x-.1"/>
                                          </p:val>
                                        </p:tav>
                                        <p:tav tm="100000">
                                          <p:val>
                                            <p:strVal val="#ppt_x"/>
                                          </p:val>
                                        </p:tav>
                                      </p:tavLst>
                                    </p:anim>
                                    <p:anim calcmode="lin" valueType="num">
                                      <p:cBhvr>
                                        <p:cTn id="51" dur="1000" fill="hold"/>
                                        <p:tgtEl>
                                          <p:spTgt spid="449538">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0" presetClass="entr" presetSubtype="0" fill="hold" grpId="0" nodeType="clickEffect">
                                  <p:stCondLst>
                                    <p:cond delay="0"/>
                                  </p:stCondLst>
                                  <p:iterate type="lt">
                                    <p:tmPct val="10000"/>
                                  </p:iterate>
                                  <p:childTnLst>
                                    <p:set>
                                      <p:cBhvr>
                                        <p:cTn id="55" dur="1" fill="hold">
                                          <p:stCondLst>
                                            <p:cond delay="0"/>
                                          </p:stCondLst>
                                        </p:cTn>
                                        <p:tgtEl>
                                          <p:spTgt spid="449538">
                                            <p:txEl>
                                              <p:pRg st="7" end="7"/>
                                            </p:txEl>
                                          </p:spTgt>
                                        </p:tgtEl>
                                        <p:attrNameLst>
                                          <p:attrName>style.visibility</p:attrName>
                                        </p:attrNameLst>
                                      </p:cBhvr>
                                      <p:to>
                                        <p:strVal val="visible"/>
                                      </p:to>
                                    </p:set>
                                    <p:animEffect transition="in" filter="fade">
                                      <p:cBhvr>
                                        <p:cTn id="56" dur="1000"/>
                                        <p:tgtEl>
                                          <p:spTgt spid="449538">
                                            <p:txEl>
                                              <p:pRg st="7" end="7"/>
                                            </p:txEl>
                                          </p:spTgt>
                                        </p:tgtEl>
                                      </p:cBhvr>
                                    </p:animEffect>
                                    <p:anim calcmode="lin" valueType="num">
                                      <p:cBhvr>
                                        <p:cTn id="57" dur="1000" fill="hold"/>
                                        <p:tgtEl>
                                          <p:spTgt spid="449538">
                                            <p:txEl>
                                              <p:pRg st="7" end="7"/>
                                            </p:txEl>
                                          </p:spTgt>
                                        </p:tgtEl>
                                        <p:attrNameLst>
                                          <p:attrName>ppt_x</p:attrName>
                                        </p:attrNameLst>
                                      </p:cBhvr>
                                      <p:tavLst>
                                        <p:tav tm="0">
                                          <p:val>
                                            <p:strVal val="#ppt_x-.1"/>
                                          </p:val>
                                        </p:tav>
                                        <p:tav tm="100000">
                                          <p:val>
                                            <p:strVal val="#ppt_x"/>
                                          </p:val>
                                        </p:tav>
                                      </p:tavLst>
                                    </p:anim>
                                    <p:anim calcmode="lin" valueType="num">
                                      <p:cBhvr>
                                        <p:cTn id="58" dur="1000" fill="hold"/>
                                        <p:tgtEl>
                                          <p:spTgt spid="449538">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953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2">
            <a:extLst>
              <a:ext uri="{FF2B5EF4-FFF2-40B4-BE49-F238E27FC236}">
                <a16:creationId xmlns:a16="http://schemas.microsoft.com/office/drawing/2014/main" id="{F1740765-FD5D-4E47-A882-BFA38A665266}"/>
              </a:ext>
            </a:extLst>
          </p:cNvPr>
          <p:cNvSpPr txBox="1">
            <a:spLocks noChangeArrowheads="1"/>
          </p:cNvSpPr>
          <p:nvPr/>
        </p:nvSpPr>
        <p:spPr bwMode="auto">
          <a:xfrm>
            <a:off x="2971800" y="5664200"/>
            <a:ext cx="34307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sz="2800" b="1" dirty="0">
                <a:solidFill>
                  <a:schemeClr val="tx1"/>
                </a:solidFill>
                <a:latin typeface="Times New Roman" panose="02020603050405020304" pitchFamily="18" charset="0"/>
              </a:rPr>
              <a:t>四条语句的前趋关系</a:t>
            </a:r>
          </a:p>
        </p:txBody>
      </p:sp>
      <p:graphicFrame>
        <p:nvGraphicFramePr>
          <p:cNvPr id="3074" name="Object 3">
            <a:extLst>
              <a:ext uri="{FF2B5EF4-FFF2-40B4-BE49-F238E27FC236}">
                <a16:creationId xmlns:a16="http://schemas.microsoft.com/office/drawing/2014/main" id="{138C6A15-1F40-D140-9AA4-A07F0EE70C46}"/>
              </a:ext>
            </a:extLst>
          </p:cNvPr>
          <p:cNvGraphicFramePr>
            <a:graphicFrameLocks noChangeAspect="1"/>
          </p:cNvGraphicFramePr>
          <p:nvPr/>
        </p:nvGraphicFramePr>
        <p:xfrm>
          <a:off x="2057400" y="1981200"/>
          <a:ext cx="6400800" cy="2994025"/>
        </p:xfrm>
        <a:graphic>
          <a:graphicData uri="http://schemas.openxmlformats.org/presentationml/2006/ole">
            <mc:AlternateContent xmlns:mc="http://schemas.openxmlformats.org/markup-compatibility/2006">
              <mc:Choice xmlns:v="urn:schemas-microsoft-com:vml" Requires="v">
                <p:oleObj spid="_x0000_s6267" name="VISIO" r:id="rId3" imgW="2108200" imgH="990600" progId="Visio.Drawing.4">
                  <p:embed/>
                </p:oleObj>
              </mc:Choice>
              <mc:Fallback>
                <p:oleObj name="VISIO" r:id="rId3" imgW="2108200" imgH="990600" progId="Visio.Drawing.4">
                  <p:embed/>
                  <p:pic>
                    <p:nvPicPr>
                      <p:cNvPr id="3074" name="Object 3">
                        <a:extLst>
                          <a:ext uri="{FF2B5EF4-FFF2-40B4-BE49-F238E27FC236}">
                            <a16:creationId xmlns:a16="http://schemas.microsoft.com/office/drawing/2014/main" id="{138C6A15-1F40-D140-9AA4-A07F0EE70C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1981200"/>
                        <a:ext cx="6400800" cy="299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Rectangle 2">
            <a:extLst>
              <a:ext uri="{FF2B5EF4-FFF2-40B4-BE49-F238E27FC236}">
                <a16:creationId xmlns:a16="http://schemas.microsoft.com/office/drawing/2014/main" id="{8967B2A1-A8AA-DA4D-9BF8-4E0A97F011D5}"/>
              </a:ext>
            </a:extLst>
          </p:cNvPr>
          <p:cNvSpPr>
            <a:spLocks noChangeArrowheads="1"/>
          </p:cNvSpPr>
          <p:nvPr/>
        </p:nvSpPr>
        <p:spPr bwMode="auto">
          <a:xfrm>
            <a:off x="783625" y="437241"/>
            <a:ext cx="8077200" cy="533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a:solidFill>
                  <a:srgbClr val="3333FF"/>
                </a:solidFill>
                <a:latin typeface="Arial" panose="020B0604020202020204" pitchFamily="34" charset="0"/>
                <a:ea typeface="幼圆" pitchFamily="49" charset="-122"/>
              </a:rPr>
              <a:t>2.1</a:t>
            </a:r>
            <a:r>
              <a:rPr lang="zh-CN" altLang="en-US" sz="2800" b="1">
                <a:solidFill>
                  <a:srgbClr val="3333FF"/>
                </a:solidFill>
                <a:latin typeface="Arial" panose="020B0604020202020204" pitchFamily="34" charset="0"/>
                <a:ea typeface="幼圆" pitchFamily="49" charset="-122"/>
              </a:rPr>
              <a:t>前趋图和程序执行</a:t>
            </a:r>
            <a:r>
              <a:rPr lang="en-US" altLang="zh-CN" sz="2800" b="1">
                <a:solidFill>
                  <a:srgbClr val="3333FF"/>
                </a:solidFill>
                <a:latin typeface="Arial" panose="020B0604020202020204" pitchFamily="34" charset="0"/>
                <a:ea typeface="幼圆" pitchFamily="49" charset="-122"/>
              </a:rPr>
              <a:t>----</a:t>
            </a:r>
            <a:r>
              <a:rPr lang="zh-CN" altLang="en-US" sz="2800" b="1">
                <a:solidFill>
                  <a:srgbClr val="FF3300"/>
                </a:solidFill>
                <a:latin typeface="Arial" panose="020B0604020202020204" pitchFamily="34" charset="0"/>
                <a:ea typeface="幼圆" pitchFamily="49" charset="-122"/>
              </a:rPr>
              <a:t>程序的顺序执行及特征</a:t>
            </a:r>
          </a:p>
        </p:txBody>
      </p:sp>
      <p:sp>
        <p:nvSpPr>
          <p:cNvPr id="2" name="Slide Number Placeholder 1">
            <a:extLst>
              <a:ext uri="{FF2B5EF4-FFF2-40B4-BE49-F238E27FC236}">
                <a16:creationId xmlns:a16="http://schemas.microsoft.com/office/drawing/2014/main" id="{688B907E-5448-034D-8D4B-A2510AA5DAEC}"/>
              </a:ext>
            </a:extLst>
          </p:cNvPr>
          <p:cNvSpPr>
            <a:spLocks noGrp="1"/>
          </p:cNvSpPr>
          <p:nvPr>
            <p:ph type="sldNum" sz="quarter" idx="12"/>
          </p:nvPr>
        </p:nvSpPr>
        <p:spPr/>
        <p:txBody>
          <a:bodyPr/>
          <a:lstStyle/>
          <a:p>
            <a:fld id="{DC6D1BD5-D0BD-4B4A-ABF2-851E9CF71F86}" type="slidenum">
              <a:rPr lang="zh-CN" altLang="en-US" smtClean="0"/>
              <a:pPr/>
              <a:t>8</a:t>
            </a:fld>
            <a:endParaRPr lang="en-US" altLang="zh-CN" dirty="0"/>
          </a:p>
        </p:txBody>
      </p:sp>
    </p:spTree>
    <p:extLst>
      <p:ext uri="{BB962C8B-B14F-4D97-AF65-F5344CB8AC3E}">
        <p14:creationId xmlns:p14="http://schemas.microsoft.com/office/powerpoint/2010/main" val="1285519624"/>
      </p:ext>
    </p:extLst>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Text Box 2">
            <a:extLst>
              <a:ext uri="{FF2B5EF4-FFF2-40B4-BE49-F238E27FC236}">
                <a16:creationId xmlns:a16="http://schemas.microsoft.com/office/drawing/2014/main" id="{69698C1D-63AF-5840-A2EF-702D51AF4A0F}"/>
              </a:ext>
            </a:extLst>
          </p:cNvPr>
          <p:cNvSpPr txBox="1">
            <a:spLocks noChangeArrowheads="1"/>
          </p:cNvSpPr>
          <p:nvPr/>
        </p:nvSpPr>
        <p:spPr bwMode="auto">
          <a:xfrm>
            <a:off x="533400" y="1427139"/>
            <a:ext cx="8543925" cy="5045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just" eaLnBrk="1" hangingPunct="1">
              <a:lnSpc>
                <a:spcPts val="2200"/>
              </a:lnSpc>
              <a:spcBef>
                <a:spcPct val="50000"/>
              </a:spcBef>
            </a:pPr>
            <a:r>
              <a:rPr lang="en-US" altLang="zh-CN" dirty="0">
                <a:solidFill>
                  <a:schemeClr val="tx1"/>
                </a:solidFill>
                <a:latin typeface="STKaiti" panose="02010600040101010101" pitchFamily="2" charset="-122"/>
                <a:ea typeface="STKaiti" panose="02010600040101010101" pitchFamily="2" charset="-122"/>
              </a:rPr>
              <a:t>   </a:t>
            </a:r>
            <a:r>
              <a:rPr lang="zh-CN" altLang="en-US" dirty="0">
                <a:solidFill>
                  <a:schemeClr val="tx1"/>
                </a:solidFill>
                <a:latin typeface="STKaiti" panose="02010600040101010101" pitchFamily="2" charset="-122"/>
                <a:ea typeface="STKaiti" panose="02010600040101010101" pitchFamily="2" charset="-122"/>
              </a:rPr>
              <a:t>例如：有两个循环程序</a:t>
            </a:r>
            <a:r>
              <a:rPr lang="en-US" altLang="zh-CN" dirty="0">
                <a:solidFill>
                  <a:schemeClr val="tx1"/>
                </a:solidFill>
                <a:latin typeface="STKaiti" panose="02010600040101010101" pitchFamily="2" charset="-122"/>
                <a:ea typeface="STKaiti" panose="02010600040101010101" pitchFamily="2" charset="-122"/>
              </a:rPr>
              <a:t>A</a:t>
            </a:r>
            <a:r>
              <a:rPr lang="zh-CN" altLang="en-US" dirty="0">
                <a:solidFill>
                  <a:schemeClr val="tx1"/>
                </a:solidFill>
                <a:latin typeface="STKaiti" panose="02010600040101010101" pitchFamily="2" charset="-122"/>
                <a:ea typeface="STKaiti" panose="02010600040101010101" pitchFamily="2" charset="-122"/>
              </a:rPr>
              <a:t>和</a:t>
            </a:r>
            <a:r>
              <a:rPr lang="en-US" altLang="zh-CN" dirty="0">
                <a:solidFill>
                  <a:schemeClr val="tx1"/>
                </a:solidFill>
                <a:latin typeface="STKaiti" panose="02010600040101010101" pitchFamily="2" charset="-122"/>
                <a:ea typeface="STKaiti" panose="02010600040101010101" pitchFamily="2" charset="-122"/>
              </a:rPr>
              <a:t>B</a:t>
            </a:r>
            <a:r>
              <a:rPr lang="zh-CN" altLang="en-US" dirty="0">
                <a:solidFill>
                  <a:schemeClr val="tx1"/>
                </a:solidFill>
                <a:latin typeface="STKaiti" panose="02010600040101010101" pitchFamily="2" charset="-122"/>
                <a:ea typeface="STKaiti" panose="02010600040101010101" pitchFamily="2" charset="-122"/>
              </a:rPr>
              <a:t>，它们共享一个变量</a:t>
            </a:r>
            <a:r>
              <a:rPr lang="en-US" altLang="zh-CN" dirty="0">
                <a:solidFill>
                  <a:schemeClr val="tx1"/>
                </a:solidFill>
                <a:latin typeface="STKaiti" panose="02010600040101010101" pitchFamily="2" charset="-122"/>
                <a:ea typeface="STKaiti" panose="02010600040101010101" pitchFamily="2" charset="-122"/>
              </a:rPr>
              <a:t>N</a:t>
            </a:r>
            <a:r>
              <a:rPr lang="zh-CN" altLang="en-US" dirty="0">
                <a:solidFill>
                  <a:schemeClr val="tx1"/>
                </a:solidFill>
                <a:latin typeface="STKaiti" panose="02010600040101010101" pitchFamily="2" charset="-122"/>
                <a:ea typeface="STKaiti" panose="02010600040101010101" pitchFamily="2" charset="-122"/>
              </a:rPr>
              <a:t>。</a:t>
            </a:r>
            <a:endParaRPr lang="en-US" altLang="zh-CN" dirty="0">
              <a:solidFill>
                <a:schemeClr val="tx1"/>
              </a:solidFill>
              <a:latin typeface="STKaiti" panose="02010600040101010101" pitchFamily="2" charset="-122"/>
              <a:ea typeface="STKaiti" panose="02010600040101010101" pitchFamily="2" charset="-122"/>
            </a:endParaRPr>
          </a:p>
          <a:p>
            <a:pPr algn="just" eaLnBrk="1" hangingPunct="1">
              <a:lnSpc>
                <a:spcPts val="2200"/>
              </a:lnSpc>
              <a:spcBef>
                <a:spcPct val="50000"/>
              </a:spcBef>
            </a:pPr>
            <a:r>
              <a:rPr lang="en-US" altLang="zh-CN" dirty="0">
                <a:solidFill>
                  <a:schemeClr val="tx1"/>
                </a:solidFill>
                <a:latin typeface="STKaiti" panose="02010600040101010101" pitchFamily="2" charset="-122"/>
                <a:ea typeface="STKaiti" panose="02010600040101010101" pitchFamily="2" charset="-122"/>
              </a:rPr>
              <a:t>   </a:t>
            </a:r>
            <a:r>
              <a:rPr lang="zh-CN" altLang="en-US" dirty="0">
                <a:solidFill>
                  <a:schemeClr val="tx1"/>
                </a:solidFill>
                <a:latin typeface="STKaiti" panose="02010600040101010101" pitchFamily="2" charset="-122"/>
                <a:ea typeface="STKaiti" panose="02010600040101010101" pitchFamily="2" charset="-122"/>
              </a:rPr>
              <a:t>程序</a:t>
            </a:r>
            <a:r>
              <a:rPr lang="en-US" altLang="zh-CN" dirty="0">
                <a:solidFill>
                  <a:srgbClr val="0000FF"/>
                </a:solidFill>
                <a:latin typeface="STKaiti" panose="02010600040101010101" pitchFamily="2" charset="-122"/>
                <a:ea typeface="STKaiti" panose="02010600040101010101" pitchFamily="2" charset="-122"/>
              </a:rPr>
              <a:t>A</a:t>
            </a:r>
            <a:r>
              <a:rPr lang="zh-CN" altLang="en-US" dirty="0">
                <a:solidFill>
                  <a:schemeClr val="tx1"/>
                </a:solidFill>
                <a:latin typeface="STKaiti" panose="02010600040101010101" pitchFamily="2" charset="-122"/>
                <a:ea typeface="STKaiti" panose="02010600040101010101" pitchFamily="2" charset="-122"/>
              </a:rPr>
              <a:t>每执行一次时</a:t>
            </a:r>
            <a:r>
              <a:rPr lang="en-US" altLang="zh-CN" dirty="0">
                <a:solidFill>
                  <a:schemeClr val="tx1"/>
                </a:solidFill>
                <a:latin typeface="STKaiti" panose="02010600040101010101" pitchFamily="2" charset="-122"/>
                <a:ea typeface="STKaiti" panose="02010600040101010101" pitchFamily="2" charset="-122"/>
              </a:rPr>
              <a:t>:</a:t>
            </a:r>
            <a:r>
              <a:rPr lang="en-US" altLang="zh-CN" dirty="0">
                <a:solidFill>
                  <a:srgbClr val="0000FF"/>
                </a:solidFill>
                <a:latin typeface="STKaiti" panose="02010600040101010101" pitchFamily="2" charset="-122"/>
                <a:ea typeface="STKaiti" panose="02010600040101010101" pitchFamily="2" charset="-122"/>
              </a:rPr>
              <a:t>N∶=N+1</a:t>
            </a:r>
            <a:r>
              <a:rPr lang="zh-CN" altLang="en-US" dirty="0">
                <a:solidFill>
                  <a:srgbClr val="0000FF"/>
                </a:solidFill>
                <a:latin typeface="STKaiti" panose="02010600040101010101" pitchFamily="2" charset="-122"/>
                <a:ea typeface="STKaiti" panose="02010600040101010101" pitchFamily="2" charset="-122"/>
              </a:rPr>
              <a:t>操作</a:t>
            </a:r>
            <a:r>
              <a:rPr lang="zh-CN" altLang="en-US" dirty="0">
                <a:solidFill>
                  <a:schemeClr val="tx1"/>
                </a:solidFill>
                <a:latin typeface="STKaiti" panose="02010600040101010101" pitchFamily="2" charset="-122"/>
                <a:ea typeface="STKaiti" panose="02010600040101010101" pitchFamily="2" charset="-122"/>
              </a:rPr>
              <a:t>；</a:t>
            </a:r>
            <a:endParaRPr lang="en-US" altLang="zh-CN" dirty="0">
              <a:solidFill>
                <a:schemeClr val="tx1"/>
              </a:solidFill>
              <a:latin typeface="STKaiti" panose="02010600040101010101" pitchFamily="2" charset="-122"/>
              <a:ea typeface="STKaiti" panose="02010600040101010101" pitchFamily="2" charset="-122"/>
            </a:endParaRPr>
          </a:p>
          <a:p>
            <a:pPr algn="just" eaLnBrk="1" hangingPunct="1">
              <a:lnSpc>
                <a:spcPts val="2200"/>
              </a:lnSpc>
              <a:spcBef>
                <a:spcPct val="50000"/>
              </a:spcBef>
            </a:pPr>
            <a:r>
              <a:rPr lang="en-US" altLang="zh-CN" dirty="0">
                <a:solidFill>
                  <a:schemeClr val="tx1"/>
                </a:solidFill>
                <a:latin typeface="STKaiti" panose="02010600040101010101" pitchFamily="2" charset="-122"/>
                <a:ea typeface="STKaiti" panose="02010600040101010101" pitchFamily="2" charset="-122"/>
              </a:rPr>
              <a:t>   </a:t>
            </a:r>
            <a:r>
              <a:rPr lang="zh-CN" altLang="en-US" dirty="0">
                <a:solidFill>
                  <a:schemeClr val="tx1"/>
                </a:solidFill>
                <a:latin typeface="STKaiti" panose="02010600040101010101" pitchFamily="2" charset="-122"/>
                <a:ea typeface="STKaiti" panose="02010600040101010101" pitchFamily="2" charset="-122"/>
              </a:rPr>
              <a:t>程序</a:t>
            </a:r>
            <a:r>
              <a:rPr lang="en-US" altLang="zh-CN" dirty="0">
                <a:solidFill>
                  <a:srgbClr val="FF0000"/>
                </a:solidFill>
                <a:latin typeface="STKaiti" panose="02010600040101010101" pitchFamily="2" charset="-122"/>
                <a:ea typeface="STKaiti" panose="02010600040101010101" pitchFamily="2" charset="-122"/>
              </a:rPr>
              <a:t>B</a:t>
            </a:r>
            <a:r>
              <a:rPr lang="zh-CN" altLang="en-US" dirty="0">
                <a:solidFill>
                  <a:schemeClr val="tx1"/>
                </a:solidFill>
                <a:latin typeface="STKaiti" panose="02010600040101010101" pitchFamily="2" charset="-122"/>
                <a:ea typeface="STKaiti" panose="02010600040101010101" pitchFamily="2" charset="-122"/>
              </a:rPr>
              <a:t>每执行一次时</a:t>
            </a:r>
            <a:r>
              <a:rPr lang="en-US" altLang="zh-CN" dirty="0">
                <a:solidFill>
                  <a:schemeClr val="tx1"/>
                </a:solidFill>
                <a:latin typeface="STKaiti" panose="02010600040101010101" pitchFamily="2" charset="-122"/>
                <a:ea typeface="STKaiti" panose="02010600040101010101" pitchFamily="2" charset="-122"/>
                <a:sym typeface="Wingdings" pitchFamily="2" charset="2"/>
              </a:rPr>
              <a:t>:</a:t>
            </a:r>
            <a:r>
              <a:rPr lang="en-US" altLang="zh-CN" dirty="0">
                <a:solidFill>
                  <a:srgbClr val="FF0000"/>
                </a:solidFill>
                <a:latin typeface="STKaiti" panose="02010600040101010101" pitchFamily="2" charset="-122"/>
                <a:ea typeface="STKaiti" panose="02010600040101010101" pitchFamily="2" charset="-122"/>
                <a:sym typeface="Wingdings" pitchFamily="2" charset="2"/>
              </a:rPr>
              <a:t>(1)</a:t>
            </a:r>
            <a:r>
              <a:rPr lang="zh-CN" altLang="en-US" dirty="0">
                <a:solidFill>
                  <a:srgbClr val="FF0000"/>
                </a:solidFill>
                <a:latin typeface="STKaiti" panose="02010600040101010101" pitchFamily="2" charset="-122"/>
                <a:ea typeface="STKaiti" panose="02010600040101010101" pitchFamily="2" charset="-122"/>
              </a:rPr>
              <a:t> </a:t>
            </a:r>
            <a:r>
              <a:rPr lang="en-US" altLang="zh-CN" dirty="0">
                <a:solidFill>
                  <a:srgbClr val="FF0000"/>
                </a:solidFill>
                <a:latin typeface="STKaiti" panose="02010600040101010101" pitchFamily="2" charset="-122"/>
                <a:ea typeface="STKaiti" panose="02010600040101010101" pitchFamily="2" charset="-122"/>
              </a:rPr>
              <a:t>Print(N)</a:t>
            </a:r>
            <a:r>
              <a:rPr lang="zh-CN" altLang="en-US" dirty="0">
                <a:solidFill>
                  <a:srgbClr val="FF0000"/>
                </a:solidFill>
                <a:latin typeface="STKaiti" panose="02010600040101010101" pitchFamily="2" charset="-122"/>
                <a:ea typeface="STKaiti" panose="02010600040101010101" pitchFamily="2" charset="-122"/>
              </a:rPr>
              <a:t>操作，</a:t>
            </a:r>
            <a:endParaRPr lang="en-US" altLang="zh-CN" dirty="0">
              <a:solidFill>
                <a:srgbClr val="FF0000"/>
              </a:solidFill>
              <a:latin typeface="STKaiti" panose="02010600040101010101" pitchFamily="2" charset="-122"/>
              <a:ea typeface="STKaiti" panose="02010600040101010101" pitchFamily="2" charset="-122"/>
            </a:endParaRPr>
          </a:p>
          <a:p>
            <a:pPr algn="just" eaLnBrk="1" hangingPunct="1">
              <a:lnSpc>
                <a:spcPts val="2200"/>
              </a:lnSpc>
              <a:spcBef>
                <a:spcPct val="50000"/>
              </a:spcBef>
            </a:pPr>
            <a:r>
              <a:rPr lang="en-US" altLang="zh-CN" dirty="0">
                <a:solidFill>
                  <a:srgbClr val="FF0000"/>
                </a:solidFill>
                <a:latin typeface="STKaiti" panose="02010600040101010101" pitchFamily="2" charset="-122"/>
                <a:ea typeface="STKaiti" panose="02010600040101010101" pitchFamily="2" charset="-122"/>
              </a:rPr>
              <a:t>                     (2) N:=0</a:t>
            </a:r>
            <a:r>
              <a:rPr lang="zh-CN" altLang="en-US" dirty="0">
                <a:solidFill>
                  <a:schemeClr val="tx1"/>
                </a:solidFill>
                <a:latin typeface="STKaiti" panose="02010600040101010101" pitchFamily="2" charset="-122"/>
                <a:ea typeface="STKaiti" panose="02010600040101010101" pitchFamily="2" charset="-122"/>
              </a:rPr>
              <a:t>。</a:t>
            </a:r>
            <a:endParaRPr lang="en-US" altLang="zh-CN" dirty="0">
              <a:solidFill>
                <a:schemeClr val="tx1"/>
              </a:solidFill>
              <a:latin typeface="STKaiti" panose="02010600040101010101" pitchFamily="2" charset="-122"/>
              <a:ea typeface="STKaiti" panose="02010600040101010101" pitchFamily="2" charset="-122"/>
            </a:endParaRPr>
          </a:p>
          <a:p>
            <a:pPr algn="just" eaLnBrk="1" hangingPunct="1">
              <a:lnSpc>
                <a:spcPts val="2200"/>
              </a:lnSpc>
              <a:spcBef>
                <a:spcPct val="50000"/>
              </a:spcBef>
            </a:pPr>
            <a:r>
              <a:rPr lang="en-US" altLang="zh-CN" dirty="0">
                <a:solidFill>
                  <a:schemeClr val="tx1"/>
                </a:solidFill>
                <a:latin typeface="STKaiti" panose="02010600040101010101" pitchFamily="2" charset="-122"/>
                <a:ea typeface="STKaiti" panose="02010600040101010101" pitchFamily="2" charset="-122"/>
              </a:rPr>
              <a:t>    </a:t>
            </a:r>
            <a:r>
              <a:rPr lang="zh-CN" altLang="en-US" dirty="0">
                <a:solidFill>
                  <a:schemeClr val="tx1"/>
                </a:solidFill>
                <a:latin typeface="STKaiti" panose="02010600040101010101" pitchFamily="2" charset="-122"/>
                <a:ea typeface="STKaiti" panose="02010600040101010101" pitchFamily="2" charset="-122"/>
              </a:rPr>
              <a:t>程序</a:t>
            </a:r>
            <a:r>
              <a:rPr lang="en-US" altLang="zh-CN" dirty="0">
                <a:solidFill>
                  <a:schemeClr val="tx1"/>
                </a:solidFill>
                <a:latin typeface="STKaiti" panose="02010600040101010101" pitchFamily="2" charset="-122"/>
                <a:ea typeface="STKaiti" panose="02010600040101010101" pitchFamily="2" charset="-122"/>
              </a:rPr>
              <a:t>A</a:t>
            </a:r>
            <a:r>
              <a:rPr lang="zh-CN" altLang="en-US" dirty="0">
                <a:solidFill>
                  <a:schemeClr val="tx1"/>
                </a:solidFill>
                <a:latin typeface="STKaiti" panose="02010600040101010101" pitchFamily="2" charset="-122"/>
                <a:ea typeface="STKaiti" panose="02010600040101010101" pitchFamily="2" charset="-122"/>
              </a:rPr>
              <a:t>和</a:t>
            </a:r>
            <a:r>
              <a:rPr lang="en-US" altLang="zh-CN" dirty="0">
                <a:solidFill>
                  <a:schemeClr val="tx1"/>
                </a:solidFill>
                <a:latin typeface="STKaiti" panose="02010600040101010101" pitchFamily="2" charset="-122"/>
                <a:ea typeface="STKaiti" panose="02010600040101010101" pitchFamily="2" charset="-122"/>
              </a:rPr>
              <a:t>B</a:t>
            </a:r>
            <a:r>
              <a:rPr lang="zh-CN" altLang="en-US" dirty="0">
                <a:solidFill>
                  <a:schemeClr val="tx1"/>
                </a:solidFill>
                <a:latin typeface="STKaiti" panose="02010600040101010101" pitchFamily="2" charset="-122"/>
                <a:ea typeface="STKaiti" panose="02010600040101010101" pitchFamily="2" charset="-122"/>
              </a:rPr>
              <a:t>以不同的速度运行</a:t>
            </a:r>
            <a:r>
              <a:rPr lang="en-US" altLang="zh-CN" dirty="0">
                <a:solidFill>
                  <a:schemeClr val="tx1"/>
                </a:solidFill>
                <a:latin typeface="STKaiti" panose="02010600040101010101" pitchFamily="2" charset="-122"/>
                <a:ea typeface="STKaiti" panose="02010600040101010101" pitchFamily="2" charset="-122"/>
              </a:rPr>
              <a:t>(</a:t>
            </a:r>
            <a:r>
              <a:rPr lang="en-US" altLang="zh-CN" dirty="0">
                <a:solidFill>
                  <a:srgbClr val="FF0000"/>
                </a:solidFill>
                <a:latin typeface="STKaiti" panose="02010600040101010101" pitchFamily="2" charset="-122"/>
                <a:ea typeface="STKaiti" panose="02010600040101010101" pitchFamily="2" charset="-122"/>
              </a:rPr>
              <a:t>N</a:t>
            </a:r>
            <a:r>
              <a:rPr lang="zh-CN" altLang="en-US" dirty="0">
                <a:solidFill>
                  <a:srgbClr val="FF0000"/>
                </a:solidFill>
                <a:latin typeface="STKaiti" panose="02010600040101010101" pitchFamily="2" charset="-122"/>
                <a:ea typeface="STKaiti" panose="02010600040101010101" pitchFamily="2" charset="-122"/>
              </a:rPr>
              <a:t>的初值为</a:t>
            </a:r>
            <a:r>
              <a:rPr lang="en-US" altLang="zh-CN" dirty="0">
                <a:solidFill>
                  <a:srgbClr val="FF0000"/>
                </a:solidFill>
                <a:latin typeface="STKaiti" panose="02010600040101010101" pitchFamily="2" charset="-122"/>
                <a:ea typeface="STKaiti" panose="02010600040101010101" pitchFamily="2" charset="-122"/>
              </a:rPr>
              <a:t>n</a:t>
            </a:r>
            <a:r>
              <a:rPr lang="en-US" altLang="zh-CN" dirty="0">
                <a:solidFill>
                  <a:schemeClr val="tx1"/>
                </a:solidFill>
                <a:latin typeface="STKaiti" panose="02010600040101010101" pitchFamily="2" charset="-122"/>
                <a:ea typeface="STKaiti" panose="02010600040101010101" pitchFamily="2" charset="-122"/>
              </a:rPr>
              <a:t>)</a:t>
            </a:r>
            <a:r>
              <a:rPr lang="zh-CN" altLang="en-US" dirty="0">
                <a:solidFill>
                  <a:schemeClr val="tx1"/>
                </a:solidFill>
                <a:latin typeface="STKaiti" panose="02010600040101010101" pitchFamily="2" charset="-122"/>
                <a:ea typeface="STKaiti" panose="02010600040101010101" pitchFamily="2" charset="-122"/>
              </a:rPr>
              <a:t>。 </a:t>
            </a:r>
          </a:p>
          <a:p>
            <a:pPr algn="just" eaLnBrk="1" hangingPunct="1">
              <a:lnSpc>
                <a:spcPts val="2200"/>
              </a:lnSpc>
              <a:spcBef>
                <a:spcPct val="50000"/>
              </a:spcBef>
            </a:pPr>
            <a:r>
              <a:rPr lang="zh-CN" altLang="en-US" dirty="0">
                <a:solidFill>
                  <a:schemeClr val="tx1"/>
                </a:solidFill>
                <a:latin typeface="STKaiti" panose="02010600040101010101" pitchFamily="2" charset="-122"/>
                <a:ea typeface="STKaiti" panose="02010600040101010101" pitchFamily="2" charset="-122"/>
              </a:rPr>
              <a:t>    </a:t>
            </a:r>
            <a:r>
              <a:rPr lang="en-US" altLang="zh-CN" dirty="0">
                <a:solidFill>
                  <a:schemeClr val="tx1"/>
                </a:solidFill>
                <a:latin typeface="STKaiti" panose="02010600040101010101" pitchFamily="2" charset="-122"/>
                <a:ea typeface="STKaiti" panose="02010600040101010101" pitchFamily="2" charset="-122"/>
              </a:rPr>
              <a:t>(1) </a:t>
            </a:r>
            <a:r>
              <a:rPr lang="en-US" altLang="zh-CN" dirty="0">
                <a:solidFill>
                  <a:srgbClr val="0000FF"/>
                </a:solidFill>
                <a:latin typeface="STKaiti" panose="02010600040101010101" pitchFamily="2" charset="-122"/>
                <a:ea typeface="STKaiti" panose="02010600040101010101" pitchFamily="2" charset="-122"/>
              </a:rPr>
              <a:t>N∶=N+1</a:t>
            </a:r>
            <a:r>
              <a:rPr lang="zh-CN" altLang="en-US" dirty="0">
                <a:solidFill>
                  <a:srgbClr val="0000FF"/>
                </a:solidFill>
                <a:latin typeface="STKaiti" panose="02010600040101010101" pitchFamily="2" charset="-122"/>
                <a:ea typeface="STKaiti" panose="02010600040101010101" pitchFamily="2" charset="-122"/>
              </a:rPr>
              <a:t>在</a:t>
            </a:r>
            <a:r>
              <a:rPr lang="en-US" altLang="zh-CN" dirty="0">
                <a:solidFill>
                  <a:srgbClr val="0000FF"/>
                </a:solidFill>
                <a:latin typeface="STKaiti" panose="02010600040101010101" pitchFamily="2" charset="-122"/>
                <a:ea typeface="STKaiti" panose="02010600040101010101" pitchFamily="2" charset="-122"/>
              </a:rPr>
              <a:t>Print(N)</a:t>
            </a:r>
            <a:r>
              <a:rPr lang="zh-CN" altLang="en-US" dirty="0">
                <a:solidFill>
                  <a:srgbClr val="0000FF"/>
                </a:solidFill>
                <a:latin typeface="STKaiti" panose="02010600040101010101" pitchFamily="2" charset="-122"/>
                <a:ea typeface="STKaiti" panose="02010600040101010101" pitchFamily="2" charset="-122"/>
              </a:rPr>
              <a:t>和</a:t>
            </a:r>
            <a:r>
              <a:rPr lang="en-US" altLang="zh-CN" dirty="0">
                <a:solidFill>
                  <a:srgbClr val="0000FF"/>
                </a:solidFill>
                <a:latin typeface="STKaiti" panose="02010600040101010101" pitchFamily="2" charset="-122"/>
                <a:ea typeface="STKaiti" panose="02010600040101010101" pitchFamily="2" charset="-122"/>
              </a:rPr>
              <a:t>N∶=0</a:t>
            </a:r>
            <a:r>
              <a:rPr lang="zh-CN" altLang="en-US" dirty="0">
                <a:solidFill>
                  <a:srgbClr val="0000FF"/>
                </a:solidFill>
                <a:latin typeface="STKaiti" panose="02010600040101010101" pitchFamily="2" charset="-122"/>
                <a:ea typeface="STKaiti" panose="02010600040101010101" pitchFamily="2" charset="-122"/>
              </a:rPr>
              <a:t>之前</a:t>
            </a:r>
            <a:endParaRPr lang="zh-CN" altLang="en-US" dirty="0">
              <a:solidFill>
                <a:schemeClr val="tx1"/>
              </a:solidFill>
              <a:latin typeface="STKaiti" panose="02010600040101010101" pitchFamily="2" charset="-122"/>
              <a:ea typeface="STKaiti" panose="02010600040101010101" pitchFamily="2" charset="-122"/>
            </a:endParaRPr>
          </a:p>
          <a:p>
            <a:pPr algn="just" eaLnBrk="1" hangingPunct="1">
              <a:lnSpc>
                <a:spcPts val="2200"/>
              </a:lnSpc>
              <a:spcBef>
                <a:spcPct val="50000"/>
              </a:spcBef>
            </a:pPr>
            <a:r>
              <a:rPr lang="zh-CN" altLang="en-US" dirty="0">
                <a:solidFill>
                  <a:schemeClr val="tx1"/>
                </a:solidFill>
                <a:latin typeface="STKaiti" panose="02010600040101010101" pitchFamily="2" charset="-122"/>
                <a:ea typeface="STKaiti" panose="02010600040101010101" pitchFamily="2" charset="-122"/>
              </a:rPr>
              <a:t>               </a:t>
            </a:r>
            <a:r>
              <a:rPr lang="en-US" altLang="zh-CN" dirty="0">
                <a:solidFill>
                  <a:schemeClr val="tx1"/>
                </a:solidFill>
                <a:latin typeface="STKaiti" panose="02010600040101010101" pitchFamily="2" charset="-122"/>
                <a:ea typeface="STKaiti" panose="02010600040101010101" pitchFamily="2" charset="-122"/>
              </a:rPr>
              <a:t>N</a:t>
            </a:r>
            <a:r>
              <a:rPr lang="zh-CN" altLang="en-US" dirty="0">
                <a:solidFill>
                  <a:schemeClr val="tx1"/>
                </a:solidFill>
                <a:latin typeface="STKaiti" panose="02010600040101010101" pitchFamily="2" charset="-122"/>
                <a:ea typeface="STKaiti" panose="02010600040101010101" pitchFamily="2" charset="-122"/>
              </a:rPr>
              <a:t>值分别为：</a:t>
            </a:r>
            <a:r>
              <a:rPr lang="en-US" altLang="zh-CN" dirty="0">
                <a:solidFill>
                  <a:srgbClr val="FF0000"/>
                </a:solidFill>
                <a:latin typeface="STKaiti" panose="02010600040101010101" pitchFamily="2" charset="-122"/>
                <a:ea typeface="STKaiti" panose="02010600040101010101" pitchFamily="2" charset="-122"/>
              </a:rPr>
              <a:t>n+1, n+1, 0</a:t>
            </a:r>
            <a:r>
              <a:rPr lang="zh-CN" altLang="en-US" dirty="0">
                <a:solidFill>
                  <a:schemeClr val="tx1"/>
                </a:solidFill>
                <a:latin typeface="STKaiti" panose="02010600040101010101" pitchFamily="2" charset="-122"/>
                <a:ea typeface="STKaiti" panose="02010600040101010101" pitchFamily="2" charset="-122"/>
              </a:rPr>
              <a:t>。 </a:t>
            </a:r>
          </a:p>
          <a:p>
            <a:pPr algn="just" eaLnBrk="1" hangingPunct="1">
              <a:lnSpc>
                <a:spcPts val="2200"/>
              </a:lnSpc>
              <a:spcBef>
                <a:spcPct val="50000"/>
              </a:spcBef>
            </a:pPr>
            <a:r>
              <a:rPr lang="zh-CN" altLang="en-US" dirty="0">
                <a:solidFill>
                  <a:schemeClr val="tx1"/>
                </a:solidFill>
                <a:latin typeface="STKaiti" panose="02010600040101010101" pitchFamily="2" charset="-122"/>
                <a:ea typeface="STKaiti" panose="02010600040101010101" pitchFamily="2" charset="-122"/>
              </a:rPr>
              <a:t>    </a:t>
            </a:r>
            <a:r>
              <a:rPr lang="en-US" altLang="zh-CN" dirty="0">
                <a:solidFill>
                  <a:schemeClr val="tx1"/>
                </a:solidFill>
                <a:latin typeface="STKaiti" panose="02010600040101010101" pitchFamily="2" charset="-122"/>
                <a:ea typeface="STKaiti" panose="02010600040101010101" pitchFamily="2" charset="-122"/>
              </a:rPr>
              <a:t>(2) </a:t>
            </a:r>
            <a:r>
              <a:rPr lang="en-US" altLang="zh-CN" dirty="0">
                <a:solidFill>
                  <a:srgbClr val="0000FF"/>
                </a:solidFill>
                <a:latin typeface="STKaiti" panose="02010600040101010101" pitchFamily="2" charset="-122"/>
                <a:ea typeface="STKaiti" panose="02010600040101010101" pitchFamily="2" charset="-122"/>
              </a:rPr>
              <a:t>N∶=N+1</a:t>
            </a:r>
            <a:r>
              <a:rPr lang="zh-CN" altLang="en-US" dirty="0">
                <a:solidFill>
                  <a:srgbClr val="0000FF"/>
                </a:solidFill>
                <a:latin typeface="STKaiti" panose="02010600040101010101" pitchFamily="2" charset="-122"/>
                <a:ea typeface="STKaiti" panose="02010600040101010101" pitchFamily="2" charset="-122"/>
              </a:rPr>
              <a:t>在</a:t>
            </a:r>
            <a:r>
              <a:rPr lang="en-US" altLang="zh-CN" dirty="0">
                <a:solidFill>
                  <a:srgbClr val="0000FF"/>
                </a:solidFill>
                <a:latin typeface="STKaiti" panose="02010600040101010101" pitchFamily="2" charset="-122"/>
                <a:ea typeface="STKaiti" panose="02010600040101010101" pitchFamily="2" charset="-122"/>
              </a:rPr>
              <a:t>Print(N)</a:t>
            </a:r>
            <a:r>
              <a:rPr lang="zh-CN" altLang="en-US" dirty="0">
                <a:solidFill>
                  <a:srgbClr val="0000FF"/>
                </a:solidFill>
                <a:latin typeface="STKaiti" panose="02010600040101010101" pitchFamily="2" charset="-122"/>
                <a:ea typeface="STKaiti" panose="02010600040101010101" pitchFamily="2" charset="-122"/>
              </a:rPr>
              <a:t>和</a:t>
            </a:r>
            <a:r>
              <a:rPr lang="en-US" altLang="zh-CN" dirty="0">
                <a:solidFill>
                  <a:srgbClr val="0000FF"/>
                </a:solidFill>
                <a:latin typeface="STKaiti" panose="02010600040101010101" pitchFamily="2" charset="-122"/>
                <a:ea typeface="STKaiti" panose="02010600040101010101" pitchFamily="2" charset="-122"/>
              </a:rPr>
              <a:t>N∶=0</a:t>
            </a:r>
            <a:r>
              <a:rPr lang="zh-CN" altLang="en-US" dirty="0">
                <a:solidFill>
                  <a:srgbClr val="0000FF"/>
                </a:solidFill>
                <a:latin typeface="STKaiti" panose="02010600040101010101" pitchFamily="2" charset="-122"/>
                <a:ea typeface="STKaiti" panose="02010600040101010101" pitchFamily="2" charset="-122"/>
              </a:rPr>
              <a:t>之后</a:t>
            </a:r>
            <a:endParaRPr lang="zh-CN" altLang="en-US" dirty="0">
              <a:solidFill>
                <a:schemeClr val="tx1"/>
              </a:solidFill>
              <a:latin typeface="STKaiti" panose="02010600040101010101" pitchFamily="2" charset="-122"/>
              <a:ea typeface="STKaiti" panose="02010600040101010101" pitchFamily="2" charset="-122"/>
            </a:endParaRPr>
          </a:p>
          <a:p>
            <a:pPr algn="just" eaLnBrk="1" hangingPunct="1">
              <a:lnSpc>
                <a:spcPts val="2200"/>
              </a:lnSpc>
              <a:spcBef>
                <a:spcPct val="50000"/>
              </a:spcBef>
            </a:pPr>
            <a:r>
              <a:rPr lang="zh-CN" altLang="en-US" dirty="0">
                <a:solidFill>
                  <a:schemeClr val="tx1"/>
                </a:solidFill>
                <a:latin typeface="STKaiti" panose="02010600040101010101" pitchFamily="2" charset="-122"/>
                <a:ea typeface="STKaiti" panose="02010600040101010101" pitchFamily="2" charset="-122"/>
              </a:rPr>
              <a:t>               </a:t>
            </a:r>
            <a:r>
              <a:rPr lang="en-US" altLang="zh-CN" dirty="0">
                <a:solidFill>
                  <a:schemeClr val="tx1"/>
                </a:solidFill>
                <a:latin typeface="STKaiti" panose="02010600040101010101" pitchFamily="2" charset="-122"/>
                <a:ea typeface="STKaiti" panose="02010600040101010101" pitchFamily="2" charset="-122"/>
              </a:rPr>
              <a:t>N</a:t>
            </a:r>
            <a:r>
              <a:rPr lang="zh-CN" altLang="en-US" dirty="0">
                <a:solidFill>
                  <a:schemeClr val="tx1"/>
                </a:solidFill>
                <a:latin typeface="STKaiti" panose="02010600040101010101" pitchFamily="2" charset="-122"/>
                <a:ea typeface="STKaiti" panose="02010600040101010101" pitchFamily="2" charset="-122"/>
              </a:rPr>
              <a:t>值分别为：</a:t>
            </a:r>
            <a:r>
              <a:rPr lang="en-US" altLang="zh-CN" dirty="0">
                <a:solidFill>
                  <a:srgbClr val="FF0000"/>
                </a:solidFill>
                <a:latin typeface="STKaiti" panose="02010600040101010101" pitchFamily="2" charset="-122"/>
                <a:ea typeface="STKaiti" panose="02010600040101010101" pitchFamily="2" charset="-122"/>
              </a:rPr>
              <a:t>n, 0, 1</a:t>
            </a:r>
            <a:r>
              <a:rPr lang="zh-CN" altLang="en-US" dirty="0">
                <a:solidFill>
                  <a:schemeClr val="tx1"/>
                </a:solidFill>
                <a:latin typeface="STKaiti" panose="02010600040101010101" pitchFamily="2" charset="-122"/>
                <a:ea typeface="STKaiti" panose="02010600040101010101" pitchFamily="2" charset="-122"/>
              </a:rPr>
              <a:t>。 </a:t>
            </a:r>
          </a:p>
          <a:p>
            <a:pPr algn="just" eaLnBrk="1" hangingPunct="1">
              <a:lnSpc>
                <a:spcPts val="2200"/>
              </a:lnSpc>
              <a:spcBef>
                <a:spcPct val="50000"/>
              </a:spcBef>
            </a:pPr>
            <a:r>
              <a:rPr lang="zh-CN" altLang="en-US" dirty="0">
                <a:solidFill>
                  <a:schemeClr val="tx1"/>
                </a:solidFill>
                <a:latin typeface="STKaiti" panose="02010600040101010101" pitchFamily="2" charset="-122"/>
                <a:ea typeface="STKaiti" panose="02010600040101010101" pitchFamily="2" charset="-122"/>
              </a:rPr>
              <a:t>    </a:t>
            </a:r>
            <a:r>
              <a:rPr lang="en-US" altLang="zh-CN" dirty="0">
                <a:solidFill>
                  <a:schemeClr val="tx1"/>
                </a:solidFill>
                <a:latin typeface="STKaiti" panose="02010600040101010101" pitchFamily="2" charset="-122"/>
                <a:ea typeface="STKaiti" panose="02010600040101010101" pitchFamily="2" charset="-122"/>
              </a:rPr>
              <a:t>(3) </a:t>
            </a:r>
            <a:r>
              <a:rPr lang="en-US" altLang="zh-CN" dirty="0">
                <a:solidFill>
                  <a:srgbClr val="0000FF"/>
                </a:solidFill>
                <a:latin typeface="STKaiti" panose="02010600040101010101" pitchFamily="2" charset="-122"/>
                <a:ea typeface="STKaiti" panose="02010600040101010101" pitchFamily="2" charset="-122"/>
              </a:rPr>
              <a:t>N∶=N+1</a:t>
            </a:r>
            <a:r>
              <a:rPr lang="zh-CN" altLang="en-US" dirty="0">
                <a:solidFill>
                  <a:srgbClr val="0000FF"/>
                </a:solidFill>
                <a:latin typeface="STKaiti" panose="02010600040101010101" pitchFamily="2" charset="-122"/>
                <a:ea typeface="STKaiti" panose="02010600040101010101" pitchFamily="2" charset="-122"/>
              </a:rPr>
              <a:t>在</a:t>
            </a:r>
            <a:r>
              <a:rPr lang="en-US" altLang="zh-CN" dirty="0">
                <a:solidFill>
                  <a:srgbClr val="0000FF"/>
                </a:solidFill>
                <a:latin typeface="STKaiti" panose="02010600040101010101" pitchFamily="2" charset="-122"/>
                <a:ea typeface="STKaiti" panose="02010600040101010101" pitchFamily="2" charset="-122"/>
              </a:rPr>
              <a:t>Print(N)</a:t>
            </a:r>
            <a:r>
              <a:rPr lang="zh-CN" altLang="en-US" dirty="0">
                <a:solidFill>
                  <a:srgbClr val="0000FF"/>
                </a:solidFill>
                <a:latin typeface="STKaiti" panose="02010600040101010101" pitchFamily="2" charset="-122"/>
                <a:ea typeface="STKaiti" panose="02010600040101010101" pitchFamily="2" charset="-122"/>
              </a:rPr>
              <a:t>和</a:t>
            </a:r>
            <a:r>
              <a:rPr lang="en-US" altLang="zh-CN" dirty="0">
                <a:solidFill>
                  <a:srgbClr val="0000FF"/>
                </a:solidFill>
                <a:latin typeface="STKaiti" panose="02010600040101010101" pitchFamily="2" charset="-122"/>
                <a:ea typeface="STKaiti" panose="02010600040101010101" pitchFamily="2" charset="-122"/>
              </a:rPr>
              <a:t>N∶=0</a:t>
            </a:r>
            <a:r>
              <a:rPr lang="zh-CN" altLang="en-US" dirty="0">
                <a:solidFill>
                  <a:srgbClr val="0000FF"/>
                </a:solidFill>
                <a:latin typeface="STKaiti" panose="02010600040101010101" pitchFamily="2" charset="-122"/>
                <a:ea typeface="STKaiti" panose="02010600040101010101" pitchFamily="2" charset="-122"/>
              </a:rPr>
              <a:t>之间</a:t>
            </a:r>
            <a:endParaRPr lang="zh-CN" altLang="en-US" dirty="0">
              <a:solidFill>
                <a:schemeClr val="tx1"/>
              </a:solidFill>
              <a:latin typeface="STKaiti" panose="02010600040101010101" pitchFamily="2" charset="-122"/>
              <a:ea typeface="STKaiti" panose="02010600040101010101" pitchFamily="2" charset="-122"/>
            </a:endParaRPr>
          </a:p>
          <a:p>
            <a:pPr algn="just" eaLnBrk="1" hangingPunct="1">
              <a:lnSpc>
                <a:spcPts val="2200"/>
              </a:lnSpc>
              <a:spcBef>
                <a:spcPct val="50000"/>
              </a:spcBef>
            </a:pPr>
            <a:r>
              <a:rPr lang="zh-CN" altLang="en-US" dirty="0">
                <a:solidFill>
                  <a:schemeClr val="tx1"/>
                </a:solidFill>
                <a:latin typeface="STKaiti" panose="02010600040101010101" pitchFamily="2" charset="-122"/>
                <a:ea typeface="STKaiti" panose="02010600040101010101" pitchFamily="2" charset="-122"/>
              </a:rPr>
              <a:t>               </a:t>
            </a:r>
            <a:r>
              <a:rPr lang="en-US" altLang="zh-CN" dirty="0">
                <a:solidFill>
                  <a:schemeClr val="tx1"/>
                </a:solidFill>
                <a:latin typeface="STKaiti" panose="02010600040101010101" pitchFamily="2" charset="-122"/>
                <a:ea typeface="STKaiti" panose="02010600040101010101" pitchFamily="2" charset="-122"/>
              </a:rPr>
              <a:t>N</a:t>
            </a:r>
            <a:r>
              <a:rPr lang="zh-CN" altLang="en-US" dirty="0">
                <a:solidFill>
                  <a:schemeClr val="tx1"/>
                </a:solidFill>
                <a:latin typeface="STKaiti" panose="02010600040101010101" pitchFamily="2" charset="-122"/>
                <a:ea typeface="STKaiti" panose="02010600040101010101" pitchFamily="2" charset="-122"/>
              </a:rPr>
              <a:t>值分别为：</a:t>
            </a:r>
            <a:r>
              <a:rPr lang="en-US" altLang="zh-CN" dirty="0">
                <a:solidFill>
                  <a:srgbClr val="FF0000"/>
                </a:solidFill>
                <a:latin typeface="STKaiti" panose="02010600040101010101" pitchFamily="2" charset="-122"/>
                <a:ea typeface="STKaiti" panose="02010600040101010101" pitchFamily="2" charset="-122"/>
              </a:rPr>
              <a:t>n, n+1, 0</a:t>
            </a:r>
            <a:r>
              <a:rPr lang="zh-CN" altLang="en-US" dirty="0">
                <a:solidFill>
                  <a:schemeClr val="tx1"/>
                </a:solidFill>
                <a:latin typeface="STKaiti" panose="02010600040101010101" pitchFamily="2" charset="-122"/>
                <a:ea typeface="STKaiti" panose="02010600040101010101" pitchFamily="2" charset="-122"/>
              </a:rPr>
              <a:t>。 </a:t>
            </a:r>
          </a:p>
        </p:txBody>
      </p:sp>
      <p:sp>
        <p:nvSpPr>
          <p:cNvPr id="5" name="Rectangle 2">
            <a:extLst>
              <a:ext uri="{FF2B5EF4-FFF2-40B4-BE49-F238E27FC236}">
                <a16:creationId xmlns:a16="http://schemas.microsoft.com/office/drawing/2014/main" id="{8F489A1A-41E3-8440-9A26-65F6233703F6}"/>
              </a:ext>
            </a:extLst>
          </p:cNvPr>
          <p:cNvSpPr>
            <a:spLocks noChangeArrowheads="1"/>
          </p:cNvSpPr>
          <p:nvPr/>
        </p:nvSpPr>
        <p:spPr bwMode="auto">
          <a:xfrm>
            <a:off x="783625" y="437241"/>
            <a:ext cx="8077200" cy="533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a:solidFill>
                  <a:srgbClr val="3333FF"/>
                </a:solidFill>
                <a:latin typeface="Arial" panose="020B0604020202020204" pitchFamily="34" charset="0"/>
                <a:ea typeface="幼圆" pitchFamily="49" charset="-122"/>
              </a:rPr>
              <a:t>2.1</a:t>
            </a:r>
            <a:r>
              <a:rPr lang="zh-CN" altLang="en-US" sz="2800" b="1">
                <a:solidFill>
                  <a:srgbClr val="3333FF"/>
                </a:solidFill>
                <a:latin typeface="Arial" panose="020B0604020202020204" pitchFamily="34" charset="0"/>
                <a:ea typeface="幼圆" pitchFamily="49" charset="-122"/>
              </a:rPr>
              <a:t>前趋图和程序执行</a:t>
            </a:r>
            <a:r>
              <a:rPr lang="en-US" altLang="zh-CN" sz="2800" b="1">
                <a:solidFill>
                  <a:srgbClr val="3333FF"/>
                </a:solidFill>
                <a:latin typeface="Arial" panose="020B0604020202020204" pitchFamily="34" charset="0"/>
                <a:ea typeface="幼圆" pitchFamily="49" charset="-122"/>
              </a:rPr>
              <a:t>----</a:t>
            </a:r>
            <a:r>
              <a:rPr lang="zh-CN" altLang="en-US" sz="2800" b="1">
                <a:solidFill>
                  <a:srgbClr val="FF3300"/>
                </a:solidFill>
                <a:latin typeface="Arial" panose="020B0604020202020204" pitchFamily="34" charset="0"/>
                <a:ea typeface="幼圆" pitchFamily="49" charset="-122"/>
              </a:rPr>
              <a:t>程序的顺序执行及特征</a:t>
            </a:r>
          </a:p>
        </p:txBody>
      </p:sp>
      <p:sp>
        <p:nvSpPr>
          <p:cNvPr id="2" name="Slide Number Placeholder 1">
            <a:extLst>
              <a:ext uri="{FF2B5EF4-FFF2-40B4-BE49-F238E27FC236}">
                <a16:creationId xmlns:a16="http://schemas.microsoft.com/office/drawing/2014/main" id="{59756FFB-66F3-F04D-B403-0C666353F145}"/>
              </a:ext>
            </a:extLst>
          </p:cNvPr>
          <p:cNvSpPr>
            <a:spLocks noGrp="1"/>
          </p:cNvSpPr>
          <p:nvPr>
            <p:ph type="sldNum" sz="quarter" idx="12"/>
          </p:nvPr>
        </p:nvSpPr>
        <p:spPr/>
        <p:txBody>
          <a:bodyPr/>
          <a:lstStyle/>
          <a:p>
            <a:fld id="{DC6D1BD5-D0BD-4B4A-ABF2-851E9CF71F86}" type="slidenum">
              <a:rPr lang="zh-CN" altLang="en-US" smtClean="0"/>
              <a:pPr/>
              <a:t>9</a:t>
            </a:fld>
            <a:endParaRPr lang="en-US" altLang="zh-CN" dirty="0"/>
          </a:p>
        </p:txBody>
      </p:sp>
    </p:spTree>
    <p:extLst>
      <p:ext uri="{BB962C8B-B14F-4D97-AF65-F5344CB8AC3E}">
        <p14:creationId xmlns:p14="http://schemas.microsoft.com/office/powerpoint/2010/main" val="39206457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51586">
                                            <p:txEl>
                                              <p:pRg st="0" end="0"/>
                                            </p:txEl>
                                          </p:spTgt>
                                        </p:tgtEl>
                                        <p:attrNameLst>
                                          <p:attrName>style.visibility</p:attrName>
                                        </p:attrNameLst>
                                      </p:cBhvr>
                                      <p:to>
                                        <p:strVal val="visible"/>
                                      </p:to>
                                    </p:set>
                                    <p:animEffect transition="in" filter="barn(inVertical)">
                                      <p:cBhvr>
                                        <p:cTn id="7" dur="500"/>
                                        <p:tgtEl>
                                          <p:spTgt spid="45158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51586">
                                            <p:txEl>
                                              <p:pRg st="1" end="1"/>
                                            </p:txEl>
                                          </p:spTgt>
                                        </p:tgtEl>
                                        <p:attrNameLst>
                                          <p:attrName>style.visibility</p:attrName>
                                        </p:attrNameLst>
                                      </p:cBhvr>
                                      <p:to>
                                        <p:strVal val="visible"/>
                                      </p:to>
                                    </p:set>
                                    <p:animEffect transition="in" filter="barn(inVertical)">
                                      <p:cBhvr>
                                        <p:cTn id="12" dur="500"/>
                                        <p:tgtEl>
                                          <p:spTgt spid="45158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51586">
                                            <p:txEl>
                                              <p:pRg st="2" end="2"/>
                                            </p:txEl>
                                          </p:spTgt>
                                        </p:tgtEl>
                                        <p:attrNameLst>
                                          <p:attrName>style.visibility</p:attrName>
                                        </p:attrNameLst>
                                      </p:cBhvr>
                                      <p:to>
                                        <p:strVal val="visible"/>
                                      </p:to>
                                    </p:set>
                                    <p:animEffect transition="in" filter="barn(inVertical)">
                                      <p:cBhvr>
                                        <p:cTn id="17" dur="500"/>
                                        <p:tgtEl>
                                          <p:spTgt spid="45158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51586">
                                            <p:txEl>
                                              <p:pRg st="3" end="3"/>
                                            </p:txEl>
                                          </p:spTgt>
                                        </p:tgtEl>
                                        <p:attrNameLst>
                                          <p:attrName>style.visibility</p:attrName>
                                        </p:attrNameLst>
                                      </p:cBhvr>
                                      <p:to>
                                        <p:strVal val="visible"/>
                                      </p:to>
                                    </p:set>
                                    <p:animEffect transition="in" filter="barn(inVertical)">
                                      <p:cBhvr>
                                        <p:cTn id="22" dur="500"/>
                                        <p:tgtEl>
                                          <p:spTgt spid="45158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51586">
                                            <p:txEl>
                                              <p:pRg st="4" end="4"/>
                                            </p:txEl>
                                          </p:spTgt>
                                        </p:tgtEl>
                                        <p:attrNameLst>
                                          <p:attrName>style.visibility</p:attrName>
                                        </p:attrNameLst>
                                      </p:cBhvr>
                                      <p:to>
                                        <p:strVal val="visible"/>
                                      </p:to>
                                    </p:set>
                                    <p:animEffect transition="in" filter="barn(inVertical)">
                                      <p:cBhvr>
                                        <p:cTn id="27" dur="500"/>
                                        <p:tgtEl>
                                          <p:spTgt spid="451586">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51586">
                                            <p:txEl>
                                              <p:pRg st="5" end="5"/>
                                            </p:txEl>
                                          </p:spTgt>
                                        </p:tgtEl>
                                        <p:attrNameLst>
                                          <p:attrName>style.visibility</p:attrName>
                                        </p:attrNameLst>
                                      </p:cBhvr>
                                      <p:to>
                                        <p:strVal val="visible"/>
                                      </p:to>
                                    </p:set>
                                    <p:animEffect transition="in" filter="barn(inVertical)">
                                      <p:cBhvr>
                                        <p:cTn id="32" dur="500"/>
                                        <p:tgtEl>
                                          <p:spTgt spid="451586">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451586">
                                            <p:txEl>
                                              <p:pRg st="6" end="6"/>
                                            </p:txEl>
                                          </p:spTgt>
                                        </p:tgtEl>
                                        <p:attrNameLst>
                                          <p:attrName>style.visibility</p:attrName>
                                        </p:attrNameLst>
                                      </p:cBhvr>
                                      <p:to>
                                        <p:strVal val="visible"/>
                                      </p:to>
                                    </p:set>
                                    <p:animEffect transition="in" filter="barn(inVertical)">
                                      <p:cBhvr>
                                        <p:cTn id="37" dur="500"/>
                                        <p:tgtEl>
                                          <p:spTgt spid="451586">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451586">
                                            <p:txEl>
                                              <p:pRg st="7" end="7"/>
                                            </p:txEl>
                                          </p:spTgt>
                                        </p:tgtEl>
                                        <p:attrNameLst>
                                          <p:attrName>style.visibility</p:attrName>
                                        </p:attrNameLst>
                                      </p:cBhvr>
                                      <p:to>
                                        <p:strVal val="visible"/>
                                      </p:to>
                                    </p:set>
                                    <p:animEffect transition="in" filter="barn(inVertical)">
                                      <p:cBhvr>
                                        <p:cTn id="42" dur="500"/>
                                        <p:tgtEl>
                                          <p:spTgt spid="451586">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451586">
                                            <p:txEl>
                                              <p:pRg st="8" end="8"/>
                                            </p:txEl>
                                          </p:spTgt>
                                        </p:tgtEl>
                                        <p:attrNameLst>
                                          <p:attrName>style.visibility</p:attrName>
                                        </p:attrNameLst>
                                      </p:cBhvr>
                                      <p:to>
                                        <p:strVal val="visible"/>
                                      </p:to>
                                    </p:set>
                                    <p:animEffect transition="in" filter="barn(inVertical)">
                                      <p:cBhvr>
                                        <p:cTn id="47" dur="500"/>
                                        <p:tgtEl>
                                          <p:spTgt spid="451586">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451586">
                                            <p:txEl>
                                              <p:pRg st="9" end="9"/>
                                            </p:txEl>
                                          </p:spTgt>
                                        </p:tgtEl>
                                        <p:attrNameLst>
                                          <p:attrName>style.visibility</p:attrName>
                                        </p:attrNameLst>
                                      </p:cBhvr>
                                      <p:to>
                                        <p:strVal val="visible"/>
                                      </p:to>
                                    </p:set>
                                    <p:animEffect transition="in" filter="barn(inVertical)">
                                      <p:cBhvr>
                                        <p:cTn id="52" dur="500"/>
                                        <p:tgtEl>
                                          <p:spTgt spid="451586">
                                            <p:txEl>
                                              <p:pRg st="9" end="9"/>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451586">
                                            <p:txEl>
                                              <p:pRg st="10" end="10"/>
                                            </p:txEl>
                                          </p:spTgt>
                                        </p:tgtEl>
                                        <p:attrNameLst>
                                          <p:attrName>style.visibility</p:attrName>
                                        </p:attrNameLst>
                                      </p:cBhvr>
                                      <p:to>
                                        <p:strVal val="visible"/>
                                      </p:to>
                                    </p:set>
                                    <p:animEffect transition="in" filter="barn(inVertical)">
                                      <p:cBhvr>
                                        <p:cTn id="57" dur="500"/>
                                        <p:tgtEl>
                                          <p:spTgt spid="45158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1586"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a:extLst>
              <a:ext uri="{FF2B5EF4-FFF2-40B4-BE49-F238E27FC236}">
                <a16:creationId xmlns:a16="http://schemas.microsoft.com/office/drawing/2014/main" id="{D9D5E41E-C0B7-BE47-A0BD-4C5966CFC98E}"/>
              </a:ext>
            </a:extLst>
          </p:cNvPr>
          <p:cNvSpPr>
            <a:spLocks noChangeArrowheads="1"/>
          </p:cNvSpPr>
          <p:nvPr/>
        </p:nvSpPr>
        <p:spPr bwMode="auto">
          <a:xfrm>
            <a:off x="758973" y="1412776"/>
            <a:ext cx="8077200" cy="3564950"/>
          </a:xfrm>
          <a:prstGeom prst="rect">
            <a:avLst/>
          </a:prstGeom>
          <a:noFill/>
          <a:ln w="12700">
            <a:noFill/>
            <a:miter lim="800000"/>
            <a:headEnd type="none" w="sm" len="sm"/>
            <a:tailEnd type="none" w="sm" len="sm"/>
          </a:ln>
          <a:effec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lnSpc>
                <a:spcPct val="115000"/>
              </a:lnSpc>
              <a:spcBef>
                <a:spcPct val="50000"/>
              </a:spcBef>
              <a:buClr>
                <a:srgbClr val="FF3300"/>
              </a:buClr>
              <a:buFont typeface="Wingdings" pitchFamily="2" charset="2"/>
              <a:buNone/>
            </a:pPr>
            <a:r>
              <a:rPr lang="en-US" altLang="zh-CN" b="1" dirty="0">
                <a:solidFill>
                  <a:srgbClr val="0000FF"/>
                </a:solidFill>
                <a:effectLst>
                  <a:outerShdw blurRad="38100" dist="38100" dir="2700000" algn="tl">
                    <a:srgbClr val="C0C0C0"/>
                  </a:outerShdw>
                </a:effectLst>
                <a:latin typeface="SimSun" panose="02010600030101010101" pitchFamily="2" charset="-122"/>
                <a:ea typeface="SimSun" panose="02010600030101010101" pitchFamily="2" charset="-122"/>
              </a:rPr>
              <a:t>2</a:t>
            </a:r>
            <a:r>
              <a:rPr lang="zh-CN" altLang="en-US" b="1" dirty="0">
                <a:solidFill>
                  <a:srgbClr val="0000FF"/>
                </a:solidFill>
                <a:effectLst>
                  <a:outerShdw blurRad="38100" dist="38100" dir="2700000" algn="tl">
                    <a:srgbClr val="C0C0C0"/>
                  </a:outerShdw>
                </a:effectLst>
                <a:latin typeface="SimSun" panose="02010600030101010101" pitchFamily="2" charset="-122"/>
                <a:ea typeface="SimSun" panose="02010600030101010101" pitchFamily="2" charset="-122"/>
              </a:rPr>
              <a:t>、程序并发执行时的特征</a:t>
            </a:r>
          </a:p>
          <a:p>
            <a:pPr eaLnBrk="1" hangingPunct="1">
              <a:lnSpc>
                <a:spcPct val="115000"/>
              </a:lnSpc>
              <a:spcBef>
                <a:spcPct val="50000"/>
              </a:spcBef>
              <a:buClr>
                <a:srgbClr val="FF3300"/>
              </a:buClr>
              <a:buFont typeface="Wingdings" pitchFamily="2" charset="2"/>
              <a:buNone/>
            </a:pPr>
            <a:r>
              <a:rPr lang="zh-CN" altLang="en-US" b="1" dirty="0">
                <a:solidFill>
                  <a:srgbClr val="000000"/>
                </a:solidFill>
                <a:effectLst>
                  <a:outerShdw blurRad="38100" dist="38100" dir="2700000" algn="tl">
                    <a:srgbClr val="C0C0C0"/>
                  </a:outerShdw>
                </a:effectLst>
                <a:latin typeface="SimSun" panose="02010600030101010101" pitchFamily="2" charset="-122"/>
                <a:ea typeface="SimSun" panose="02010600030101010101" pitchFamily="2" charset="-122"/>
              </a:rPr>
              <a:t>    </a:t>
            </a:r>
            <a:r>
              <a:rPr lang="zh-CN" altLang="en-US" b="1" dirty="0">
                <a:solidFill>
                  <a:srgbClr val="FF0066"/>
                </a:solidFill>
                <a:effectLst>
                  <a:outerShdw blurRad="38100" dist="38100" dir="2700000" algn="tl">
                    <a:srgbClr val="C0C0C0"/>
                  </a:outerShdw>
                </a:effectLst>
                <a:latin typeface="SimSun" panose="02010600030101010101" pitchFamily="2" charset="-122"/>
                <a:ea typeface="SimSun" panose="02010600030101010101" pitchFamily="2" charset="-122"/>
              </a:rPr>
              <a:t>间断性：</a:t>
            </a:r>
            <a:r>
              <a:rPr lang="zh-CN" altLang="en-US" b="1" dirty="0">
                <a:solidFill>
                  <a:srgbClr val="000000"/>
                </a:solidFill>
                <a:effectLst>
                  <a:outerShdw blurRad="38100" dist="38100" dir="2700000" algn="tl">
                    <a:srgbClr val="C0C0C0"/>
                  </a:outerShdw>
                </a:effectLst>
                <a:latin typeface="SimSun" panose="02010600030101010101" pitchFamily="2" charset="-122"/>
                <a:ea typeface="SimSun" panose="02010600030101010101" pitchFamily="2" charset="-122"/>
              </a:rPr>
              <a:t>程序在并发执行时，由于它们共享资源或为完成同一任务相互合作，致使程序之间形成了相互制约的关系。 具有“执行－暂停执行－执行”的活动规律。</a:t>
            </a:r>
          </a:p>
          <a:p>
            <a:pPr>
              <a:lnSpc>
                <a:spcPct val="115000"/>
              </a:lnSpc>
              <a:spcBef>
                <a:spcPct val="50000"/>
              </a:spcBef>
            </a:pPr>
            <a:r>
              <a:rPr lang="zh-CN" altLang="en-US" b="1" dirty="0">
                <a:solidFill>
                  <a:srgbClr val="000000"/>
                </a:solidFill>
                <a:effectLst>
                  <a:outerShdw blurRad="38100" dist="38100" dir="2700000" algn="tl">
                    <a:srgbClr val="C0C0C0"/>
                  </a:outerShdw>
                </a:effectLst>
                <a:latin typeface="SimSun" panose="02010600030101010101" pitchFamily="2" charset="-122"/>
                <a:ea typeface="SimSun" panose="02010600030101010101" pitchFamily="2" charset="-122"/>
              </a:rPr>
              <a:t>    </a:t>
            </a:r>
            <a:r>
              <a:rPr lang="zh-CN" altLang="en-US" b="1" dirty="0">
                <a:solidFill>
                  <a:srgbClr val="FF0066"/>
                </a:solidFill>
                <a:effectLst>
                  <a:outerShdw blurRad="38100" dist="38100" dir="2700000" algn="tl">
                    <a:srgbClr val="C0C0C0"/>
                  </a:outerShdw>
                </a:effectLst>
                <a:latin typeface="SimSun" panose="02010600030101010101" pitchFamily="2" charset="-122"/>
                <a:ea typeface="SimSun" panose="02010600030101010101" pitchFamily="2" charset="-122"/>
              </a:rPr>
              <a:t>失去封闭性：</a:t>
            </a:r>
            <a:r>
              <a:rPr lang="zh-CN" altLang="en-US" b="1" dirty="0">
                <a:solidFill>
                  <a:srgbClr val="000000"/>
                </a:solidFill>
                <a:effectLst>
                  <a:outerShdw blurRad="38100" dist="38100" dir="2700000" algn="tl">
                    <a:srgbClr val="C0C0C0"/>
                  </a:outerShdw>
                </a:effectLst>
                <a:latin typeface="SimSun" panose="02010600030101010101" pitchFamily="2" charset="-122"/>
                <a:ea typeface="SimSun" panose="02010600030101010101" pitchFamily="2" charset="-122"/>
              </a:rPr>
              <a:t>资源的状态由多个程序改变。</a:t>
            </a:r>
          </a:p>
          <a:p>
            <a:pPr>
              <a:lnSpc>
                <a:spcPct val="115000"/>
              </a:lnSpc>
              <a:spcBef>
                <a:spcPct val="50000"/>
              </a:spcBef>
            </a:pPr>
            <a:r>
              <a:rPr lang="zh-CN" altLang="en-US" b="1" dirty="0">
                <a:solidFill>
                  <a:srgbClr val="000000"/>
                </a:solidFill>
                <a:effectLst>
                  <a:outerShdw blurRad="38100" dist="38100" dir="2700000" algn="tl">
                    <a:srgbClr val="C0C0C0"/>
                  </a:outerShdw>
                </a:effectLst>
                <a:latin typeface="SimSun" panose="02010600030101010101" pitchFamily="2" charset="-122"/>
                <a:ea typeface="SimSun" panose="02010600030101010101" pitchFamily="2" charset="-122"/>
              </a:rPr>
              <a:t>    </a:t>
            </a:r>
            <a:r>
              <a:rPr lang="zh-CN" altLang="en-US" b="1" dirty="0">
                <a:solidFill>
                  <a:srgbClr val="FF0066"/>
                </a:solidFill>
                <a:effectLst>
                  <a:outerShdw blurRad="38100" dist="38100" dir="2700000" algn="tl">
                    <a:srgbClr val="C0C0C0"/>
                  </a:outerShdw>
                </a:effectLst>
                <a:latin typeface="SimSun" panose="02010600030101010101" pitchFamily="2" charset="-122"/>
                <a:ea typeface="SimSun" panose="02010600030101010101" pitchFamily="2" charset="-122"/>
              </a:rPr>
              <a:t>不可再现性</a:t>
            </a:r>
            <a:r>
              <a:rPr lang="zh-CN" altLang="en-US" b="1" dirty="0">
                <a:solidFill>
                  <a:srgbClr val="000000"/>
                </a:solidFill>
                <a:effectLst>
                  <a:outerShdw blurRad="38100" dist="38100" dir="2700000" algn="tl">
                    <a:srgbClr val="C0C0C0"/>
                  </a:outerShdw>
                </a:effectLst>
                <a:latin typeface="SimSun" panose="02010600030101010101" pitchFamily="2" charset="-122"/>
                <a:ea typeface="SimSun" panose="02010600030101010101" pitchFamily="2" charset="-122"/>
              </a:rPr>
              <a:t>：多次运行，环境和初始条件相同，其结果不一致。</a:t>
            </a:r>
          </a:p>
        </p:txBody>
      </p:sp>
      <p:sp>
        <p:nvSpPr>
          <p:cNvPr id="5" name="Rectangle 2">
            <a:extLst>
              <a:ext uri="{FF2B5EF4-FFF2-40B4-BE49-F238E27FC236}">
                <a16:creationId xmlns:a16="http://schemas.microsoft.com/office/drawing/2014/main" id="{F6E0C816-CA30-AD49-B27A-215AA3167788}"/>
              </a:ext>
            </a:extLst>
          </p:cNvPr>
          <p:cNvSpPr>
            <a:spLocks noChangeArrowheads="1"/>
          </p:cNvSpPr>
          <p:nvPr/>
        </p:nvSpPr>
        <p:spPr bwMode="auto">
          <a:xfrm>
            <a:off x="783625" y="437241"/>
            <a:ext cx="8077200" cy="533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a:solidFill>
                  <a:srgbClr val="3333FF"/>
                </a:solidFill>
                <a:latin typeface="Arial" panose="020B0604020202020204" pitchFamily="34" charset="0"/>
                <a:ea typeface="幼圆" pitchFamily="49" charset="-122"/>
              </a:rPr>
              <a:t>2.1</a:t>
            </a:r>
            <a:r>
              <a:rPr lang="zh-CN" altLang="en-US" sz="2800" b="1">
                <a:solidFill>
                  <a:srgbClr val="3333FF"/>
                </a:solidFill>
                <a:latin typeface="Arial" panose="020B0604020202020204" pitchFamily="34" charset="0"/>
                <a:ea typeface="幼圆" pitchFamily="49" charset="-122"/>
              </a:rPr>
              <a:t>前趋图和程序执行</a:t>
            </a:r>
            <a:r>
              <a:rPr lang="en-US" altLang="zh-CN" sz="2800" b="1">
                <a:solidFill>
                  <a:srgbClr val="3333FF"/>
                </a:solidFill>
                <a:latin typeface="Arial" panose="020B0604020202020204" pitchFamily="34" charset="0"/>
                <a:ea typeface="幼圆" pitchFamily="49" charset="-122"/>
              </a:rPr>
              <a:t>----</a:t>
            </a:r>
            <a:r>
              <a:rPr lang="zh-CN" altLang="en-US" sz="2800" b="1">
                <a:solidFill>
                  <a:srgbClr val="FF3300"/>
                </a:solidFill>
                <a:latin typeface="Arial" panose="020B0604020202020204" pitchFamily="34" charset="0"/>
                <a:ea typeface="幼圆" pitchFamily="49" charset="-122"/>
              </a:rPr>
              <a:t>程序的顺序执行及特征</a:t>
            </a:r>
          </a:p>
        </p:txBody>
      </p:sp>
      <p:sp>
        <p:nvSpPr>
          <p:cNvPr id="2" name="Slide Number Placeholder 1">
            <a:extLst>
              <a:ext uri="{FF2B5EF4-FFF2-40B4-BE49-F238E27FC236}">
                <a16:creationId xmlns:a16="http://schemas.microsoft.com/office/drawing/2014/main" id="{9C5EDE62-1403-134B-B763-332F811502BF}"/>
              </a:ext>
            </a:extLst>
          </p:cNvPr>
          <p:cNvSpPr>
            <a:spLocks noGrp="1"/>
          </p:cNvSpPr>
          <p:nvPr>
            <p:ph type="sldNum" sz="quarter" idx="12"/>
          </p:nvPr>
        </p:nvSpPr>
        <p:spPr/>
        <p:txBody>
          <a:bodyPr/>
          <a:lstStyle/>
          <a:p>
            <a:fld id="{DC6D1BD5-D0BD-4B4A-ABF2-851E9CF71F86}" type="slidenum">
              <a:rPr lang="zh-CN" altLang="en-US" smtClean="0"/>
              <a:pPr/>
              <a:t>10</a:t>
            </a:fld>
            <a:endParaRPr lang="en-US" altLang="zh-CN" dirty="0"/>
          </a:p>
        </p:txBody>
      </p:sp>
    </p:spTree>
    <p:extLst>
      <p:ext uri="{BB962C8B-B14F-4D97-AF65-F5344CB8AC3E}">
        <p14:creationId xmlns:p14="http://schemas.microsoft.com/office/powerpoint/2010/main" val="3067609626"/>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26658">
                                            <p:txEl>
                                              <p:pRg st="0" end="0"/>
                                            </p:txEl>
                                          </p:spTgt>
                                        </p:tgtEl>
                                        <p:attrNameLst>
                                          <p:attrName>style.visibility</p:attrName>
                                        </p:attrNameLst>
                                      </p:cBhvr>
                                      <p:to>
                                        <p:strVal val="visible"/>
                                      </p:to>
                                    </p:set>
                                    <p:animEffect transition="in" filter="barn(outVertical)">
                                      <p:cBhvr>
                                        <p:cTn id="7" dur="500"/>
                                        <p:tgtEl>
                                          <p:spTgt spid="32665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26658">
                                            <p:txEl>
                                              <p:pRg st="1" end="1"/>
                                            </p:txEl>
                                          </p:spTgt>
                                        </p:tgtEl>
                                        <p:attrNameLst>
                                          <p:attrName>style.visibility</p:attrName>
                                        </p:attrNameLst>
                                      </p:cBhvr>
                                      <p:to>
                                        <p:strVal val="visible"/>
                                      </p:to>
                                    </p:set>
                                    <p:animEffect transition="in" filter="barn(outVertical)">
                                      <p:cBhvr>
                                        <p:cTn id="12" dur="500"/>
                                        <p:tgtEl>
                                          <p:spTgt spid="32665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26658">
                                            <p:txEl>
                                              <p:pRg st="2" end="2"/>
                                            </p:txEl>
                                          </p:spTgt>
                                        </p:tgtEl>
                                        <p:attrNameLst>
                                          <p:attrName>style.visibility</p:attrName>
                                        </p:attrNameLst>
                                      </p:cBhvr>
                                      <p:to>
                                        <p:strVal val="visible"/>
                                      </p:to>
                                    </p:set>
                                    <p:animEffect transition="in" filter="barn(outVertical)">
                                      <p:cBhvr>
                                        <p:cTn id="17" dur="500"/>
                                        <p:tgtEl>
                                          <p:spTgt spid="32665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26658">
                                            <p:txEl>
                                              <p:pRg st="3" end="3"/>
                                            </p:txEl>
                                          </p:spTgt>
                                        </p:tgtEl>
                                        <p:attrNameLst>
                                          <p:attrName>style.visibility</p:attrName>
                                        </p:attrNameLst>
                                      </p:cBhvr>
                                      <p:to>
                                        <p:strVal val="visible"/>
                                      </p:to>
                                    </p:set>
                                    <p:animEffect transition="in" filter="barn(outVertical)">
                                      <p:cBhvr>
                                        <p:cTn id="22" dur="500"/>
                                        <p:tgtEl>
                                          <p:spTgt spid="32665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6658"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04267F-46D4-C149-9D4F-4426BAD5CCD7}"/>
              </a:ext>
            </a:extLst>
          </p:cNvPr>
          <p:cNvPicPr>
            <a:picLocks noChangeAspect="1"/>
          </p:cNvPicPr>
          <p:nvPr/>
        </p:nvPicPr>
        <p:blipFill>
          <a:blip r:embed="rId2"/>
          <a:stretch>
            <a:fillRect/>
          </a:stretch>
        </p:blipFill>
        <p:spPr>
          <a:xfrm>
            <a:off x="730250" y="1772816"/>
            <a:ext cx="7683500" cy="4000500"/>
          </a:xfrm>
          <a:prstGeom prst="rect">
            <a:avLst/>
          </a:prstGeom>
        </p:spPr>
      </p:pic>
      <p:sp>
        <p:nvSpPr>
          <p:cNvPr id="4" name="Rectangle 3">
            <a:extLst>
              <a:ext uri="{FF2B5EF4-FFF2-40B4-BE49-F238E27FC236}">
                <a16:creationId xmlns:a16="http://schemas.microsoft.com/office/drawing/2014/main" id="{8238E2BA-B4AB-9847-9BAC-309F18CD5794}"/>
              </a:ext>
            </a:extLst>
          </p:cNvPr>
          <p:cNvSpPr/>
          <p:nvPr/>
        </p:nvSpPr>
        <p:spPr>
          <a:xfrm>
            <a:off x="1403648" y="476672"/>
            <a:ext cx="3506088" cy="523220"/>
          </a:xfrm>
          <a:prstGeom prst="rect">
            <a:avLst/>
          </a:prstGeom>
        </p:spPr>
        <p:txBody>
          <a:bodyPr wrap="none">
            <a:spAutoFit/>
          </a:bodyPr>
          <a:lstStyle/>
          <a:p>
            <a:r>
              <a:rPr lang="en-US" altLang="zh-CN" sz="2800" b="1" dirty="0">
                <a:solidFill>
                  <a:srgbClr val="3333FF"/>
                </a:solidFill>
                <a:latin typeface="Times New Roman" panose="02020603050405020304" pitchFamily="18" charset="0"/>
                <a:ea typeface="幼圆" pitchFamily="49" charset="-122"/>
              </a:rPr>
              <a:t>2.1</a:t>
            </a:r>
            <a:r>
              <a:rPr lang="zh-CN" altLang="en-US" sz="2800" b="1" dirty="0">
                <a:solidFill>
                  <a:srgbClr val="3333FF"/>
                </a:solidFill>
                <a:latin typeface="Arial" panose="020B0604020202020204" pitchFamily="34" charset="0"/>
                <a:ea typeface="幼圆" pitchFamily="49" charset="-122"/>
              </a:rPr>
              <a:t>前趋图和程序执行</a:t>
            </a:r>
            <a:endParaRPr lang="en-US" sz="2800" dirty="0"/>
          </a:p>
        </p:txBody>
      </p:sp>
      <p:sp>
        <p:nvSpPr>
          <p:cNvPr id="2" name="Slide Number Placeholder 1">
            <a:extLst>
              <a:ext uri="{FF2B5EF4-FFF2-40B4-BE49-F238E27FC236}">
                <a16:creationId xmlns:a16="http://schemas.microsoft.com/office/drawing/2014/main" id="{5CAAEE89-5388-EE47-9ED1-A6549E4F2015}"/>
              </a:ext>
            </a:extLst>
          </p:cNvPr>
          <p:cNvSpPr>
            <a:spLocks noGrp="1"/>
          </p:cNvSpPr>
          <p:nvPr>
            <p:ph type="sldNum" sz="quarter" idx="12"/>
          </p:nvPr>
        </p:nvSpPr>
        <p:spPr/>
        <p:txBody>
          <a:bodyPr/>
          <a:lstStyle/>
          <a:p>
            <a:fld id="{DC6D1BD5-D0BD-4B4A-ABF2-851E9CF71F86}" type="slidenum">
              <a:rPr lang="zh-CN" altLang="en-US" smtClean="0"/>
              <a:pPr/>
              <a:t>11</a:t>
            </a:fld>
            <a:endParaRPr lang="en-US" altLang="zh-CN" dirty="0"/>
          </a:p>
        </p:txBody>
      </p:sp>
    </p:spTree>
    <p:extLst>
      <p:ext uri="{BB962C8B-B14F-4D97-AF65-F5344CB8AC3E}">
        <p14:creationId xmlns:p14="http://schemas.microsoft.com/office/powerpoint/2010/main" val="3720867191"/>
      </p:ext>
    </p:extLst>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38E2BA-B4AB-9847-9BAC-309F18CD5794}"/>
              </a:ext>
            </a:extLst>
          </p:cNvPr>
          <p:cNvSpPr/>
          <p:nvPr/>
        </p:nvSpPr>
        <p:spPr>
          <a:xfrm>
            <a:off x="1403648" y="476672"/>
            <a:ext cx="4852610" cy="523220"/>
          </a:xfrm>
          <a:prstGeom prst="rect">
            <a:avLst/>
          </a:prstGeom>
        </p:spPr>
        <p:txBody>
          <a:bodyPr wrap="none">
            <a:spAutoFit/>
          </a:bodyPr>
          <a:lstStyle/>
          <a:p>
            <a:r>
              <a:rPr lang="zh-TW" altLang="en-US" sz="2800" b="1" dirty="0">
                <a:solidFill>
                  <a:srgbClr val="3333FF"/>
                </a:solidFill>
                <a:latin typeface="Times New Roman" panose="02020603050405020304" pitchFamily="18" charset="0"/>
                <a:ea typeface="幼圆" pitchFamily="49" charset="-122"/>
              </a:rPr>
              <a:t>程序在操作系统中怎么运行</a:t>
            </a:r>
            <a:r>
              <a:rPr lang="zh-CN" altLang="en-US" sz="2800" b="1" dirty="0">
                <a:solidFill>
                  <a:srgbClr val="3333FF"/>
                </a:solidFill>
                <a:latin typeface="Times New Roman" panose="02020603050405020304" pitchFamily="18" charset="0"/>
                <a:ea typeface="幼圆" pitchFamily="49" charset="-122"/>
              </a:rPr>
              <a:t>？</a:t>
            </a:r>
            <a:endParaRPr lang="en-US" sz="2800" dirty="0"/>
          </a:p>
        </p:txBody>
      </p:sp>
      <p:pic>
        <p:nvPicPr>
          <p:cNvPr id="5" name="Picture 4">
            <a:extLst>
              <a:ext uri="{FF2B5EF4-FFF2-40B4-BE49-F238E27FC236}">
                <a16:creationId xmlns:a16="http://schemas.microsoft.com/office/drawing/2014/main" id="{BFC4BC1D-51F9-B44D-AB44-A95D61474308}"/>
              </a:ext>
            </a:extLst>
          </p:cNvPr>
          <p:cNvPicPr>
            <a:picLocks noChangeAspect="1"/>
          </p:cNvPicPr>
          <p:nvPr/>
        </p:nvPicPr>
        <p:blipFill rotWithShape="1">
          <a:blip r:embed="rId2"/>
          <a:srcRect r="967" b="48837"/>
          <a:stretch/>
        </p:blipFill>
        <p:spPr>
          <a:xfrm>
            <a:off x="386597" y="1700808"/>
            <a:ext cx="8289859" cy="1584176"/>
          </a:xfrm>
          <a:prstGeom prst="rect">
            <a:avLst/>
          </a:prstGeom>
        </p:spPr>
      </p:pic>
      <p:pic>
        <p:nvPicPr>
          <p:cNvPr id="7" name="Picture 6">
            <a:extLst>
              <a:ext uri="{FF2B5EF4-FFF2-40B4-BE49-F238E27FC236}">
                <a16:creationId xmlns:a16="http://schemas.microsoft.com/office/drawing/2014/main" id="{1A4EC582-32C1-0F48-91F6-A47B5605AAB7}"/>
              </a:ext>
            </a:extLst>
          </p:cNvPr>
          <p:cNvPicPr>
            <a:picLocks noChangeAspect="1"/>
          </p:cNvPicPr>
          <p:nvPr/>
        </p:nvPicPr>
        <p:blipFill>
          <a:blip r:embed="rId3"/>
          <a:stretch>
            <a:fillRect/>
          </a:stretch>
        </p:blipFill>
        <p:spPr>
          <a:xfrm>
            <a:off x="1259632" y="3600901"/>
            <a:ext cx="7065723" cy="2177290"/>
          </a:xfrm>
          <a:prstGeom prst="rect">
            <a:avLst/>
          </a:prstGeom>
        </p:spPr>
      </p:pic>
      <p:pic>
        <p:nvPicPr>
          <p:cNvPr id="8" name="Picture 7">
            <a:extLst>
              <a:ext uri="{FF2B5EF4-FFF2-40B4-BE49-F238E27FC236}">
                <a16:creationId xmlns:a16="http://schemas.microsoft.com/office/drawing/2014/main" id="{DF2E035B-5720-0949-826E-2B70A8B407D4}"/>
              </a:ext>
            </a:extLst>
          </p:cNvPr>
          <p:cNvPicPr>
            <a:picLocks noChangeAspect="1"/>
          </p:cNvPicPr>
          <p:nvPr/>
        </p:nvPicPr>
        <p:blipFill>
          <a:blip r:embed="rId4"/>
          <a:stretch>
            <a:fillRect/>
          </a:stretch>
        </p:blipFill>
        <p:spPr>
          <a:xfrm>
            <a:off x="180976" y="5159757"/>
            <a:ext cx="6059408" cy="1342641"/>
          </a:xfrm>
          <a:prstGeom prst="rect">
            <a:avLst/>
          </a:prstGeom>
        </p:spPr>
      </p:pic>
      <p:sp>
        <p:nvSpPr>
          <p:cNvPr id="2" name="Slide Number Placeholder 1">
            <a:extLst>
              <a:ext uri="{FF2B5EF4-FFF2-40B4-BE49-F238E27FC236}">
                <a16:creationId xmlns:a16="http://schemas.microsoft.com/office/drawing/2014/main" id="{F4710747-3B92-A943-93CD-10E4ED8B0749}"/>
              </a:ext>
            </a:extLst>
          </p:cNvPr>
          <p:cNvSpPr>
            <a:spLocks noGrp="1"/>
          </p:cNvSpPr>
          <p:nvPr>
            <p:ph type="sldNum" sz="quarter" idx="12"/>
          </p:nvPr>
        </p:nvSpPr>
        <p:spPr/>
        <p:txBody>
          <a:bodyPr/>
          <a:lstStyle/>
          <a:p>
            <a:fld id="{DC6D1BD5-D0BD-4B4A-ABF2-851E9CF71F86}" type="slidenum">
              <a:rPr lang="zh-CN" altLang="en-US" smtClean="0"/>
              <a:pPr/>
              <a:t>12</a:t>
            </a:fld>
            <a:endParaRPr lang="en-US" altLang="zh-CN" dirty="0"/>
          </a:p>
        </p:txBody>
      </p:sp>
    </p:spTree>
    <p:extLst>
      <p:ext uri="{BB962C8B-B14F-4D97-AF65-F5344CB8AC3E}">
        <p14:creationId xmlns:p14="http://schemas.microsoft.com/office/powerpoint/2010/main" val="2555533671"/>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38E2BA-B4AB-9847-9BAC-309F18CD5794}"/>
              </a:ext>
            </a:extLst>
          </p:cNvPr>
          <p:cNvSpPr/>
          <p:nvPr/>
        </p:nvSpPr>
        <p:spPr>
          <a:xfrm>
            <a:off x="1403648" y="476672"/>
            <a:ext cx="3805272" cy="523220"/>
          </a:xfrm>
          <a:prstGeom prst="rect">
            <a:avLst/>
          </a:prstGeom>
        </p:spPr>
        <p:txBody>
          <a:bodyPr wrap="none">
            <a:spAutoFit/>
          </a:bodyPr>
          <a:lstStyle/>
          <a:p>
            <a:r>
              <a:rPr lang="zh-TW" altLang="en-US" sz="2800" b="1" dirty="0">
                <a:solidFill>
                  <a:srgbClr val="3333FF"/>
                </a:solidFill>
                <a:latin typeface="Times New Roman" panose="02020603050405020304" pitchFamily="18" charset="0"/>
                <a:ea typeface="幼圆" pitchFamily="49" charset="-122"/>
              </a:rPr>
              <a:t>内核程序 </a:t>
            </a:r>
            <a:r>
              <a:rPr lang="en-US" sz="2800" b="1" dirty="0" err="1">
                <a:solidFill>
                  <a:srgbClr val="3333FF"/>
                </a:solidFill>
                <a:latin typeface="Times New Roman" panose="02020603050405020304" pitchFamily="18" charset="0"/>
                <a:ea typeface="幼圆" pitchFamily="49" charset="-122"/>
              </a:rPr>
              <a:t>v.s</a:t>
            </a:r>
            <a:r>
              <a:rPr lang="en-US" sz="2800" b="1" dirty="0">
                <a:solidFill>
                  <a:srgbClr val="3333FF"/>
                </a:solidFill>
                <a:latin typeface="Times New Roman" panose="02020603050405020304" pitchFamily="18" charset="0"/>
                <a:ea typeface="幼圆" pitchFamily="49" charset="-122"/>
              </a:rPr>
              <a:t>. </a:t>
            </a:r>
            <a:r>
              <a:rPr lang="zh-TW" altLang="en-US" sz="2800" b="1" dirty="0">
                <a:solidFill>
                  <a:srgbClr val="3333FF"/>
                </a:solidFill>
                <a:latin typeface="Times New Roman" panose="02020603050405020304" pitchFamily="18" charset="0"/>
                <a:ea typeface="幼圆" pitchFamily="49" charset="-122"/>
              </a:rPr>
              <a:t>应用程序 </a:t>
            </a:r>
          </a:p>
        </p:txBody>
      </p:sp>
      <p:pic>
        <p:nvPicPr>
          <p:cNvPr id="5" name="Picture 4">
            <a:extLst>
              <a:ext uri="{FF2B5EF4-FFF2-40B4-BE49-F238E27FC236}">
                <a16:creationId xmlns:a16="http://schemas.microsoft.com/office/drawing/2014/main" id="{BFC4BC1D-51F9-B44D-AB44-A95D61474308}"/>
              </a:ext>
            </a:extLst>
          </p:cNvPr>
          <p:cNvPicPr>
            <a:picLocks noChangeAspect="1"/>
          </p:cNvPicPr>
          <p:nvPr/>
        </p:nvPicPr>
        <p:blipFill rotWithShape="1">
          <a:blip r:embed="rId2"/>
          <a:srcRect r="967" b="48837"/>
          <a:stretch/>
        </p:blipFill>
        <p:spPr>
          <a:xfrm>
            <a:off x="386597" y="1700808"/>
            <a:ext cx="8289859" cy="1584176"/>
          </a:xfrm>
          <a:prstGeom prst="rect">
            <a:avLst/>
          </a:prstGeom>
        </p:spPr>
      </p:pic>
      <p:pic>
        <p:nvPicPr>
          <p:cNvPr id="7" name="Picture 6">
            <a:extLst>
              <a:ext uri="{FF2B5EF4-FFF2-40B4-BE49-F238E27FC236}">
                <a16:creationId xmlns:a16="http://schemas.microsoft.com/office/drawing/2014/main" id="{1A4EC582-32C1-0F48-91F6-A47B5605AAB7}"/>
              </a:ext>
            </a:extLst>
          </p:cNvPr>
          <p:cNvPicPr>
            <a:picLocks noChangeAspect="1"/>
          </p:cNvPicPr>
          <p:nvPr/>
        </p:nvPicPr>
        <p:blipFill>
          <a:blip r:embed="rId3"/>
          <a:stretch>
            <a:fillRect/>
          </a:stretch>
        </p:blipFill>
        <p:spPr>
          <a:xfrm>
            <a:off x="1259632" y="3600901"/>
            <a:ext cx="7065723" cy="2177290"/>
          </a:xfrm>
          <a:prstGeom prst="rect">
            <a:avLst/>
          </a:prstGeom>
        </p:spPr>
      </p:pic>
      <p:pic>
        <p:nvPicPr>
          <p:cNvPr id="3" name="Picture 2">
            <a:extLst>
              <a:ext uri="{FF2B5EF4-FFF2-40B4-BE49-F238E27FC236}">
                <a16:creationId xmlns:a16="http://schemas.microsoft.com/office/drawing/2014/main" id="{027234D2-D80A-B448-B941-FDB8261A737F}"/>
              </a:ext>
            </a:extLst>
          </p:cNvPr>
          <p:cNvPicPr>
            <a:picLocks noChangeAspect="1"/>
          </p:cNvPicPr>
          <p:nvPr/>
        </p:nvPicPr>
        <p:blipFill>
          <a:blip r:embed="rId4"/>
          <a:stretch>
            <a:fillRect/>
          </a:stretch>
        </p:blipFill>
        <p:spPr>
          <a:xfrm>
            <a:off x="0" y="4849695"/>
            <a:ext cx="6372200" cy="1584176"/>
          </a:xfrm>
          <a:prstGeom prst="rect">
            <a:avLst/>
          </a:prstGeom>
        </p:spPr>
      </p:pic>
      <p:sp>
        <p:nvSpPr>
          <p:cNvPr id="2" name="Slide Number Placeholder 1">
            <a:extLst>
              <a:ext uri="{FF2B5EF4-FFF2-40B4-BE49-F238E27FC236}">
                <a16:creationId xmlns:a16="http://schemas.microsoft.com/office/drawing/2014/main" id="{A19EF2DB-5A61-0E46-AB50-7F9AA65ED593}"/>
              </a:ext>
            </a:extLst>
          </p:cNvPr>
          <p:cNvSpPr>
            <a:spLocks noGrp="1"/>
          </p:cNvSpPr>
          <p:nvPr>
            <p:ph type="sldNum" sz="quarter" idx="12"/>
          </p:nvPr>
        </p:nvSpPr>
        <p:spPr/>
        <p:txBody>
          <a:bodyPr/>
          <a:lstStyle/>
          <a:p>
            <a:fld id="{DC6D1BD5-D0BD-4B4A-ABF2-851E9CF71F86}" type="slidenum">
              <a:rPr lang="zh-CN" altLang="en-US" smtClean="0"/>
              <a:pPr/>
              <a:t>13</a:t>
            </a:fld>
            <a:endParaRPr lang="en-US" altLang="zh-CN" dirty="0"/>
          </a:p>
        </p:txBody>
      </p:sp>
    </p:spTree>
    <p:extLst>
      <p:ext uri="{BB962C8B-B14F-4D97-AF65-F5344CB8AC3E}">
        <p14:creationId xmlns:p14="http://schemas.microsoft.com/office/powerpoint/2010/main" val="3223250557"/>
      </p:ext>
    </p:extLst>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38E2BA-B4AB-9847-9BAC-309F18CD5794}"/>
              </a:ext>
            </a:extLst>
          </p:cNvPr>
          <p:cNvSpPr/>
          <p:nvPr/>
        </p:nvSpPr>
        <p:spPr>
          <a:xfrm>
            <a:off x="1403648" y="476672"/>
            <a:ext cx="3805272" cy="523220"/>
          </a:xfrm>
          <a:prstGeom prst="rect">
            <a:avLst/>
          </a:prstGeom>
        </p:spPr>
        <p:txBody>
          <a:bodyPr wrap="none">
            <a:spAutoFit/>
          </a:bodyPr>
          <a:lstStyle/>
          <a:p>
            <a:r>
              <a:rPr lang="zh-TW" altLang="en-US" sz="2800" b="1" dirty="0">
                <a:solidFill>
                  <a:srgbClr val="3333FF"/>
                </a:solidFill>
                <a:latin typeface="Times New Roman" panose="02020603050405020304" pitchFamily="18" charset="0"/>
                <a:ea typeface="幼圆" pitchFamily="49" charset="-122"/>
              </a:rPr>
              <a:t>内核程序 </a:t>
            </a:r>
            <a:r>
              <a:rPr lang="en-US" sz="2800" b="1" dirty="0" err="1">
                <a:solidFill>
                  <a:srgbClr val="3333FF"/>
                </a:solidFill>
                <a:latin typeface="Times New Roman" panose="02020603050405020304" pitchFamily="18" charset="0"/>
                <a:ea typeface="幼圆" pitchFamily="49" charset="-122"/>
              </a:rPr>
              <a:t>v.s</a:t>
            </a:r>
            <a:r>
              <a:rPr lang="en-US" sz="2800" b="1" dirty="0">
                <a:solidFill>
                  <a:srgbClr val="3333FF"/>
                </a:solidFill>
                <a:latin typeface="Times New Roman" panose="02020603050405020304" pitchFamily="18" charset="0"/>
                <a:ea typeface="幼圆" pitchFamily="49" charset="-122"/>
              </a:rPr>
              <a:t>. </a:t>
            </a:r>
            <a:r>
              <a:rPr lang="zh-TW" altLang="en-US" sz="2800" b="1" dirty="0">
                <a:solidFill>
                  <a:srgbClr val="3333FF"/>
                </a:solidFill>
                <a:latin typeface="Times New Roman" panose="02020603050405020304" pitchFamily="18" charset="0"/>
                <a:ea typeface="幼圆" pitchFamily="49" charset="-122"/>
              </a:rPr>
              <a:t>应用程序 </a:t>
            </a:r>
          </a:p>
        </p:txBody>
      </p:sp>
      <p:pic>
        <p:nvPicPr>
          <p:cNvPr id="6" name="Picture 5">
            <a:extLst>
              <a:ext uri="{FF2B5EF4-FFF2-40B4-BE49-F238E27FC236}">
                <a16:creationId xmlns:a16="http://schemas.microsoft.com/office/drawing/2014/main" id="{A4425CAE-30FB-5640-87BF-B1C1B9D1A29A}"/>
              </a:ext>
            </a:extLst>
          </p:cNvPr>
          <p:cNvPicPr>
            <a:picLocks noChangeAspect="1"/>
          </p:cNvPicPr>
          <p:nvPr/>
        </p:nvPicPr>
        <p:blipFill rotWithShape="1">
          <a:blip r:embed="rId2"/>
          <a:srcRect l="5113" t="15787" r="1176" b="1531"/>
          <a:stretch/>
        </p:blipFill>
        <p:spPr>
          <a:xfrm>
            <a:off x="0" y="1484784"/>
            <a:ext cx="9159912" cy="4464496"/>
          </a:xfrm>
          <a:prstGeom prst="rect">
            <a:avLst/>
          </a:prstGeom>
        </p:spPr>
      </p:pic>
      <p:sp>
        <p:nvSpPr>
          <p:cNvPr id="2" name="Slide Number Placeholder 1">
            <a:extLst>
              <a:ext uri="{FF2B5EF4-FFF2-40B4-BE49-F238E27FC236}">
                <a16:creationId xmlns:a16="http://schemas.microsoft.com/office/drawing/2014/main" id="{55922AE7-E8B2-5041-9DA7-EB18077835E2}"/>
              </a:ext>
            </a:extLst>
          </p:cNvPr>
          <p:cNvSpPr>
            <a:spLocks noGrp="1"/>
          </p:cNvSpPr>
          <p:nvPr>
            <p:ph type="sldNum" sz="quarter" idx="12"/>
          </p:nvPr>
        </p:nvSpPr>
        <p:spPr/>
        <p:txBody>
          <a:bodyPr/>
          <a:lstStyle/>
          <a:p>
            <a:fld id="{DC6D1BD5-D0BD-4B4A-ABF2-851E9CF71F86}" type="slidenum">
              <a:rPr lang="zh-CN" altLang="en-US" smtClean="0"/>
              <a:pPr/>
              <a:t>14</a:t>
            </a:fld>
            <a:endParaRPr lang="en-US" altLang="zh-CN" dirty="0"/>
          </a:p>
        </p:txBody>
      </p:sp>
    </p:spTree>
    <p:extLst>
      <p:ext uri="{BB962C8B-B14F-4D97-AF65-F5344CB8AC3E}">
        <p14:creationId xmlns:p14="http://schemas.microsoft.com/office/powerpoint/2010/main" val="1651796889"/>
      </p:ext>
    </p:extLst>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B3ECD1-CF7A-FA41-985D-7E0183ECAE67}"/>
              </a:ext>
            </a:extLst>
          </p:cNvPr>
          <p:cNvPicPr>
            <a:picLocks noChangeAspect="1"/>
          </p:cNvPicPr>
          <p:nvPr/>
        </p:nvPicPr>
        <p:blipFill>
          <a:blip r:embed="rId2"/>
          <a:stretch>
            <a:fillRect/>
          </a:stretch>
        </p:blipFill>
        <p:spPr>
          <a:xfrm>
            <a:off x="0" y="1495606"/>
            <a:ext cx="9144000" cy="4779264"/>
          </a:xfrm>
          <a:prstGeom prst="rect">
            <a:avLst/>
          </a:prstGeom>
        </p:spPr>
      </p:pic>
      <p:sp>
        <p:nvSpPr>
          <p:cNvPr id="5" name="Rectangle 4">
            <a:extLst>
              <a:ext uri="{FF2B5EF4-FFF2-40B4-BE49-F238E27FC236}">
                <a16:creationId xmlns:a16="http://schemas.microsoft.com/office/drawing/2014/main" id="{E0BF8BD6-EA9F-F14D-BCBC-EF4CA2896B4B}"/>
              </a:ext>
            </a:extLst>
          </p:cNvPr>
          <p:cNvSpPr/>
          <p:nvPr/>
        </p:nvSpPr>
        <p:spPr>
          <a:xfrm>
            <a:off x="1403648" y="476672"/>
            <a:ext cx="3127203" cy="523220"/>
          </a:xfrm>
          <a:prstGeom prst="rect">
            <a:avLst/>
          </a:prstGeom>
        </p:spPr>
        <p:txBody>
          <a:bodyPr wrap="none">
            <a:spAutoFit/>
          </a:bodyPr>
          <a:lstStyle/>
          <a:p>
            <a:r>
              <a:rPr lang="zh-TW" altLang="en-US" sz="2800" b="1" dirty="0">
                <a:solidFill>
                  <a:srgbClr val="3333FF"/>
                </a:solidFill>
                <a:latin typeface="Times New Roman" panose="02020603050405020304" pitchFamily="18" charset="0"/>
                <a:ea typeface="幼圆" pitchFamily="49" charset="-122"/>
              </a:rPr>
              <a:t>内核态 </a:t>
            </a:r>
            <a:r>
              <a:rPr lang="en-US" sz="2800" b="1" dirty="0" err="1">
                <a:solidFill>
                  <a:srgbClr val="3333FF"/>
                </a:solidFill>
                <a:latin typeface="Times New Roman" panose="02020603050405020304" pitchFamily="18" charset="0"/>
                <a:ea typeface="幼圆" pitchFamily="49" charset="-122"/>
              </a:rPr>
              <a:t>v.s</a:t>
            </a:r>
            <a:r>
              <a:rPr lang="en-US" sz="2800" b="1" dirty="0">
                <a:solidFill>
                  <a:srgbClr val="3333FF"/>
                </a:solidFill>
                <a:latin typeface="Times New Roman" panose="02020603050405020304" pitchFamily="18" charset="0"/>
                <a:ea typeface="幼圆" pitchFamily="49" charset="-122"/>
              </a:rPr>
              <a:t>. </a:t>
            </a:r>
            <a:r>
              <a:rPr lang="zh-TW" altLang="en-US" sz="2800" b="1" dirty="0">
                <a:solidFill>
                  <a:srgbClr val="3333FF"/>
                </a:solidFill>
                <a:latin typeface="Times New Roman" panose="02020603050405020304" pitchFamily="18" charset="0"/>
                <a:ea typeface="幼圆" pitchFamily="49" charset="-122"/>
              </a:rPr>
              <a:t>应用态 </a:t>
            </a:r>
          </a:p>
        </p:txBody>
      </p:sp>
      <p:sp>
        <p:nvSpPr>
          <p:cNvPr id="2" name="Slide Number Placeholder 1">
            <a:extLst>
              <a:ext uri="{FF2B5EF4-FFF2-40B4-BE49-F238E27FC236}">
                <a16:creationId xmlns:a16="http://schemas.microsoft.com/office/drawing/2014/main" id="{C8F9BFD8-7AE3-A248-AEB2-B5403CBB756B}"/>
              </a:ext>
            </a:extLst>
          </p:cNvPr>
          <p:cNvSpPr>
            <a:spLocks noGrp="1"/>
          </p:cNvSpPr>
          <p:nvPr>
            <p:ph type="sldNum" sz="quarter" idx="12"/>
          </p:nvPr>
        </p:nvSpPr>
        <p:spPr/>
        <p:txBody>
          <a:bodyPr/>
          <a:lstStyle/>
          <a:p>
            <a:fld id="{DC6D1BD5-D0BD-4B4A-ABF2-851E9CF71F86}" type="slidenum">
              <a:rPr lang="zh-CN" altLang="en-US" smtClean="0"/>
              <a:pPr/>
              <a:t>15</a:t>
            </a:fld>
            <a:endParaRPr lang="en-US" altLang="zh-CN" dirty="0"/>
          </a:p>
        </p:txBody>
      </p:sp>
    </p:spTree>
    <p:extLst>
      <p:ext uri="{BB962C8B-B14F-4D97-AF65-F5344CB8AC3E}">
        <p14:creationId xmlns:p14="http://schemas.microsoft.com/office/powerpoint/2010/main" val="3221869397"/>
      </p:ext>
    </p:extLst>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6D8F5E7-6057-4F41-8AF8-9DECA4D5654E}"/>
              </a:ext>
            </a:extLst>
          </p:cNvPr>
          <p:cNvSpPr/>
          <p:nvPr/>
        </p:nvSpPr>
        <p:spPr>
          <a:xfrm>
            <a:off x="1403648" y="476672"/>
            <a:ext cx="3127203" cy="523220"/>
          </a:xfrm>
          <a:prstGeom prst="rect">
            <a:avLst/>
          </a:prstGeom>
        </p:spPr>
        <p:txBody>
          <a:bodyPr wrap="none">
            <a:spAutoFit/>
          </a:bodyPr>
          <a:lstStyle/>
          <a:p>
            <a:r>
              <a:rPr lang="zh-TW" altLang="en-US" sz="2800" b="1" dirty="0">
                <a:solidFill>
                  <a:srgbClr val="3333FF"/>
                </a:solidFill>
                <a:latin typeface="Times New Roman" panose="02020603050405020304" pitchFamily="18" charset="0"/>
                <a:ea typeface="幼圆" pitchFamily="49" charset="-122"/>
              </a:rPr>
              <a:t>内核态 </a:t>
            </a:r>
            <a:r>
              <a:rPr lang="en-US" sz="2800" b="1" dirty="0" err="1">
                <a:solidFill>
                  <a:srgbClr val="3333FF"/>
                </a:solidFill>
                <a:latin typeface="Times New Roman" panose="02020603050405020304" pitchFamily="18" charset="0"/>
                <a:ea typeface="幼圆" pitchFamily="49" charset="-122"/>
              </a:rPr>
              <a:t>v.s</a:t>
            </a:r>
            <a:r>
              <a:rPr lang="en-US" sz="2800" b="1" dirty="0">
                <a:solidFill>
                  <a:srgbClr val="3333FF"/>
                </a:solidFill>
                <a:latin typeface="Times New Roman" panose="02020603050405020304" pitchFamily="18" charset="0"/>
                <a:ea typeface="幼圆" pitchFamily="49" charset="-122"/>
              </a:rPr>
              <a:t>. </a:t>
            </a:r>
            <a:r>
              <a:rPr lang="zh-TW" altLang="en-US" sz="2800" b="1" dirty="0">
                <a:solidFill>
                  <a:srgbClr val="3333FF"/>
                </a:solidFill>
                <a:latin typeface="Times New Roman" panose="02020603050405020304" pitchFamily="18" charset="0"/>
                <a:ea typeface="幼圆" pitchFamily="49" charset="-122"/>
              </a:rPr>
              <a:t>应用态 </a:t>
            </a:r>
          </a:p>
        </p:txBody>
      </p:sp>
      <p:pic>
        <p:nvPicPr>
          <p:cNvPr id="5" name="Picture 4">
            <a:extLst>
              <a:ext uri="{FF2B5EF4-FFF2-40B4-BE49-F238E27FC236}">
                <a16:creationId xmlns:a16="http://schemas.microsoft.com/office/drawing/2014/main" id="{244C8589-DD6C-A844-8F5B-E45DBD098136}"/>
              </a:ext>
            </a:extLst>
          </p:cNvPr>
          <p:cNvPicPr>
            <a:picLocks noChangeAspect="1"/>
          </p:cNvPicPr>
          <p:nvPr/>
        </p:nvPicPr>
        <p:blipFill>
          <a:blip r:embed="rId2"/>
          <a:stretch>
            <a:fillRect/>
          </a:stretch>
        </p:blipFill>
        <p:spPr>
          <a:xfrm>
            <a:off x="0" y="3933056"/>
            <a:ext cx="9144000" cy="2149728"/>
          </a:xfrm>
          <a:prstGeom prst="rect">
            <a:avLst/>
          </a:prstGeom>
        </p:spPr>
      </p:pic>
      <p:pic>
        <p:nvPicPr>
          <p:cNvPr id="6" name="Picture 5">
            <a:extLst>
              <a:ext uri="{FF2B5EF4-FFF2-40B4-BE49-F238E27FC236}">
                <a16:creationId xmlns:a16="http://schemas.microsoft.com/office/drawing/2014/main" id="{8F610A5C-7A66-754E-8C0E-73D3C76129BD}"/>
              </a:ext>
            </a:extLst>
          </p:cNvPr>
          <p:cNvPicPr>
            <a:picLocks noChangeAspect="1"/>
          </p:cNvPicPr>
          <p:nvPr/>
        </p:nvPicPr>
        <p:blipFill rotWithShape="1">
          <a:blip r:embed="rId3"/>
          <a:srcRect l="74606" b="4025"/>
          <a:stretch/>
        </p:blipFill>
        <p:spPr>
          <a:xfrm>
            <a:off x="6732240" y="1398761"/>
            <a:ext cx="2411760" cy="1487068"/>
          </a:xfrm>
          <a:prstGeom prst="rect">
            <a:avLst/>
          </a:prstGeom>
        </p:spPr>
      </p:pic>
      <p:sp>
        <p:nvSpPr>
          <p:cNvPr id="10" name="Down Arrow 9">
            <a:extLst>
              <a:ext uri="{FF2B5EF4-FFF2-40B4-BE49-F238E27FC236}">
                <a16:creationId xmlns:a16="http://schemas.microsoft.com/office/drawing/2014/main" id="{FF2B23C7-5A34-0C4D-BD8D-541D848137FA}"/>
              </a:ext>
            </a:extLst>
          </p:cNvPr>
          <p:cNvSpPr/>
          <p:nvPr/>
        </p:nvSpPr>
        <p:spPr>
          <a:xfrm>
            <a:off x="7100066" y="445482"/>
            <a:ext cx="772766" cy="929239"/>
          </a:xfrm>
          <a:prstGeom prst="down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zh-TW" altLang="en-US" sz="1800" dirty="0"/>
              <a:t>内核态</a:t>
            </a:r>
            <a:endParaRPr lang="en-US" sz="1800" dirty="0"/>
          </a:p>
        </p:txBody>
      </p:sp>
      <p:pic>
        <p:nvPicPr>
          <p:cNvPr id="16" name="Picture 15">
            <a:extLst>
              <a:ext uri="{FF2B5EF4-FFF2-40B4-BE49-F238E27FC236}">
                <a16:creationId xmlns:a16="http://schemas.microsoft.com/office/drawing/2014/main" id="{5FEBFBAB-1112-184F-99D7-12D65D01D530}"/>
              </a:ext>
            </a:extLst>
          </p:cNvPr>
          <p:cNvPicPr>
            <a:picLocks noChangeAspect="1"/>
          </p:cNvPicPr>
          <p:nvPr/>
        </p:nvPicPr>
        <p:blipFill>
          <a:blip r:embed="rId4"/>
          <a:stretch>
            <a:fillRect/>
          </a:stretch>
        </p:blipFill>
        <p:spPr>
          <a:xfrm>
            <a:off x="611560" y="1556791"/>
            <a:ext cx="1079500" cy="998327"/>
          </a:xfrm>
          <a:prstGeom prst="rect">
            <a:avLst/>
          </a:prstGeom>
        </p:spPr>
      </p:pic>
      <p:pic>
        <p:nvPicPr>
          <p:cNvPr id="3" name="Picture 2">
            <a:extLst>
              <a:ext uri="{FF2B5EF4-FFF2-40B4-BE49-F238E27FC236}">
                <a16:creationId xmlns:a16="http://schemas.microsoft.com/office/drawing/2014/main" id="{07133F3C-8F95-ED4B-B8A6-7DB8AE6801CB}"/>
              </a:ext>
            </a:extLst>
          </p:cNvPr>
          <p:cNvPicPr>
            <a:picLocks noChangeAspect="1"/>
          </p:cNvPicPr>
          <p:nvPr/>
        </p:nvPicPr>
        <p:blipFill>
          <a:blip r:embed="rId5"/>
          <a:stretch>
            <a:fillRect/>
          </a:stretch>
        </p:blipFill>
        <p:spPr>
          <a:xfrm>
            <a:off x="3074640" y="1590379"/>
            <a:ext cx="3657600" cy="1079500"/>
          </a:xfrm>
          <a:prstGeom prst="rect">
            <a:avLst/>
          </a:prstGeom>
        </p:spPr>
      </p:pic>
      <p:pic>
        <p:nvPicPr>
          <p:cNvPr id="7" name="Picture 6">
            <a:extLst>
              <a:ext uri="{FF2B5EF4-FFF2-40B4-BE49-F238E27FC236}">
                <a16:creationId xmlns:a16="http://schemas.microsoft.com/office/drawing/2014/main" id="{D224451D-DA10-4B46-AF9A-51F6A2801666}"/>
              </a:ext>
            </a:extLst>
          </p:cNvPr>
          <p:cNvPicPr>
            <a:picLocks noChangeAspect="1"/>
          </p:cNvPicPr>
          <p:nvPr/>
        </p:nvPicPr>
        <p:blipFill>
          <a:blip r:embed="rId6"/>
          <a:stretch>
            <a:fillRect/>
          </a:stretch>
        </p:blipFill>
        <p:spPr>
          <a:xfrm>
            <a:off x="1599785" y="1931958"/>
            <a:ext cx="1333500" cy="228600"/>
          </a:xfrm>
          <a:prstGeom prst="rect">
            <a:avLst/>
          </a:prstGeom>
        </p:spPr>
      </p:pic>
      <p:sp>
        <p:nvSpPr>
          <p:cNvPr id="2" name="Slide Number Placeholder 1">
            <a:extLst>
              <a:ext uri="{FF2B5EF4-FFF2-40B4-BE49-F238E27FC236}">
                <a16:creationId xmlns:a16="http://schemas.microsoft.com/office/drawing/2014/main" id="{ED05F456-6962-8C49-A71B-9C0A66F682B6}"/>
              </a:ext>
            </a:extLst>
          </p:cNvPr>
          <p:cNvSpPr>
            <a:spLocks noGrp="1"/>
          </p:cNvSpPr>
          <p:nvPr>
            <p:ph type="sldNum" sz="quarter" idx="12"/>
          </p:nvPr>
        </p:nvSpPr>
        <p:spPr/>
        <p:txBody>
          <a:bodyPr/>
          <a:lstStyle/>
          <a:p>
            <a:fld id="{DC6D1BD5-D0BD-4B4A-ABF2-851E9CF71F86}" type="slidenum">
              <a:rPr lang="zh-CN" altLang="en-US" smtClean="0"/>
              <a:pPr/>
              <a:t>16</a:t>
            </a:fld>
            <a:endParaRPr lang="en-US" altLang="zh-CN" dirty="0"/>
          </a:p>
        </p:txBody>
      </p:sp>
    </p:spTree>
    <p:extLst>
      <p:ext uri="{BB962C8B-B14F-4D97-AF65-F5344CB8AC3E}">
        <p14:creationId xmlns:p14="http://schemas.microsoft.com/office/powerpoint/2010/main" val="2982590493"/>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6D8F5E7-6057-4F41-8AF8-9DECA4D5654E}"/>
              </a:ext>
            </a:extLst>
          </p:cNvPr>
          <p:cNvSpPr/>
          <p:nvPr/>
        </p:nvSpPr>
        <p:spPr>
          <a:xfrm>
            <a:off x="1403648" y="476672"/>
            <a:ext cx="3127203" cy="523220"/>
          </a:xfrm>
          <a:prstGeom prst="rect">
            <a:avLst/>
          </a:prstGeom>
        </p:spPr>
        <p:txBody>
          <a:bodyPr wrap="none">
            <a:spAutoFit/>
          </a:bodyPr>
          <a:lstStyle/>
          <a:p>
            <a:r>
              <a:rPr lang="zh-TW" altLang="en-US" sz="2800" b="1" dirty="0">
                <a:solidFill>
                  <a:srgbClr val="3333FF"/>
                </a:solidFill>
                <a:latin typeface="Times New Roman" panose="02020603050405020304" pitchFamily="18" charset="0"/>
                <a:ea typeface="幼圆" pitchFamily="49" charset="-122"/>
              </a:rPr>
              <a:t>内核态 </a:t>
            </a:r>
            <a:r>
              <a:rPr lang="en-US" sz="2800" b="1" dirty="0" err="1">
                <a:solidFill>
                  <a:srgbClr val="3333FF"/>
                </a:solidFill>
                <a:latin typeface="Times New Roman" panose="02020603050405020304" pitchFamily="18" charset="0"/>
                <a:ea typeface="幼圆" pitchFamily="49" charset="-122"/>
              </a:rPr>
              <a:t>v.s</a:t>
            </a:r>
            <a:r>
              <a:rPr lang="en-US" sz="2800" b="1" dirty="0">
                <a:solidFill>
                  <a:srgbClr val="3333FF"/>
                </a:solidFill>
                <a:latin typeface="Times New Roman" panose="02020603050405020304" pitchFamily="18" charset="0"/>
                <a:ea typeface="幼圆" pitchFamily="49" charset="-122"/>
              </a:rPr>
              <a:t>. </a:t>
            </a:r>
            <a:r>
              <a:rPr lang="zh-TW" altLang="en-US" sz="2800" b="1" dirty="0">
                <a:solidFill>
                  <a:srgbClr val="3333FF"/>
                </a:solidFill>
                <a:latin typeface="Times New Roman" panose="02020603050405020304" pitchFamily="18" charset="0"/>
                <a:ea typeface="幼圆" pitchFamily="49" charset="-122"/>
              </a:rPr>
              <a:t>应用态 </a:t>
            </a:r>
          </a:p>
        </p:txBody>
      </p:sp>
      <p:pic>
        <p:nvPicPr>
          <p:cNvPr id="5" name="Picture 4">
            <a:extLst>
              <a:ext uri="{FF2B5EF4-FFF2-40B4-BE49-F238E27FC236}">
                <a16:creationId xmlns:a16="http://schemas.microsoft.com/office/drawing/2014/main" id="{244C8589-DD6C-A844-8F5B-E45DBD098136}"/>
              </a:ext>
            </a:extLst>
          </p:cNvPr>
          <p:cNvPicPr>
            <a:picLocks noChangeAspect="1"/>
          </p:cNvPicPr>
          <p:nvPr/>
        </p:nvPicPr>
        <p:blipFill>
          <a:blip r:embed="rId2"/>
          <a:stretch>
            <a:fillRect/>
          </a:stretch>
        </p:blipFill>
        <p:spPr>
          <a:xfrm>
            <a:off x="0" y="3933056"/>
            <a:ext cx="9144000" cy="2149728"/>
          </a:xfrm>
          <a:prstGeom prst="rect">
            <a:avLst/>
          </a:prstGeom>
        </p:spPr>
      </p:pic>
      <p:pic>
        <p:nvPicPr>
          <p:cNvPr id="6" name="Picture 5">
            <a:extLst>
              <a:ext uri="{FF2B5EF4-FFF2-40B4-BE49-F238E27FC236}">
                <a16:creationId xmlns:a16="http://schemas.microsoft.com/office/drawing/2014/main" id="{8F610A5C-7A66-754E-8C0E-73D3C76129BD}"/>
              </a:ext>
            </a:extLst>
          </p:cNvPr>
          <p:cNvPicPr>
            <a:picLocks noChangeAspect="1"/>
          </p:cNvPicPr>
          <p:nvPr/>
        </p:nvPicPr>
        <p:blipFill>
          <a:blip r:embed="rId3"/>
          <a:stretch>
            <a:fillRect/>
          </a:stretch>
        </p:blipFill>
        <p:spPr>
          <a:xfrm>
            <a:off x="0" y="1398761"/>
            <a:ext cx="9144000" cy="1491770"/>
          </a:xfrm>
          <a:prstGeom prst="rect">
            <a:avLst/>
          </a:prstGeom>
        </p:spPr>
      </p:pic>
      <p:pic>
        <p:nvPicPr>
          <p:cNvPr id="8" name="Picture 7">
            <a:extLst>
              <a:ext uri="{FF2B5EF4-FFF2-40B4-BE49-F238E27FC236}">
                <a16:creationId xmlns:a16="http://schemas.microsoft.com/office/drawing/2014/main" id="{D6E07C38-E019-EC4E-9536-39CF9E8D700D}"/>
              </a:ext>
            </a:extLst>
          </p:cNvPr>
          <p:cNvPicPr>
            <a:picLocks noChangeAspect="1"/>
          </p:cNvPicPr>
          <p:nvPr/>
        </p:nvPicPr>
        <p:blipFill>
          <a:blip r:embed="rId4"/>
          <a:stretch>
            <a:fillRect/>
          </a:stretch>
        </p:blipFill>
        <p:spPr>
          <a:xfrm>
            <a:off x="83168" y="2460490"/>
            <a:ext cx="1371600" cy="1447800"/>
          </a:xfrm>
          <a:prstGeom prst="rect">
            <a:avLst/>
          </a:prstGeom>
        </p:spPr>
      </p:pic>
      <p:sp>
        <p:nvSpPr>
          <p:cNvPr id="9" name="Down Arrow 8">
            <a:extLst>
              <a:ext uri="{FF2B5EF4-FFF2-40B4-BE49-F238E27FC236}">
                <a16:creationId xmlns:a16="http://schemas.microsoft.com/office/drawing/2014/main" id="{801E9A65-83DF-5A4D-A349-EE68722982D0}"/>
              </a:ext>
            </a:extLst>
          </p:cNvPr>
          <p:cNvSpPr/>
          <p:nvPr/>
        </p:nvSpPr>
        <p:spPr>
          <a:xfrm>
            <a:off x="8316416" y="476672"/>
            <a:ext cx="772766" cy="929239"/>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TW" altLang="en-US" sz="1800" dirty="0"/>
              <a:t>用户态</a:t>
            </a:r>
            <a:endParaRPr lang="en-US" sz="1800" dirty="0"/>
          </a:p>
        </p:txBody>
      </p:sp>
      <p:sp>
        <p:nvSpPr>
          <p:cNvPr id="10" name="Down Arrow 9">
            <a:extLst>
              <a:ext uri="{FF2B5EF4-FFF2-40B4-BE49-F238E27FC236}">
                <a16:creationId xmlns:a16="http://schemas.microsoft.com/office/drawing/2014/main" id="{FF2B23C7-5A34-0C4D-BD8D-541D848137FA}"/>
              </a:ext>
            </a:extLst>
          </p:cNvPr>
          <p:cNvSpPr/>
          <p:nvPr/>
        </p:nvSpPr>
        <p:spPr>
          <a:xfrm>
            <a:off x="7100066" y="445482"/>
            <a:ext cx="772766" cy="929239"/>
          </a:xfrm>
          <a:prstGeom prst="down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zh-TW" altLang="en-US" sz="1800" dirty="0"/>
              <a:t>内核态</a:t>
            </a:r>
            <a:endParaRPr lang="en-US" sz="1800" dirty="0"/>
          </a:p>
        </p:txBody>
      </p:sp>
      <p:grpSp>
        <p:nvGrpSpPr>
          <p:cNvPr id="14" name="Group 13">
            <a:extLst>
              <a:ext uri="{FF2B5EF4-FFF2-40B4-BE49-F238E27FC236}">
                <a16:creationId xmlns:a16="http://schemas.microsoft.com/office/drawing/2014/main" id="{9D3BF19E-925B-324A-B981-E68A6CF0D35F}"/>
              </a:ext>
            </a:extLst>
          </p:cNvPr>
          <p:cNvGrpSpPr/>
          <p:nvPr/>
        </p:nvGrpSpPr>
        <p:grpSpPr>
          <a:xfrm>
            <a:off x="7486449" y="2917019"/>
            <a:ext cx="1079431" cy="904884"/>
            <a:chOff x="7486449" y="2917019"/>
            <a:chExt cx="1079431" cy="904884"/>
          </a:xfrm>
        </p:grpSpPr>
        <p:sp>
          <p:nvSpPr>
            <p:cNvPr id="12" name="Down Arrow 11">
              <a:extLst>
                <a:ext uri="{FF2B5EF4-FFF2-40B4-BE49-F238E27FC236}">
                  <a16:creationId xmlns:a16="http://schemas.microsoft.com/office/drawing/2014/main" id="{17E2A745-8E28-3A43-A580-61A7373E6BB7}"/>
                </a:ext>
              </a:extLst>
            </p:cNvPr>
            <p:cNvSpPr/>
            <p:nvPr/>
          </p:nvSpPr>
          <p:spPr>
            <a:xfrm rot="10800000">
              <a:off x="7486449" y="2917019"/>
              <a:ext cx="1079431" cy="904884"/>
            </a:xfrm>
            <a:prstGeom prst="downArrow">
              <a:avLst>
                <a:gd name="adj1" fmla="val 50000"/>
                <a:gd name="adj2" fmla="val 54106"/>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800" dirty="0"/>
            </a:p>
          </p:txBody>
        </p:sp>
        <p:sp>
          <p:nvSpPr>
            <p:cNvPr id="13" name="TextBox 12">
              <a:extLst>
                <a:ext uri="{FF2B5EF4-FFF2-40B4-BE49-F238E27FC236}">
                  <a16:creationId xmlns:a16="http://schemas.microsoft.com/office/drawing/2014/main" id="{60373F79-D6C8-8841-8141-93F5391F2FD7}"/>
                </a:ext>
              </a:extLst>
            </p:cNvPr>
            <p:cNvSpPr txBox="1"/>
            <p:nvPr/>
          </p:nvSpPr>
          <p:spPr>
            <a:xfrm>
              <a:off x="7676399" y="3147483"/>
              <a:ext cx="864096" cy="646331"/>
            </a:xfrm>
            <a:prstGeom prst="rect">
              <a:avLst/>
            </a:prstGeom>
            <a:noFill/>
          </p:spPr>
          <p:txBody>
            <a:bodyPr wrap="square" rtlCol="0">
              <a:spAutoFit/>
            </a:bodyPr>
            <a:lstStyle/>
            <a:p>
              <a:r>
                <a:rPr lang="zh-TW" altLang="en-US" sz="1800" dirty="0"/>
                <a:t>中断信号</a:t>
              </a:r>
              <a:endParaRPr lang="en-US" sz="1800" dirty="0"/>
            </a:p>
          </p:txBody>
        </p:sp>
      </p:grpSp>
      <p:pic>
        <p:nvPicPr>
          <p:cNvPr id="18" name="Picture 17">
            <a:extLst>
              <a:ext uri="{FF2B5EF4-FFF2-40B4-BE49-F238E27FC236}">
                <a16:creationId xmlns:a16="http://schemas.microsoft.com/office/drawing/2014/main" id="{B1B5BD1A-A472-D54F-A839-4459CFE2D598}"/>
              </a:ext>
            </a:extLst>
          </p:cNvPr>
          <p:cNvPicPr>
            <a:picLocks noChangeAspect="1"/>
          </p:cNvPicPr>
          <p:nvPr/>
        </p:nvPicPr>
        <p:blipFill>
          <a:blip r:embed="rId5"/>
          <a:stretch>
            <a:fillRect/>
          </a:stretch>
        </p:blipFill>
        <p:spPr>
          <a:xfrm>
            <a:off x="2843808" y="1530100"/>
            <a:ext cx="3644900" cy="1308100"/>
          </a:xfrm>
          <a:prstGeom prst="rect">
            <a:avLst/>
          </a:prstGeom>
        </p:spPr>
      </p:pic>
      <p:sp>
        <p:nvSpPr>
          <p:cNvPr id="2" name="Slide Number Placeholder 1">
            <a:extLst>
              <a:ext uri="{FF2B5EF4-FFF2-40B4-BE49-F238E27FC236}">
                <a16:creationId xmlns:a16="http://schemas.microsoft.com/office/drawing/2014/main" id="{39A34B97-2E04-3F48-8BC9-AD529145896A}"/>
              </a:ext>
            </a:extLst>
          </p:cNvPr>
          <p:cNvSpPr>
            <a:spLocks noGrp="1"/>
          </p:cNvSpPr>
          <p:nvPr>
            <p:ph type="sldNum" sz="quarter" idx="12"/>
          </p:nvPr>
        </p:nvSpPr>
        <p:spPr/>
        <p:txBody>
          <a:bodyPr/>
          <a:lstStyle/>
          <a:p>
            <a:fld id="{DC6D1BD5-D0BD-4B4A-ABF2-851E9CF71F86}" type="slidenum">
              <a:rPr lang="zh-CN" altLang="en-US" smtClean="0"/>
              <a:pPr/>
              <a:t>17</a:t>
            </a:fld>
            <a:endParaRPr lang="en-US" altLang="zh-CN" dirty="0"/>
          </a:p>
        </p:txBody>
      </p:sp>
    </p:spTree>
    <p:extLst>
      <p:ext uri="{BB962C8B-B14F-4D97-AF65-F5344CB8AC3E}">
        <p14:creationId xmlns:p14="http://schemas.microsoft.com/office/powerpoint/2010/main" val="74689147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dissolv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6D8F5E7-6057-4F41-8AF8-9DECA4D5654E}"/>
              </a:ext>
            </a:extLst>
          </p:cNvPr>
          <p:cNvSpPr/>
          <p:nvPr/>
        </p:nvSpPr>
        <p:spPr>
          <a:xfrm>
            <a:off x="1403648" y="476672"/>
            <a:ext cx="3127203" cy="523220"/>
          </a:xfrm>
          <a:prstGeom prst="rect">
            <a:avLst/>
          </a:prstGeom>
        </p:spPr>
        <p:txBody>
          <a:bodyPr wrap="none">
            <a:spAutoFit/>
          </a:bodyPr>
          <a:lstStyle/>
          <a:p>
            <a:r>
              <a:rPr lang="zh-TW" altLang="en-US" sz="2800" b="1" dirty="0">
                <a:solidFill>
                  <a:srgbClr val="3333FF"/>
                </a:solidFill>
                <a:latin typeface="Times New Roman" panose="02020603050405020304" pitchFamily="18" charset="0"/>
                <a:ea typeface="幼圆" pitchFamily="49" charset="-122"/>
              </a:rPr>
              <a:t>内核态 </a:t>
            </a:r>
            <a:r>
              <a:rPr lang="en-US" sz="2800" b="1" dirty="0" err="1">
                <a:solidFill>
                  <a:srgbClr val="3333FF"/>
                </a:solidFill>
                <a:latin typeface="Times New Roman" panose="02020603050405020304" pitchFamily="18" charset="0"/>
                <a:ea typeface="幼圆" pitchFamily="49" charset="-122"/>
              </a:rPr>
              <a:t>v.s</a:t>
            </a:r>
            <a:r>
              <a:rPr lang="en-US" sz="2800" b="1" dirty="0">
                <a:solidFill>
                  <a:srgbClr val="3333FF"/>
                </a:solidFill>
                <a:latin typeface="Times New Roman" panose="02020603050405020304" pitchFamily="18" charset="0"/>
                <a:ea typeface="幼圆" pitchFamily="49" charset="-122"/>
              </a:rPr>
              <a:t>. </a:t>
            </a:r>
            <a:r>
              <a:rPr lang="zh-TW" altLang="en-US" sz="2800" b="1" dirty="0">
                <a:solidFill>
                  <a:srgbClr val="3333FF"/>
                </a:solidFill>
                <a:latin typeface="Times New Roman" panose="02020603050405020304" pitchFamily="18" charset="0"/>
                <a:ea typeface="幼圆" pitchFamily="49" charset="-122"/>
              </a:rPr>
              <a:t>应用态 </a:t>
            </a:r>
          </a:p>
        </p:txBody>
      </p:sp>
      <p:pic>
        <p:nvPicPr>
          <p:cNvPr id="5" name="Picture 4">
            <a:extLst>
              <a:ext uri="{FF2B5EF4-FFF2-40B4-BE49-F238E27FC236}">
                <a16:creationId xmlns:a16="http://schemas.microsoft.com/office/drawing/2014/main" id="{244C8589-DD6C-A844-8F5B-E45DBD098136}"/>
              </a:ext>
            </a:extLst>
          </p:cNvPr>
          <p:cNvPicPr>
            <a:picLocks noChangeAspect="1"/>
          </p:cNvPicPr>
          <p:nvPr/>
        </p:nvPicPr>
        <p:blipFill>
          <a:blip r:embed="rId2"/>
          <a:stretch>
            <a:fillRect/>
          </a:stretch>
        </p:blipFill>
        <p:spPr>
          <a:xfrm>
            <a:off x="0" y="3933056"/>
            <a:ext cx="9144000" cy="2149728"/>
          </a:xfrm>
          <a:prstGeom prst="rect">
            <a:avLst/>
          </a:prstGeom>
        </p:spPr>
      </p:pic>
      <p:pic>
        <p:nvPicPr>
          <p:cNvPr id="6" name="Picture 5">
            <a:extLst>
              <a:ext uri="{FF2B5EF4-FFF2-40B4-BE49-F238E27FC236}">
                <a16:creationId xmlns:a16="http://schemas.microsoft.com/office/drawing/2014/main" id="{8F610A5C-7A66-754E-8C0E-73D3C76129BD}"/>
              </a:ext>
            </a:extLst>
          </p:cNvPr>
          <p:cNvPicPr>
            <a:picLocks noChangeAspect="1"/>
          </p:cNvPicPr>
          <p:nvPr/>
        </p:nvPicPr>
        <p:blipFill rotWithShape="1">
          <a:blip r:embed="rId3"/>
          <a:srcRect l="77014"/>
          <a:stretch/>
        </p:blipFill>
        <p:spPr>
          <a:xfrm>
            <a:off x="7042150" y="1398761"/>
            <a:ext cx="2101850" cy="1491770"/>
          </a:xfrm>
          <a:prstGeom prst="rect">
            <a:avLst/>
          </a:prstGeom>
        </p:spPr>
      </p:pic>
      <p:sp>
        <p:nvSpPr>
          <p:cNvPr id="9" name="Down Arrow 8">
            <a:extLst>
              <a:ext uri="{FF2B5EF4-FFF2-40B4-BE49-F238E27FC236}">
                <a16:creationId xmlns:a16="http://schemas.microsoft.com/office/drawing/2014/main" id="{801E9A65-83DF-5A4D-A349-EE68722982D0}"/>
              </a:ext>
            </a:extLst>
          </p:cNvPr>
          <p:cNvSpPr/>
          <p:nvPr/>
        </p:nvSpPr>
        <p:spPr>
          <a:xfrm>
            <a:off x="8316416" y="476672"/>
            <a:ext cx="772766" cy="929239"/>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TW" altLang="en-US" sz="1800" dirty="0"/>
              <a:t>用户态</a:t>
            </a:r>
            <a:endParaRPr lang="en-US" sz="1800" dirty="0"/>
          </a:p>
        </p:txBody>
      </p:sp>
      <p:sp>
        <p:nvSpPr>
          <p:cNvPr id="10" name="Down Arrow 9">
            <a:extLst>
              <a:ext uri="{FF2B5EF4-FFF2-40B4-BE49-F238E27FC236}">
                <a16:creationId xmlns:a16="http://schemas.microsoft.com/office/drawing/2014/main" id="{FF2B23C7-5A34-0C4D-BD8D-541D848137FA}"/>
              </a:ext>
            </a:extLst>
          </p:cNvPr>
          <p:cNvSpPr/>
          <p:nvPr/>
        </p:nvSpPr>
        <p:spPr>
          <a:xfrm>
            <a:off x="7100066" y="445482"/>
            <a:ext cx="772766" cy="929239"/>
          </a:xfrm>
          <a:prstGeom prst="down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zh-TW" altLang="en-US" sz="1800" dirty="0"/>
              <a:t>内核态</a:t>
            </a:r>
            <a:endParaRPr lang="en-US" sz="1800" dirty="0"/>
          </a:p>
        </p:txBody>
      </p:sp>
      <p:grpSp>
        <p:nvGrpSpPr>
          <p:cNvPr id="14" name="Group 13">
            <a:extLst>
              <a:ext uri="{FF2B5EF4-FFF2-40B4-BE49-F238E27FC236}">
                <a16:creationId xmlns:a16="http://schemas.microsoft.com/office/drawing/2014/main" id="{9D3BF19E-925B-324A-B981-E68A6CF0D35F}"/>
              </a:ext>
            </a:extLst>
          </p:cNvPr>
          <p:cNvGrpSpPr/>
          <p:nvPr/>
        </p:nvGrpSpPr>
        <p:grpSpPr>
          <a:xfrm>
            <a:off x="7139568" y="2816947"/>
            <a:ext cx="1079431" cy="904884"/>
            <a:chOff x="7486449" y="2917019"/>
            <a:chExt cx="1079431" cy="904884"/>
          </a:xfrm>
        </p:grpSpPr>
        <p:sp>
          <p:nvSpPr>
            <p:cNvPr id="12" name="Down Arrow 11">
              <a:extLst>
                <a:ext uri="{FF2B5EF4-FFF2-40B4-BE49-F238E27FC236}">
                  <a16:creationId xmlns:a16="http://schemas.microsoft.com/office/drawing/2014/main" id="{17E2A745-8E28-3A43-A580-61A7373E6BB7}"/>
                </a:ext>
              </a:extLst>
            </p:cNvPr>
            <p:cNvSpPr/>
            <p:nvPr/>
          </p:nvSpPr>
          <p:spPr>
            <a:xfrm rot="10800000">
              <a:off x="7486449" y="2917019"/>
              <a:ext cx="1079431" cy="904884"/>
            </a:xfrm>
            <a:prstGeom prst="downArrow">
              <a:avLst>
                <a:gd name="adj1" fmla="val 50000"/>
                <a:gd name="adj2" fmla="val 54106"/>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sz="1800" dirty="0"/>
            </a:p>
          </p:txBody>
        </p:sp>
        <p:sp>
          <p:nvSpPr>
            <p:cNvPr id="13" name="TextBox 12">
              <a:extLst>
                <a:ext uri="{FF2B5EF4-FFF2-40B4-BE49-F238E27FC236}">
                  <a16:creationId xmlns:a16="http://schemas.microsoft.com/office/drawing/2014/main" id="{60373F79-D6C8-8841-8141-93F5391F2FD7}"/>
                </a:ext>
              </a:extLst>
            </p:cNvPr>
            <p:cNvSpPr txBox="1"/>
            <p:nvPr/>
          </p:nvSpPr>
          <p:spPr>
            <a:xfrm>
              <a:off x="7676399" y="3147483"/>
              <a:ext cx="864096" cy="646331"/>
            </a:xfrm>
            <a:prstGeom prst="rect">
              <a:avLst/>
            </a:prstGeom>
            <a:noFill/>
          </p:spPr>
          <p:txBody>
            <a:bodyPr wrap="square" rtlCol="0">
              <a:spAutoFit/>
            </a:bodyPr>
            <a:lstStyle/>
            <a:p>
              <a:r>
                <a:rPr lang="zh-TW" altLang="en-US" sz="1800" dirty="0"/>
                <a:t>中断信号</a:t>
              </a:r>
              <a:endParaRPr lang="en-US" sz="1800" dirty="0"/>
            </a:p>
          </p:txBody>
        </p:sp>
      </p:grpSp>
      <p:sp>
        <p:nvSpPr>
          <p:cNvPr id="7" name="Horizontal Scroll 6">
            <a:extLst>
              <a:ext uri="{FF2B5EF4-FFF2-40B4-BE49-F238E27FC236}">
                <a16:creationId xmlns:a16="http://schemas.microsoft.com/office/drawing/2014/main" id="{A24104E1-3CE5-0449-9550-CDE2C5B5DB3A}"/>
              </a:ext>
            </a:extLst>
          </p:cNvPr>
          <p:cNvSpPr/>
          <p:nvPr/>
        </p:nvSpPr>
        <p:spPr>
          <a:xfrm>
            <a:off x="243290" y="1374721"/>
            <a:ext cx="1322531" cy="1231001"/>
          </a:xfrm>
          <a:prstGeom prst="horizontalScroll">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dirty="0"/>
              <a:t>处理中断信号的内核程序</a:t>
            </a:r>
            <a:endParaRPr lang="en-US" sz="1600" dirty="0"/>
          </a:p>
        </p:txBody>
      </p:sp>
      <p:pic>
        <p:nvPicPr>
          <p:cNvPr id="15" name="Picture 14">
            <a:extLst>
              <a:ext uri="{FF2B5EF4-FFF2-40B4-BE49-F238E27FC236}">
                <a16:creationId xmlns:a16="http://schemas.microsoft.com/office/drawing/2014/main" id="{29EE8E77-1DEB-FA4B-A873-07EA3AC10AD5}"/>
              </a:ext>
            </a:extLst>
          </p:cNvPr>
          <p:cNvPicPr>
            <a:picLocks noChangeAspect="1"/>
          </p:cNvPicPr>
          <p:nvPr/>
        </p:nvPicPr>
        <p:blipFill>
          <a:blip r:embed="rId4"/>
          <a:stretch>
            <a:fillRect/>
          </a:stretch>
        </p:blipFill>
        <p:spPr>
          <a:xfrm>
            <a:off x="1675163" y="1841519"/>
            <a:ext cx="1333500" cy="200898"/>
          </a:xfrm>
          <a:prstGeom prst="rect">
            <a:avLst/>
          </a:prstGeom>
        </p:spPr>
      </p:pic>
      <p:pic>
        <p:nvPicPr>
          <p:cNvPr id="8" name="Picture 7">
            <a:extLst>
              <a:ext uri="{FF2B5EF4-FFF2-40B4-BE49-F238E27FC236}">
                <a16:creationId xmlns:a16="http://schemas.microsoft.com/office/drawing/2014/main" id="{D6E07C38-E019-EC4E-9536-39CF9E8D700D}"/>
              </a:ext>
            </a:extLst>
          </p:cNvPr>
          <p:cNvPicPr>
            <a:picLocks noChangeAspect="1"/>
          </p:cNvPicPr>
          <p:nvPr/>
        </p:nvPicPr>
        <p:blipFill>
          <a:blip r:embed="rId5"/>
          <a:stretch>
            <a:fillRect/>
          </a:stretch>
        </p:blipFill>
        <p:spPr>
          <a:xfrm>
            <a:off x="83168" y="2460490"/>
            <a:ext cx="1371600" cy="1447800"/>
          </a:xfrm>
          <a:prstGeom prst="rect">
            <a:avLst/>
          </a:prstGeom>
        </p:spPr>
      </p:pic>
      <p:pic>
        <p:nvPicPr>
          <p:cNvPr id="11" name="Picture 10">
            <a:extLst>
              <a:ext uri="{FF2B5EF4-FFF2-40B4-BE49-F238E27FC236}">
                <a16:creationId xmlns:a16="http://schemas.microsoft.com/office/drawing/2014/main" id="{CAAC6649-C311-A548-A943-38B0640602B0}"/>
              </a:ext>
            </a:extLst>
          </p:cNvPr>
          <p:cNvPicPr>
            <a:picLocks noChangeAspect="1"/>
          </p:cNvPicPr>
          <p:nvPr/>
        </p:nvPicPr>
        <p:blipFill>
          <a:blip r:embed="rId6"/>
          <a:stretch>
            <a:fillRect/>
          </a:stretch>
        </p:blipFill>
        <p:spPr>
          <a:xfrm>
            <a:off x="3118005" y="1412371"/>
            <a:ext cx="3378200" cy="1155700"/>
          </a:xfrm>
          <a:prstGeom prst="rect">
            <a:avLst/>
          </a:prstGeom>
        </p:spPr>
      </p:pic>
      <p:pic>
        <p:nvPicPr>
          <p:cNvPr id="16" name="Picture 15">
            <a:extLst>
              <a:ext uri="{FF2B5EF4-FFF2-40B4-BE49-F238E27FC236}">
                <a16:creationId xmlns:a16="http://schemas.microsoft.com/office/drawing/2014/main" id="{185E80EA-C5F2-9A4C-87DA-926723736684}"/>
              </a:ext>
            </a:extLst>
          </p:cNvPr>
          <p:cNvPicPr>
            <a:picLocks noChangeAspect="1"/>
          </p:cNvPicPr>
          <p:nvPr/>
        </p:nvPicPr>
        <p:blipFill>
          <a:blip r:embed="rId7"/>
          <a:stretch>
            <a:fillRect/>
          </a:stretch>
        </p:blipFill>
        <p:spPr>
          <a:xfrm>
            <a:off x="8316416" y="2733245"/>
            <a:ext cx="1117600" cy="1092200"/>
          </a:xfrm>
          <a:prstGeom prst="rect">
            <a:avLst/>
          </a:prstGeom>
        </p:spPr>
      </p:pic>
      <p:sp>
        <p:nvSpPr>
          <p:cNvPr id="2" name="Slide Number Placeholder 1">
            <a:extLst>
              <a:ext uri="{FF2B5EF4-FFF2-40B4-BE49-F238E27FC236}">
                <a16:creationId xmlns:a16="http://schemas.microsoft.com/office/drawing/2014/main" id="{E7D921C0-703F-4D45-8954-F9963E45091F}"/>
              </a:ext>
            </a:extLst>
          </p:cNvPr>
          <p:cNvSpPr>
            <a:spLocks noGrp="1"/>
          </p:cNvSpPr>
          <p:nvPr>
            <p:ph type="sldNum" sz="quarter" idx="12"/>
          </p:nvPr>
        </p:nvSpPr>
        <p:spPr/>
        <p:txBody>
          <a:bodyPr/>
          <a:lstStyle/>
          <a:p>
            <a:fld id="{DC6D1BD5-D0BD-4B4A-ABF2-851E9CF71F86}" type="slidenum">
              <a:rPr lang="zh-CN" altLang="en-US" smtClean="0"/>
              <a:pPr/>
              <a:t>18</a:t>
            </a:fld>
            <a:endParaRPr lang="en-US" altLang="zh-CN" dirty="0"/>
          </a:p>
        </p:txBody>
      </p:sp>
    </p:spTree>
    <p:extLst>
      <p:ext uri="{BB962C8B-B14F-4D97-AF65-F5344CB8AC3E}">
        <p14:creationId xmlns:p14="http://schemas.microsoft.com/office/powerpoint/2010/main" val="220412866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dissolv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linds(horizont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linds(horizontal)">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checkerboard(across)">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B487F3-A950-E442-870A-26C4DFE04CE8}"/>
              </a:ext>
            </a:extLst>
          </p:cNvPr>
          <p:cNvPicPr>
            <a:picLocks noChangeAspect="1"/>
          </p:cNvPicPr>
          <p:nvPr/>
        </p:nvPicPr>
        <p:blipFill>
          <a:blip r:embed="rId2"/>
          <a:stretch>
            <a:fillRect/>
          </a:stretch>
        </p:blipFill>
        <p:spPr>
          <a:xfrm>
            <a:off x="0" y="1700808"/>
            <a:ext cx="9144000" cy="4233113"/>
          </a:xfrm>
          <a:prstGeom prst="rect">
            <a:avLst/>
          </a:prstGeom>
        </p:spPr>
      </p:pic>
      <p:sp>
        <p:nvSpPr>
          <p:cNvPr id="4" name="Rectangle 3">
            <a:extLst>
              <a:ext uri="{FF2B5EF4-FFF2-40B4-BE49-F238E27FC236}">
                <a16:creationId xmlns:a16="http://schemas.microsoft.com/office/drawing/2014/main" id="{7791246D-4BBD-DB4D-B2A0-E53BF1FF3D6E}"/>
              </a:ext>
            </a:extLst>
          </p:cNvPr>
          <p:cNvSpPr/>
          <p:nvPr/>
        </p:nvSpPr>
        <p:spPr>
          <a:xfrm>
            <a:off x="1403648" y="476672"/>
            <a:ext cx="3127203" cy="523220"/>
          </a:xfrm>
          <a:prstGeom prst="rect">
            <a:avLst/>
          </a:prstGeom>
        </p:spPr>
        <p:txBody>
          <a:bodyPr wrap="none">
            <a:spAutoFit/>
          </a:bodyPr>
          <a:lstStyle/>
          <a:p>
            <a:r>
              <a:rPr lang="zh-TW" altLang="en-US" sz="2800" b="1" dirty="0">
                <a:solidFill>
                  <a:srgbClr val="3333FF"/>
                </a:solidFill>
                <a:latin typeface="Times New Roman" panose="02020603050405020304" pitchFamily="18" charset="0"/>
                <a:ea typeface="幼圆" pitchFamily="49" charset="-122"/>
              </a:rPr>
              <a:t>内核态 </a:t>
            </a:r>
            <a:r>
              <a:rPr lang="en-US" sz="2800" b="1" dirty="0" err="1">
                <a:solidFill>
                  <a:srgbClr val="3333FF"/>
                </a:solidFill>
                <a:latin typeface="Times New Roman" panose="02020603050405020304" pitchFamily="18" charset="0"/>
                <a:ea typeface="幼圆" pitchFamily="49" charset="-122"/>
              </a:rPr>
              <a:t>v.s</a:t>
            </a:r>
            <a:r>
              <a:rPr lang="en-US" sz="2800" b="1" dirty="0">
                <a:solidFill>
                  <a:srgbClr val="3333FF"/>
                </a:solidFill>
                <a:latin typeface="Times New Roman" panose="02020603050405020304" pitchFamily="18" charset="0"/>
                <a:ea typeface="幼圆" pitchFamily="49" charset="-122"/>
              </a:rPr>
              <a:t>. </a:t>
            </a:r>
            <a:r>
              <a:rPr lang="zh-TW" altLang="en-US" sz="2800" b="1" dirty="0">
                <a:solidFill>
                  <a:srgbClr val="3333FF"/>
                </a:solidFill>
                <a:latin typeface="Times New Roman" panose="02020603050405020304" pitchFamily="18" charset="0"/>
                <a:ea typeface="幼圆" pitchFamily="49" charset="-122"/>
              </a:rPr>
              <a:t>应用态 </a:t>
            </a:r>
          </a:p>
        </p:txBody>
      </p:sp>
      <p:sp>
        <p:nvSpPr>
          <p:cNvPr id="2" name="Slide Number Placeholder 1">
            <a:extLst>
              <a:ext uri="{FF2B5EF4-FFF2-40B4-BE49-F238E27FC236}">
                <a16:creationId xmlns:a16="http://schemas.microsoft.com/office/drawing/2014/main" id="{3BD93DAE-C66B-C942-92DB-1414BDDDF2C7}"/>
              </a:ext>
            </a:extLst>
          </p:cNvPr>
          <p:cNvSpPr>
            <a:spLocks noGrp="1"/>
          </p:cNvSpPr>
          <p:nvPr>
            <p:ph type="sldNum" sz="quarter" idx="12"/>
          </p:nvPr>
        </p:nvSpPr>
        <p:spPr/>
        <p:txBody>
          <a:bodyPr/>
          <a:lstStyle/>
          <a:p>
            <a:fld id="{DC6D1BD5-D0BD-4B4A-ABF2-851E9CF71F86}" type="slidenum">
              <a:rPr lang="zh-CN" altLang="en-US" smtClean="0"/>
              <a:pPr/>
              <a:t>19</a:t>
            </a:fld>
            <a:endParaRPr lang="en-US" altLang="zh-CN" dirty="0"/>
          </a:p>
        </p:txBody>
      </p:sp>
    </p:spTree>
    <p:extLst>
      <p:ext uri="{BB962C8B-B14F-4D97-AF65-F5344CB8AC3E}">
        <p14:creationId xmlns:p14="http://schemas.microsoft.com/office/powerpoint/2010/main" val="250589552"/>
      </p:ext>
    </p:extLst>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A6927-EDF7-1541-AAF4-618902FDE71D}"/>
              </a:ext>
            </a:extLst>
          </p:cNvPr>
          <p:cNvPicPr>
            <a:picLocks noChangeAspect="1"/>
          </p:cNvPicPr>
          <p:nvPr/>
        </p:nvPicPr>
        <p:blipFill>
          <a:blip r:embed="rId2"/>
          <a:stretch>
            <a:fillRect/>
          </a:stretch>
        </p:blipFill>
        <p:spPr>
          <a:xfrm>
            <a:off x="43530" y="1340768"/>
            <a:ext cx="8930954" cy="4902870"/>
          </a:xfrm>
          <a:prstGeom prst="rect">
            <a:avLst/>
          </a:prstGeom>
        </p:spPr>
      </p:pic>
      <p:sp>
        <p:nvSpPr>
          <p:cNvPr id="4" name="Rectangle 3">
            <a:extLst>
              <a:ext uri="{FF2B5EF4-FFF2-40B4-BE49-F238E27FC236}">
                <a16:creationId xmlns:a16="http://schemas.microsoft.com/office/drawing/2014/main" id="{F0B88DDA-4C20-C34A-8E09-A5F89D037B9E}"/>
              </a:ext>
            </a:extLst>
          </p:cNvPr>
          <p:cNvSpPr/>
          <p:nvPr/>
        </p:nvSpPr>
        <p:spPr>
          <a:xfrm>
            <a:off x="1403648" y="476672"/>
            <a:ext cx="3506088" cy="523220"/>
          </a:xfrm>
          <a:prstGeom prst="rect">
            <a:avLst/>
          </a:prstGeom>
        </p:spPr>
        <p:txBody>
          <a:bodyPr wrap="none">
            <a:spAutoFit/>
          </a:bodyPr>
          <a:lstStyle/>
          <a:p>
            <a:r>
              <a:rPr lang="en-US" altLang="zh-CN" sz="2800" b="1" dirty="0">
                <a:solidFill>
                  <a:srgbClr val="3333FF"/>
                </a:solidFill>
                <a:latin typeface="Times New Roman" panose="02020603050405020304" pitchFamily="18" charset="0"/>
                <a:ea typeface="幼圆" pitchFamily="49" charset="-122"/>
              </a:rPr>
              <a:t>2.1</a:t>
            </a:r>
            <a:r>
              <a:rPr lang="zh-CN" altLang="en-US" sz="2800" b="1" dirty="0">
                <a:solidFill>
                  <a:srgbClr val="3333FF"/>
                </a:solidFill>
                <a:latin typeface="Arial" panose="020B0604020202020204" pitchFamily="34" charset="0"/>
                <a:ea typeface="幼圆" pitchFamily="49" charset="-122"/>
              </a:rPr>
              <a:t>前趋图和程序执行</a:t>
            </a:r>
            <a:endParaRPr lang="en-US" sz="2800" dirty="0"/>
          </a:p>
        </p:txBody>
      </p:sp>
      <p:sp>
        <p:nvSpPr>
          <p:cNvPr id="2" name="Slide Number Placeholder 1">
            <a:extLst>
              <a:ext uri="{FF2B5EF4-FFF2-40B4-BE49-F238E27FC236}">
                <a16:creationId xmlns:a16="http://schemas.microsoft.com/office/drawing/2014/main" id="{AA32FF29-4B7A-7341-948C-488C5ABA495C}"/>
              </a:ext>
            </a:extLst>
          </p:cNvPr>
          <p:cNvSpPr>
            <a:spLocks noGrp="1"/>
          </p:cNvSpPr>
          <p:nvPr>
            <p:ph type="sldNum" sz="quarter" idx="12"/>
          </p:nvPr>
        </p:nvSpPr>
        <p:spPr/>
        <p:txBody>
          <a:bodyPr/>
          <a:lstStyle/>
          <a:p>
            <a:fld id="{DC6D1BD5-D0BD-4B4A-ABF2-851E9CF71F86}" type="slidenum">
              <a:rPr lang="zh-CN" altLang="en-US" smtClean="0"/>
              <a:pPr/>
              <a:t>20</a:t>
            </a:fld>
            <a:endParaRPr lang="en-US" altLang="zh-CN" dirty="0"/>
          </a:p>
        </p:txBody>
      </p:sp>
    </p:spTree>
    <p:extLst>
      <p:ext uri="{BB962C8B-B14F-4D97-AF65-F5344CB8AC3E}">
        <p14:creationId xmlns:p14="http://schemas.microsoft.com/office/powerpoint/2010/main" val="2758463334"/>
      </p:ext>
    </p:extLst>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404ED4-A752-F945-8F1C-8638090F5CEB}"/>
              </a:ext>
            </a:extLst>
          </p:cNvPr>
          <p:cNvPicPr>
            <a:picLocks noChangeAspect="1"/>
          </p:cNvPicPr>
          <p:nvPr/>
        </p:nvPicPr>
        <p:blipFill>
          <a:blip r:embed="rId2"/>
          <a:stretch>
            <a:fillRect/>
          </a:stretch>
        </p:blipFill>
        <p:spPr>
          <a:xfrm>
            <a:off x="449795" y="2132856"/>
            <a:ext cx="8244409" cy="2829694"/>
          </a:xfrm>
          <a:prstGeom prst="rect">
            <a:avLst/>
          </a:prstGeom>
        </p:spPr>
      </p:pic>
      <p:sp>
        <p:nvSpPr>
          <p:cNvPr id="2" name="Slide Number Placeholder 1">
            <a:extLst>
              <a:ext uri="{FF2B5EF4-FFF2-40B4-BE49-F238E27FC236}">
                <a16:creationId xmlns:a16="http://schemas.microsoft.com/office/drawing/2014/main" id="{33210AE2-EE60-FD42-BD32-087252F3BE20}"/>
              </a:ext>
            </a:extLst>
          </p:cNvPr>
          <p:cNvSpPr>
            <a:spLocks noGrp="1"/>
          </p:cNvSpPr>
          <p:nvPr>
            <p:ph type="sldNum" sz="quarter" idx="12"/>
          </p:nvPr>
        </p:nvSpPr>
        <p:spPr/>
        <p:txBody>
          <a:bodyPr/>
          <a:lstStyle/>
          <a:p>
            <a:fld id="{DC6D1BD5-D0BD-4B4A-ABF2-851E9CF71F86}" type="slidenum">
              <a:rPr lang="zh-CN" altLang="en-US" smtClean="0"/>
              <a:pPr/>
              <a:t>21</a:t>
            </a:fld>
            <a:endParaRPr lang="en-US" altLang="zh-CN" dirty="0"/>
          </a:p>
        </p:txBody>
      </p:sp>
    </p:spTree>
    <p:extLst>
      <p:ext uri="{BB962C8B-B14F-4D97-AF65-F5344CB8AC3E}">
        <p14:creationId xmlns:p14="http://schemas.microsoft.com/office/powerpoint/2010/main" val="1577769687"/>
      </p:ext>
    </p:extLst>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2F53F5B-91B3-3444-92DD-CD5CED047EE7}"/>
              </a:ext>
            </a:extLst>
          </p:cNvPr>
          <p:cNvGrpSpPr/>
          <p:nvPr/>
        </p:nvGrpSpPr>
        <p:grpSpPr>
          <a:xfrm>
            <a:off x="2282" y="1196752"/>
            <a:ext cx="9144000" cy="4682564"/>
            <a:chOff x="2282" y="1196752"/>
            <a:chExt cx="9144000" cy="4682564"/>
          </a:xfrm>
        </p:grpSpPr>
        <p:pic>
          <p:nvPicPr>
            <p:cNvPr id="3" name="Picture 2">
              <a:extLst>
                <a:ext uri="{FF2B5EF4-FFF2-40B4-BE49-F238E27FC236}">
                  <a16:creationId xmlns:a16="http://schemas.microsoft.com/office/drawing/2014/main" id="{73138419-06C8-4A4B-AFE8-33CAA84F4504}"/>
                </a:ext>
              </a:extLst>
            </p:cNvPr>
            <p:cNvPicPr>
              <a:picLocks noChangeAspect="1"/>
            </p:cNvPicPr>
            <p:nvPr/>
          </p:nvPicPr>
          <p:blipFill>
            <a:blip r:embed="rId2"/>
            <a:stretch>
              <a:fillRect/>
            </a:stretch>
          </p:blipFill>
          <p:spPr>
            <a:xfrm>
              <a:off x="2282" y="1412776"/>
              <a:ext cx="9144000" cy="4466540"/>
            </a:xfrm>
            <a:prstGeom prst="rect">
              <a:avLst/>
            </a:prstGeom>
          </p:spPr>
        </p:pic>
        <p:sp>
          <p:nvSpPr>
            <p:cNvPr id="4" name="Rectangle 3">
              <a:extLst>
                <a:ext uri="{FF2B5EF4-FFF2-40B4-BE49-F238E27FC236}">
                  <a16:creationId xmlns:a16="http://schemas.microsoft.com/office/drawing/2014/main" id="{0EE35117-5B9F-4E4C-9FBB-DBCEFB9C7C83}"/>
                </a:ext>
              </a:extLst>
            </p:cNvPr>
            <p:cNvSpPr/>
            <p:nvPr/>
          </p:nvSpPr>
          <p:spPr>
            <a:xfrm>
              <a:off x="6588224" y="1196752"/>
              <a:ext cx="2555776" cy="64807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grpSp>
      <p:sp>
        <p:nvSpPr>
          <p:cNvPr id="6" name="Rectangle 5">
            <a:extLst>
              <a:ext uri="{FF2B5EF4-FFF2-40B4-BE49-F238E27FC236}">
                <a16:creationId xmlns:a16="http://schemas.microsoft.com/office/drawing/2014/main" id="{4D22D06E-CAF8-9644-93FC-89F596F65174}"/>
              </a:ext>
            </a:extLst>
          </p:cNvPr>
          <p:cNvSpPr/>
          <p:nvPr/>
        </p:nvSpPr>
        <p:spPr>
          <a:xfrm>
            <a:off x="1259632" y="455464"/>
            <a:ext cx="2088232" cy="523220"/>
          </a:xfrm>
          <a:prstGeom prst="rect">
            <a:avLst/>
          </a:prstGeom>
        </p:spPr>
        <p:txBody>
          <a:bodyPr wrap="square">
            <a:spAutoFit/>
          </a:bodyPr>
          <a:lstStyle/>
          <a:p>
            <a:r>
              <a:rPr lang="zh-TW" altLang="en-US" sz="2800" b="1" dirty="0">
                <a:solidFill>
                  <a:srgbClr val="3333FF"/>
                </a:solidFill>
              </a:rPr>
              <a:t>中断的作用</a:t>
            </a:r>
            <a:endParaRPr lang="zh-TW" altLang="en-US" dirty="0">
              <a:effectLst/>
            </a:endParaRPr>
          </a:p>
        </p:txBody>
      </p:sp>
      <p:pic>
        <p:nvPicPr>
          <p:cNvPr id="8" name="Picture 7">
            <a:extLst>
              <a:ext uri="{FF2B5EF4-FFF2-40B4-BE49-F238E27FC236}">
                <a16:creationId xmlns:a16="http://schemas.microsoft.com/office/drawing/2014/main" id="{6DD5B040-7F8F-D74D-9C3A-CC09242D6811}"/>
              </a:ext>
            </a:extLst>
          </p:cNvPr>
          <p:cNvPicPr>
            <a:picLocks noChangeAspect="1"/>
          </p:cNvPicPr>
          <p:nvPr/>
        </p:nvPicPr>
        <p:blipFill>
          <a:blip r:embed="rId3"/>
          <a:stretch>
            <a:fillRect/>
          </a:stretch>
        </p:blipFill>
        <p:spPr>
          <a:xfrm>
            <a:off x="52189" y="2668305"/>
            <a:ext cx="9039622" cy="3393172"/>
          </a:xfrm>
          <a:prstGeom prst="rect">
            <a:avLst/>
          </a:prstGeom>
        </p:spPr>
      </p:pic>
      <p:sp>
        <p:nvSpPr>
          <p:cNvPr id="9" name="Rectangle 8">
            <a:extLst>
              <a:ext uri="{FF2B5EF4-FFF2-40B4-BE49-F238E27FC236}">
                <a16:creationId xmlns:a16="http://schemas.microsoft.com/office/drawing/2014/main" id="{EE09120A-115C-734E-A91B-290FD86DA89A}"/>
              </a:ext>
            </a:extLst>
          </p:cNvPr>
          <p:cNvSpPr/>
          <p:nvPr/>
        </p:nvSpPr>
        <p:spPr>
          <a:xfrm>
            <a:off x="620119" y="5990242"/>
            <a:ext cx="5455489" cy="646331"/>
          </a:xfrm>
          <a:prstGeom prst="rect">
            <a:avLst/>
          </a:prstGeom>
        </p:spPr>
        <p:txBody>
          <a:bodyPr wrap="square">
            <a:spAutoFit/>
          </a:bodyPr>
          <a:lstStyle/>
          <a:p>
            <a:r>
              <a:rPr lang="zh-TW" altLang="en-US" sz="1800" dirty="0"/>
              <a:t>“中断”会使</a:t>
            </a:r>
            <a:r>
              <a:rPr lang="en-US" sz="1800" dirty="0"/>
              <a:t>CPU</a:t>
            </a:r>
            <a:r>
              <a:rPr lang="zh-TW" altLang="en-US" sz="1800" dirty="0"/>
              <a:t>由用 户态变为内核态，使操 作系统重新夺回对</a:t>
            </a:r>
            <a:r>
              <a:rPr lang="en-US" sz="1800" dirty="0"/>
              <a:t>CPU </a:t>
            </a:r>
            <a:r>
              <a:rPr lang="zh-TW" altLang="en-US" sz="1800" dirty="0"/>
              <a:t>的控制权 </a:t>
            </a:r>
          </a:p>
        </p:txBody>
      </p:sp>
      <p:sp>
        <p:nvSpPr>
          <p:cNvPr id="2" name="Slide Number Placeholder 1">
            <a:extLst>
              <a:ext uri="{FF2B5EF4-FFF2-40B4-BE49-F238E27FC236}">
                <a16:creationId xmlns:a16="http://schemas.microsoft.com/office/drawing/2014/main" id="{675CA353-271A-DE45-947F-785413D65056}"/>
              </a:ext>
            </a:extLst>
          </p:cNvPr>
          <p:cNvSpPr>
            <a:spLocks noGrp="1"/>
          </p:cNvSpPr>
          <p:nvPr>
            <p:ph type="sldNum" sz="quarter" idx="12"/>
          </p:nvPr>
        </p:nvSpPr>
        <p:spPr/>
        <p:txBody>
          <a:bodyPr/>
          <a:lstStyle/>
          <a:p>
            <a:fld id="{DC6D1BD5-D0BD-4B4A-ABF2-851E9CF71F86}" type="slidenum">
              <a:rPr lang="zh-CN" altLang="en-US" smtClean="0"/>
              <a:pPr/>
              <a:t>22</a:t>
            </a:fld>
            <a:endParaRPr lang="en-US" altLang="zh-CN" dirty="0"/>
          </a:p>
        </p:txBody>
      </p:sp>
    </p:spTree>
    <p:extLst>
      <p:ext uri="{BB962C8B-B14F-4D97-AF65-F5344CB8AC3E}">
        <p14:creationId xmlns:p14="http://schemas.microsoft.com/office/powerpoint/2010/main" val="3632154306"/>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872E954-A082-3B49-AAB2-8B2B3D524993}"/>
              </a:ext>
            </a:extLst>
          </p:cNvPr>
          <p:cNvSpPr/>
          <p:nvPr/>
        </p:nvSpPr>
        <p:spPr>
          <a:xfrm>
            <a:off x="1259632" y="455464"/>
            <a:ext cx="1266693" cy="523220"/>
          </a:xfrm>
          <a:prstGeom prst="rect">
            <a:avLst/>
          </a:prstGeom>
        </p:spPr>
        <p:txBody>
          <a:bodyPr wrap="none">
            <a:spAutoFit/>
          </a:bodyPr>
          <a:lstStyle/>
          <a:p>
            <a:r>
              <a:rPr lang="zh-TW" altLang="en-US" sz="2800" b="1" dirty="0">
                <a:solidFill>
                  <a:srgbClr val="3333FF"/>
                </a:solidFill>
              </a:rPr>
              <a:t>内中断</a:t>
            </a:r>
            <a:endParaRPr lang="zh-TW" altLang="en-US" dirty="0">
              <a:effectLst/>
            </a:endParaRPr>
          </a:p>
        </p:txBody>
      </p:sp>
      <p:sp>
        <p:nvSpPr>
          <p:cNvPr id="6" name="Rectangle 5">
            <a:extLst>
              <a:ext uri="{FF2B5EF4-FFF2-40B4-BE49-F238E27FC236}">
                <a16:creationId xmlns:a16="http://schemas.microsoft.com/office/drawing/2014/main" id="{9CDE07EB-57AE-3443-BEEC-8059527FCA2C}"/>
              </a:ext>
            </a:extLst>
          </p:cNvPr>
          <p:cNvSpPr/>
          <p:nvPr/>
        </p:nvSpPr>
        <p:spPr>
          <a:xfrm>
            <a:off x="1259632" y="1043444"/>
            <a:ext cx="5421677" cy="369332"/>
          </a:xfrm>
          <a:prstGeom prst="rect">
            <a:avLst/>
          </a:prstGeom>
        </p:spPr>
        <p:txBody>
          <a:bodyPr wrap="none">
            <a:spAutoFit/>
          </a:bodyPr>
          <a:lstStyle/>
          <a:p>
            <a:r>
              <a:rPr lang="zh-TW" altLang="en-US" sz="1800" dirty="0">
                <a:latin typeface="SimSun" panose="02010600030101010101" pitchFamily="2" charset="-122"/>
                <a:ea typeface="SimSun" panose="02010600030101010101" pitchFamily="2" charset="-122"/>
              </a:rPr>
              <a:t>与当前执行的指令有关， 中断信号来源于</a:t>
            </a:r>
            <a:r>
              <a:rPr lang="en-US" sz="1800" dirty="0">
                <a:latin typeface="Calibri" panose="020F0502020204030204" pitchFamily="34" charset="0"/>
              </a:rPr>
              <a:t>CPU</a:t>
            </a:r>
            <a:r>
              <a:rPr lang="zh-TW" altLang="en-US" sz="1800" dirty="0">
                <a:latin typeface="SimSun" panose="02010600030101010101" pitchFamily="2" charset="-122"/>
                <a:ea typeface="SimSun" panose="02010600030101010101" pitchFamily="2" charset="-122"/>
              </a:rPr>
              <a:t>内部 </a:t>
            </a:r>
            <a:endParaRPr lang="zh-TW" altLang="en-US" sz="1800" dirty="0">
              <a:effectLst/>
            </a:endParaRPr>
          </a:p>
        </p:txBody>
      </p:sp>
      <p:pic>
        <p:nvPicPr>
          <p:cNvPr id="7" name="Picture 6">
            <a:extLst>
              <a:ext uri="{FF2B5EF4-FFF2-40B4-BE49-F238E27FC236}">
                <a16:creationId xmlns:a16="http://schemas.microsoft.com/office/drawing/2014/main" id="{CA0EB56D-1BFE-F34A-A4AB-E893DA728ECA}"/>
              </a:ext>
            </a:extLst>
          </p:cNvPr>
          <p:cNvPicPr>
            <a:picLocks noChangeAspect="1"/>
          </p:cNvPicPr>
          <p:nvPr/>
        </p:nvPicPr>
        <p:blipFill>
          <a:blip r:embed="rId2"/>
          <a:stretch>
            <a:fillRect/>
          </a:stretch>
        </p:blipFill>
        <p:spPr>
          <a:xfrm>
            <a:off x="0" y="1700808"/>
            <a:ext cx="9135153" cy="3907334"/>
          </a:xfrm>
          <a:prstGeom prst="rect">
            <a:avLst/>
          </a:prstGeom>
        </p:spPr>
      </p:pic>
      <p:sp>
        <p:nvSpPr>
          <p:cNvPr id="2" name="Slide Number Placeholder 1">
            <a:extLst>
              <a:ext uri="{FF2B5EF4-FFF2-40B4-BE49-F238E27FC236}">
                <a16:creationId xmlns:a16="http://schemas.microsoft.com/office/drawing/2014/main" id="{26A770D5-7E0E-E845-B9A3-029548F7F7EC}"/>
              </a:ext>
            </a:extLst>
          </p:cNvPr>
          <p:cNvSpPr>
            <a:spLocks noGrp="1"/>
          </p:cNvSpPr>
          <p:nvPr>
            <p:ph type="sldNum" sz="quarter" idx="12"/>
          </p:nvPr>
        </p:nvSpPr>
        <p:spPr/>
        <p:txBody>
          <a:bodyPr/>
          <a:lstStyle/>
          <a:p>
            <a:fld id="{DC6D1BD5-D0BD-4B4A-ABF2-851E9CF71F86}" type="slidenum">
              <a:rPr lang="zh-CN" altLang="en-US" smtClean="0"/>
              <a:pPr/>
              <a:t>23</a:t>
            </a:fld>
            <a:endParaRPr lang="en-US" altLang="zh-CN" dirty="0"/>
          </a:p>
        </p:txBody>
      </p:sp>
    </p:spTree>
    <p:extLst>
      <p:ext uri="{BB962C8B-B14F-4D97-AF65-F5344CB8AC3E}">
        <p14:creationId xmlns:p14="http://schemas.microsoft.com/office/powerpoint/2010/main" val="400065165"/>
      </p:ext>
    </p:extLst>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340EC60-7011-CE4D-A6FB-24D644B90F74}"/>
              </a:ext>
            </a:extLst>
          </p:cNvPr>
          <p:cNvGrpSpPr/>
          <p:nvPr/>
        </p:nvGrpSpPr>
        <p:grpSpPr>
          <a:xfrm>
            <a:off x="0" y="860574"/>
            <a:ext cx="9144000" cy="5383064"/>
            <a:chOff x="0" y="860574"/>
            <a:chExt cx="9144000" cy="5383064"/>
          </a:xfrm>
        </p:grpSpPr>
        <p:pic>
          <p:nvPicPr>
            <p:cNvPr id="3" name="Picture 2">
              <a:extLst>
                <a:ext uri="{FF2B5EF4-FFF2-40B4-BE49-F238E27FC236}">
                  <a16:creationId xmlns:a16="http://schemas.microsoft.com/office/drawing/2014/main" id="{FA4B2A78-7087-3B4C-94EE-C23F38DBD999}"/>
                </a:ext>
              </a:extLst>
            </p:cNvPr>
            <p:cNvPicPr>
              <a:picLocks noChangeAspect="1"/>
            </p:cNvPicPr>
            <p:nvPr/>
          </p:nvPicPr>
          <p:blipFill>
            <a:blip r:embed="rId2"/>
            <a:stretch>
              <a:fillRect/>
            </a:stretch>
          </p:blipFill>
          <p:spPr>
            <a:xfrm>
              <a:off x="0" y="860574"/>
              <a:ext cx="9144000" cy="5383064"/>
            </a:xfrm>
            <a:prstGeom prst="rect">
              <a:avLst/>
            </a:prstGeom>
          </p:spPr>
        </p:pic>
        <p:sp>
          <p:nvSpPr>
            <p:cNvPr id="4" name="Rectangle 3">
              <a:extLst>
                <a:ext uri="{FF2B5EF4-FFF2-40B4-BE49-F238E27FC236}">
                  <a16:creationId xmlns:a16="http://schemas.microsoft.com/office/drawing/2014/main" id="{3A0C67C5-6086-7749-87CF-375DD941BA0D}"/>
                </a:ext>
              </a:extLst>
            </p:cNvPr>
            <p:cNvSpPr/>
            <p:nvPr/>
          </p:nvSpPr>
          <p:spPr>
            <a:xfrm>
              <a:off x="2771800" y="1484784"/>
              <a:ext cx="3168352" cy="216024"/>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grpSp>
      <p:sp>
        <p:nvSpPr>
          <p:cNvPr id="2" name="Slide Number Placeholder 1">
            <a:extLst>
              <a:ext uri="{FF2B5EF4-FFF2-40B4-BE49-F238E27FC236}">
                <a16:creationId xmlns:a16="http://schemas.microsoft.com/office/drawing/2014/main" id="{08DDA3A2-9E9B-DE4F-9BE4-EA1AEAF80A5F}"/>
              </a:ext>
            </a:extLst>
          </p:cNvPr>
          <p:cNvSpPr>
            <a:spLocks noGrp="1"/>
          </p:cNvSpPr>
          <p:nvPr>
            <p:ph type="sldNum" sz="quarter" idx="12"/>
          </p:nvPr>
        </p:nvSpPr>
        <p:spPr/>
        <p:txBody>
          <a:bodyPr/>
          <a:lstStyle/>
          <a:p>
            <a:fld id="{DC6D1BD5-D0BD-4B4A-ABF2-851E9CF71F86}" type="slidenum">
              <a:rPr lang="zh-CN" altLang="en-US" smtClean="0"/>
              <a:pPr/>
              <a:t>24</a:t>
            </a:fld>
            <a:endParaRPr lang="en-US" altLang="zh-CN" dirty="0"/>
          </a:p>
        </p:txBody>
      </p:sp>
    </p:spTree>
    <p:extLst>
      <p:ext uri="{BB962C8B-B14F-4D97-AF65-F5344CB8AC3E}">
        <p14:creationId xmlns:p14="http://schemas.microsoft.com/office/powerpoint/2010/main" val="1229572408"/>
      </p:ext>
    </p:extLst>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52DFE6-6801-9E42-9D1C-94EB0F5985E2}"/>
              </a:ext>
            </a:extLst>
          </p:cNvPr>
          <p:cNvPicPr>
            <a:picLocks noChangeAspect="1"/>
          </p:cNvPicPr>
          <p:nvPr/>
        </p:nvPicPr>
        <p:blipFill>
          <a:blip r:embed="rId2"/>
          <a:stretch>
            <a:fillRect/>
          </a:stretch>
        </p:blipFill>
        <p:spPr>
          <a:xfrm>
            <a:off x="0" y="1268760"/>
            <a:ext cx="9144000" cy="4625788"/>
          </a:xfrm>
          <a:prstGeom prst="rect">
            <a:avLst/>
          </a:prstGeom>
        </p:spPr>
      </p:pic>
      <p:sp>
        <p:nvSpPr>
          <p:cNvPr id="4" name="Rectangle 3">
            <a:extLst>
              <a:ext uri="{FF2B5EF4-FFF2-40B4-BE49-F238E27FC236}">
                <a16:creationId xmlns:a16="http://schemas.microsoft.com/office/drawing/2014/main" id="{820B03CE-4069-2F42-923E-6D06A5705DA4}"/>
              </a:ext>
            </a:extLst>
          </p:cNvPr>
          <p:cNvSpPr/>
          <p:nvPr/>
        </p:nvSpPr>
        <p:spPr>
          <a:xfrm>
            <a:off x="1259632" y="455464"/>
            <a:ext cx="1266693" cy="523220"/>
          </a:xfrm>
          <a:prstGeom prst="rect">
            <a:avLst/>
          </a:prstGeom>
        </p:spPr>
        <p:txBody>
          <a:bodyPr wrap="none">
            <a:spAutoFit/>
          </a:bodyPr>
          <a:lstStyle/>
          <a:p>
            <a:r>
              <a:rPr lang="zh-TW" altLang="en-US" sz="2800" b="1" dirty="0">
                <a:solidFill>
                  <a:srgbClr val="3333FF"/>
                </a:solidFill>
              </a:rPr>
              <a:t>外中断</a:t>
            </a:r>
            <a:endParaRPr lang="zh-TW" altLang="en-US" dirty="0">
              <a:effectLst/>
            </a:endParaRPr>
          </a:p>
        </p:txBody>
      </p:sp>
      <p:sp>
        <p:nvSpPr>
          <p:cNvPr id="6" name="TextBox 5">
            <a:extLst>
              <a:ext uri="{FF2B5EF4-FFF2-40B4-BE49-F238E27FC236}">
                <a16:creationId xmlns:a16="http://schemas.microsoft.com/office/drawing/2014/main" id="{76A61002-7FB0-0C40-87AE-02CBE9345EA2}"/>
              </a:ext>
            </a:extLst>
          </p:cNvPr>
          <p:cNvSpPr txBox="1"/>
          <p:nvPr/>
        </p:nvSpPr>
        <p:spPr>
          <a:xfrm>
            <a:off x="394176" y="6051670"/>
            <a:ext cx="6647974" cy="701731"/>
          </a:xfrm>
          <a:prstGeom prst="rect">
            <a:avLst/>
          </a:prstGeom>
          <a:noFill/>
        </p:spPr>
        <p:txBody>
          <a:bodyPr wrap="none" rtlCol="0">
            <a:spAutoFit/>
          </a:bodyPr>
          <a:lstStyle/>
          <a:p>
            <a:r>
              <a:rPr lang="zh-TW" altLang="en-US" sz="1800" dirty="0"/>
              <a:t>每一条指令执行结束 时，</a:t>
            </a:r>
            <a:r>
              <a:rPr lang="en-US" sz="1800" dirty="0"/>
              <a:t>CPU</a:t>
            </a:r>
            <a:r>
              <a:rPr lang="zh-TW" altLang="en-US" sz="1800" dirty="0"/>
              <a:t>都会例行检查 是否有外中断信号 </a:t>
            </a:r>
          </a:p>
          <a:p>
            <a:r>
              <a:rPr lang="zh-TW" altLang="en-US" sz="1800" dirty="0"/>
              <a:t>与当前执行的指令无关，中断信号来源于</a:t>
            </a:r>
            <a:r>
              <a:rPr lang="en-US" sz="1800" dirty="0"/>
              <a:t>CPU</a:t>
            </a:r>
            <a:r>
              <a:rPr lang="zh-TW" altLang="en-US" sz="1800" dirty="0"/>
              <a:t>外部 </a:t>
            </a:r>
          </a:p>
        </p:txBody>
      </p:sp>
      <p:sp>
        <p:nvSpPr>
          <p:cNvPr id="2" name="Slide Number Placeholder 1">
            <a:extLst>
              <a:ext uri="{FF2B5EF4-FFF2-40B4-BE49-F238E27FC236}">
                <a16:creationId xmlns:a16="http://schemas.microsoft.com/office/drawing/2014/main" id="{B09B4797-8F7D-684C-9B00-E71D2FF50FF2}"/>
              </a:ext>
            </a:extLst>
          </p:cNvPr>
          <p:cNvSpPr>
            <a:spLocks noGrp="1"/>
          </p:cNvSpPr>
          <p:nvPr>
            <p:ph type="sldNum" sz="quarter" idx="12"/>
          </p:nvPr>
        </p:nvSpPr>
        <p:spPr/>
        <p:txBody>
          <a:bodyPr/>
          <a:lstStyle/>
          <a:p>
            <a:fld id="{DC6D1BD5-D0BD-4B4A-ABF2-851E9CF71F86}" type="slidenum">
              <a:rPr lang="zh-CN" altLang="en-US" smtClean="0"/>
              <a:pPr/>
              <a:t>25</a:t>
            </a:fld>
            <a:endParaRPr lang="en-US" altLang="zh-CN" dirty="0"/>
          </a:p>
        </p:txBody>
      </p:sp>
    </p:spTree>
    <p:extLst>
      <p:ext uri="{BB962C8B-B14F-4D97-AF65-F5344CB8AC3E}">
        <p14:creationId xmlns:p14="http://schemas.microsoft.com/office/powerpoint/2010/main" val="1207682146"/>
      </p:ext>
    </p:extLst>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7365FC-E78E-3C4A-AFE8-8E0E6671F504}"/>
              </a:ext>
            </a:extLst>
          </p:cNvPr>
          <p:cNvPicPr>
            <a:picLocks noChangeAspect="1"/>
          </p:cNvPicPr>
          <p:nvPr/>
        </p:nvPicPr>
        <p:blipFill>
          <a:blip r:embed="rId2"/>
          <a:stretch>
            <a:fillRect/>
          </a:stretch>
        </p:blipFill>
        <p:spPr>
          <a:xfrm>
            <a:off x="0" y="1772816"/>
            <a:ext cx="9144000" cy="4252772"/>
          </a:xfrm>
          <a:prstGeom prst="rect">
            <a:avLst/>
          </a:prstGeom>
        </p:spPr>
      </p:pic>
      <p:sp>
        <p:nvSpPr>
          <p:cNvPr id="4" name="Rectangle 3">
            <a:extLst>
              <a:ext uri="{FF2B5EF4-FFF2-40B4-BE49-F238E27FC236}">
                <a16:creationId xmlns:a16="http://schemas.microsoft.com/office/drawing/2014/main" id="{166526E4-3743-2449-8276-D4CE6D959F69}"/>
              </a:ext>
            </a:extLst>
          </p:cNvPr>
          <p:cNvSpPr/>
          <p:nvPr/>
        </p:nvSpPr>
        <p:spPr>
          <a:xfrm>
            <a:off x="1259632" y="455464"/>
            <a:ext cx="1627369" cy="523220"/>
          </a:xfrm>
          <a:prstGeom prst="rect">
            <a:avLst/>
          </a:prstGeom>
        </p:spPr>
        <p:txBody>
          <a:bodyPr wrap="none">
            <a:spAutoFit/>
          </a:bodyPr>
          <a:lstStyle/>
          <a:p>
            <a:r>
              <a:rPr lang="zh-TW" altLang="en-US" sz="2800" b="1" dirty="0">
                <a:solidFill>
                  <a:srgbClr val="3333FF"/>
                </a:solidFill>
              </a:rPr>
              <a:t>中断分类</a:t>
            </a:r>
            <a:endParaRPr lang="zh-TW" altLang="en-US" dirty="0">
              <a:effectLst/>
            </a:endParaRPr>
          </a:p>
        </p:txBody>
      </p:sp>
      <p:sp>
        <p:nvSpPr>
          <p:cNvPr id="2" name="Slide Number Placeholder 1">
            <a:extLst>
              <a:ext uri="{FF2B5EF4-FFF2-40B4-BE49-F238E27FC236}">
                <a16:creationId xmlns:a16="http://schemas.microsoft.com/office/drawing/2014/main" id="{59C486C0-372D-474C-A3A3-0C883D30C06B}"/>
              </a:ext>
            </a:extLst>
          </p:cNvPr>
          <p:cNvSpPr>
            <a:spLocks noGrp="1"/>
          </p:cNvSpPr>
          <p:nvPr>
            <p:ph type="sldNum" sz="quarter" idx="12"/>
          </p:nvPr>
        </p:nvSpPr>
        <p:spPr/>
        <p:txBody>
          <a:bodyPr/>
          <a:lstStyle/>
          <a:p>
            <a:fld id="{DC6D1BD5-D0BD-4B4A-ABF2-851E9CF71F86}" type="slidenum">
              <a:rPr lang="zh-CN" altLang="en-US" smtClean="0"/>
              <a:pPr/>
              <a:t>26</a:t>
            </a:fld>
            <a:endParaRPr lang="en-US" altLang="zh-CN" dirty="0"/>
          </a:p>
        </p:txBody>
      </p:sp>
    </p:spTree>
    <p:extLst>
      <p:ext uri="{BB962C8B-B14F-4D97-AF65-F5344CB8AC3E}">
        <p14:creationId xmlns:p14="http://schemas.microsoft.com/office/powerpoint/2010/main" val="1481124561"/>
      </p:ext>
    </p:extLst>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1475A4-45BB-7B4A-9B5E-01DA49DE92D3}"/>
              </a:ext>
            </a:extLst>
          </p:cNvPr>
          <p:cNvPicPr>
            <a:picLocks noChangeAspect="1"/>
          </p:cNvPicPr>
          <p:nvPr/>
        </p:nvPicPr>
        <p:blipFill>
          <a:blip r:embed="rId2"/>
          <a:stretch>
            <a:fillRect/>
          </a:stretch>
        </p:blipFill>
        <p:spPr>
          <a:xfrm>
            <a:off x="133350" y="1268760"/>
            <a:ext cx="8877300" cy="4813300"/>
          </a:xfrm>
          <a:prstGeom prst="rect">
            <a:avLst/>
          </a:prstGeom>
        </p:spPr>
      </p:pic>
      <p:sp>
        <p:nvSpPr>
          <p:cNvPr id="4" name="Rectangle 3">
            <a:extLst>
              <a:ext uri="{FF2B5EF4-FFF2-40B4-BE49-F238E27FC236}">
                <a16:creationId xmlns:a16="http://schemas.microsoft.com/office/drawing/2014/main" id="{6648E24D-6C9D-0543-9DFE-7CAFB554B1D2}"/>
              </a:ext>
            </a:extLst>
          </p:cNvPr>
          <p:cNvSpPr/>
          <p:nvPr/>
        </p:nvSpPr>
        <p:spPr>
          <a:xfrm>
            <a:off x="1259632" y="455464"/>
            <a:ext cx="3430747" cy="523220"/>
          </a:xfrm>
          <a:prstGeom prst="rect">
            <a:avLst/>
          </a:prstGeom>
        </p:spPr>
        <p:txBody>
          <a:bodyPr wrap="none">
            <a:spAutoFit/>
          </a:bodyPr>
          <a:lstStyle/>
          <a:p>
            <a:r>
              <a:rPr lang="zh-TW" altLang="en-US" sz="2800" b="1" dirty="0">
                <a:solidFill>
                  <a:srgbClr val="3333FF"/>
                </a:solidFill>
              </a:rPr>
              <a:t>中断机制的基本原理</a:t>
            </a:r>
            <a:endParaRPr lang="zh-TW" altLang="en-US" dirty="0">
              <a:effectLst/>
            </a:endParaRPr>
          </a:p>
        </p:txBody>
      </p:sp>
      <p:sp>
        <p:nvSpPr>
          <p:cNvPr id="2" name="Slide Number Placeholder 1">
            <a:extLst>
              <a:ext uri="{FF2B5EF4-FFF2-40B4-BE49-F238E27FC236}">
                <a16:creationId xmlns:a16="http://schemas.microsoft.com/office/drawing/2014/main" id="{EC87EBEE-A936-024C-8A44-6E849A4142DD}"/>
              </a:ext>
            </a:extLst>
          </p:cNvPr>
          <p:cNvSpPr>
            <a:spLocks noGrp="1"/>
          </p:cNvSpPr>
          <p:nvPr>
            <p:ph type="sldNum" sz="quarter" idx="12"/>
          </p:nvPr>
        </p:nvSpPr>
        <p:spPr/>
        <p:txBody>
          <a:bodyPr/>
          <a:lstStyle/>
          <a:p>
            <a:fld id="{DC6D1BD5-D0BD-4B4A-ABF2-851E9CF71F86}" type="slidenum">
              <a:rPr lang="zh-CN" altLang="en-US" smtClean="0"/>
              <a:pPr/>
              <a:t>27</a:t>
            </a:fld>
            <a:endParaRPr lang="en-US" altLang="zh-CN" dirty="0"/>
          </a:p>
        </p:txBody>
      </p:sp>
    </p:spTree>
    <p:extLst>
      <p:ext uri="{BB962C8B-B14F-4D97-AF65-F5344CB8AC3E}">
        <p14:creationId xmlns:p14="http://schemas.microsoft.com/office/powerpoint/2010/main" val="2858687680"/>
      </p:ext>
    </p:extLst>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5F5010-AA2C-A442-9572-DEE88982472B}"/>
              </a:ext>
            </a:extLst>
          </p:cNvPr>
          <p:cNvPicPr>
            <a:picLocks noChangeAspect="1"/>
          </p:cNvPicPr>
          <p:nvPr/>
        </p:nvPicPr>
        <p:blipFill>
          <a:blip r:embed="rId2"/>
          <a:stretch>
            <a:fillRect/>
          </a:stretch>
        </p:blipFill>
        <p:spPr>
          <a:xfrm>
            <a:off x="-31082" y="1628800"/>
            <a:ext cx="9144000" cy="4475493"/>
          </a:xfrm>
          <a:prstGeom prst="rect">
            <a:avLst/>
          </a:prstGeom>
        </p:spPr>
      </p:pic>
      <p:sp>
        <p:nvSpPr>
          <p:cNvPr id="6" name="Rectangle 5">
            <a:extLst>
              <a:ext uri="{FF2B5EF4-FFF2-40B4-BE49-F238E27FC236}">
                <a16:creationId xmlns:a16="http://schemas.microsoft.com/office/drawing/2014/main" id="{8040E880-9E09-B04A-8EE1-ED402B7F4A29}"/>
              </a:ext>
            </a:extLst>
          </p:cNvPr>
          <p:cNvSpPr/>
          <p:nvPr/>
        </p:nvSpPr>
        <p:spPr>
          <a:xfrm>
            <a:off x="1259632" y="455464"/>
            <a:ext cx="1988045" cy="523220"/>
          </a:xfrm>
          <a:prstGeom prst="rect">
            <a:avLst/>
          </a:prstGeom>
        </p:spPr>
        <p:txBody>
          <a:bodyPr wrap="none">
            <a:spAutoFit/>
          </a:bodyPr>
          <a:lstStyle/>
          <a:p>
            <a:r>
              <a:rPr lang="zh-TW" altLang="en-US" sz="2800" b="1" dirty="0">
                <a:solidFill>
                  <a:srgbClr val="3333FF"/>
                </a:solidFill>
              </a:rPr>
              <a:t>中断和异常</a:t>
            </a:r>
            <a:endParaRPr lang="zh-TW" altLang="en-US" dirty="0">
              <a:effectLst/>
            </a:endParaRPr>
          </a:p>
        </p:txBody>
      </p:sp>
      <p:sp>
        <p:nvSpPr>
          <p:cNvPr id="2" name="Slide Number Placeholder 1">
            <a:extLst>
              <a:ext uri="{FF2B5EF4-FFF2-40B4-BE49-F238E27FC236}">
                <a16:creationId xmlns:a16="http://schemas.microsoft.com/office/drawing/2014/main" id="{DD10B01D-C65B-C842-B575-578DE1DD900C}"/>
              </a:ext>
            </a:extLst>
          </p:cNvPr>
          <p:cNvSpPr>
            <a:spLocks noGrp="1"/>
          </p:cNvSpPr>
          <p:nvPr>
            <p:ph type="sldNum" sz="quarter" idx="12"/>
          </p:nvPr>
        </p:nvSpPr>
        <p:spPr/>
        <p:txBody>
          <a:bodyPr/>
          <a:lstStyle/>
          <a:p>
            <a:fld id="{DC6D1BD5-D0BD-4B4A-ABF2-851E9CF71F86}" type="slidenum">
              <a:rPr lang="zh-CN" altLang="en-US" smtClean="0"/>
              <a:pPr/>
              <a:t>28</a:t>
            </a:fld>
            <a:endParaRPr lang="en-US" altLang="zh-CN" dirty="0"/>
          </a:p>
        </p:txBody>
      </p:sp>
    </p:spTree>
    <p:extLst>
      <p:ext uri="{BB962C8B-B14F-4D97-AF65-F5344CB8AC3E}">
        <p14:creationId xmlns:p14="http://schemas.microsoft.com/office/powerpoint/2010/main" val="513241553"/>
      </p:ext>
    </p:extLst>
  </p:cSld>
  <p:clrMapOvr>
    <a:masterClrMapping/>
  </p:clrMapOvr>
  <p:transition>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3B733209-A924-9840-B735-8CDA2906114E}"/>
              </a:ext>
            </a:extLst>
          </p:cNvPr>
          <p:cNvSpPr>
            <a:spLocks noChangeArrowheads="1"/>
          </p:cNvSpPr>
          <p:nvPr/>
        </p:nvSpPr>
        <p:spPr bwMode="auto">
          <a:xfrm>
            <a:off x="533400" y="0"/>
            <a:ext cx="8077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a:solidFill>
                  <a:srgbClr val="FFFFFF"/>
                </a:solidFill>
                <a:latin typeface="Arial" panose="020B0604020202020204" pitchFamily="34" charset="0"/>
                <a:ea typeface="幼圆" pitchFamily="49" charset="-122"/>
              </a:rPr>
              <a:t>2.</a:t>
            </a:r>
            <a:r>
              <a:rPr lang="zh-CN" altLang="en-US" sz="2800" b="1">
                <a:solidFill>
                  <a:srgbClr val="FFFFFF"/>
                </a:solidFill>
                <a:latin typeface="Arial" panose="020B0604020202020204" pitchFamily="34" charset="0"/>
                <a:ea typeface="幼圆" pitchFamily="49" charset="-122"/>
              </a:rPr>
              <a:t>２ 进程的描述</a:t>
            </a:r>
            <a:r>
              <a:rPr lang="en-US" altLang="zh-CN" sz="2800" b="1">
                <a:solidFill>
                  <a:srgbClr val="FFFFFF"/>
                </a:solidFill>
                <a:latin typeface="Arial" panose="020B0604020202020204" pitchFamily="34" charset="0"/>
                <a:ea typeface="幼圆" pitchFamily="49" charset="-122"/>
              </a:rPr>
              <a:t>----</a:t>
            </a:r>
            <a:r>
              <a:rPr lang="zh-CN" altLang="en-US" sz="2800" b="1">
                <a:solidFill>
                  <a:srgbClr val="FFFFFF"/>
                </a:solidFill>
                <a:latin typeface="Arial" panose="020B0604020202020204" pitchFamily="34" charset="0"/>
                <a:ea typeface="幼圆" pitchFamily="49" charset="-122"/>
              </a:rPr>
              <a:t>进程的定义与特征</a:t>
            </a:r>
          </a:p>
        </p:txBody>
      </p:sp>
      <p:sp>
        <p:nvSpPr>
          <p:cNvPr id="238597" name="Rectangle 5">
            <a:extLst>
              <a:ext uri="{FF2B5EF4-FFF2-40B4-BE49-F238E27FC236}">
                <a16:creationId xmlns:a16="http://schemas.microsoft.com/office/drawing/2014/main" id="{6899B3DA-6097-504B-B488-6D435C30C333}"/>
              </a:ext>
            </a:extLst>
          </p:cNvPr>
          <p:cNvSpPr>
            <a:spLocks noChangeArrowheads="1"/>
          </p:cNvSpPr>
          <p:nvPr/>
        </p:nvSpPr>
        <p:spPr bwMode="auto">
          <a:xfrm>
            <a:off x="533400" y="3324225"/>
            <a:ext cx="8305800" cy="320040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35000"/>
              </a:lnSpc>
            </a:pPr>
            <a:endParaRPr lang="zh-CN" altLang="en-US" sz="3200" b="1" dirty="0">
              <a:solidFill>
                <a:srgbClr val="000000"/>
              </a:solidFill>
              <a:ea typeface="楷体_GB2312" pitchFamily="49" charset="-122"/>
            </a:endParaRPr>
          </a:p>
        </p:txBody>
      </p:sp>
      <p:sp>
        <p:nvSpPr>
          <p:cNvPr id="16388" name="Rectangle 8">
            <a:extLst>
              <a:ext uri="{FF2B5EF4-FFF2-40B4-BE49-F238E27FC236}">
                <a16:creationId xmlns:a16="http://schemas.microsoft.com/office/drawing/2014/main" id="{110D48A8-4E86-F74C-9C56-71471245A097}"/>
              </a:ext>
            </a:extLst>
          </p:cNvPr>
          <p:cNvSpPr>
            <a:spLocks noChangeArrowheads="1"/>
          </p:cNvSpPr>
          <p:nvPr/>
        </p:nvSpPr>
        <p:spPr bwMode="auto">
          <a:xfrm>
            <a:off x="971600" y="403700"/>
            <a:ext cx="8077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rPr>
              <a:t>2.2</a:t>
            </a:r>
            <a:r>
              <a:rPr lang="zh-CN" altLang="en-US" sz="3600" b="1" dirty="0">
                <a:solidFill>
                  <a:srgbClr val="3333FF"/>
                </a:solidFill>
              </a:rPr>
              <a:t>进程的</a:t>
            </a:r>
            <a:r>
              <a:rPr lang="zh-TW" altLang="en-US" sz="3600" b="1" dirty="0">
                <a:solidFill>
                  <a:srgbClr val="3333FF"/>
                </a:solidFill>
              </a:rPr>
              <a:t>概念</a:t>
            </a:r>
            <a:r>
              <a:rPr lang="en-US" altLang="zh-CN" sz="3600" b="1" dirty="0">
                <a:solidFill>
                  <a:srgbClr val="FF3300"/>
                </a:solidFill>
                <a:latin typeface="Arial" panose="020B0604020202020204" pitchFamily="34" charset="0"/>
                <a:ea typeface="幼圆" pitchFamily="49" charset="-122"/>
              </a:rPr>
              <a:t>----</a:t>
            </a:r>
            <a:r>
              <a:rPr lang="zh-CN" altLang="en-US" sz="3600" b="1" dirty="0">
                <a:solidFill>
                  <a:srgbClr val="FF3300"/>
                </a:solidFill>
                <a:latin typeface="Arial" panose="020B0604020202020204" pitchFamily="34" charset="0"/>
                <a:ea typeface="幼圆" pitchFamily="49" charset="-122"/>
              </a:rPr>
              <a:t>进程的特征与定义</a:t>
            </a:r>
          </a:p>
        </p:txBody>
      </p:sp>
      <p:sp>
        <p:nvSpPr>
          <p:cNvPr id="238601" name="Rectangle 9">
            <a:extLst>
              <a:ext uri="{FF2B5EF4-FFF2-40B4-BE49-F238E27FC236}">
                <a16:creationId xmlns:a16="http://schemas.microsoft.com/office/drawing/2014/main" id="{072A0069-DF72-6148-B6B7-107C257A381D}"/>
              </a:ext>
            </a:extLst>
          </p:cNvPr>
          <p:cNvSpPr>
            <a:spLocks noChangeArrowheads="1"/>
          </p:cNvSpPr>
          <p:nvPr/>
        </p:nvSpPr>
        <p:spPr bwMode="auto">
          <a:xfrm>
            <a:off x="609600" y="1484784"/>
            <a:ext cx="8229600" cy="41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25000"/>
              </a:lnSpc>
              <a:buFont typeface="Wingdings" pitchFamily="2" charset="2"/>
              <a:buChar char="n"/>
            </a:pPr>
            <a:r>
              <a:rPr kumimoji="0" lang="zh-CN" altLang="en-US" dirty="0">
                <a:solidFill>
                  <a:srgbClr val="FF0000"/>
                </a:solidFill>
                <a:latin typeface="STKaiti" panose="02010600040101010101" pitchFamily="2" charset="-122"/>
                <a:ea typeface="STKaiti" panose="02010600040101010101" pitchFamily="2" charset="-122"/>
              </a:rPr>
              <a:t>进程的特征和定义</a:t>
            </a:r>
          </a:p>
          <a:p>
            <a:pPr>
              <a:lnSpc>
                <a:spcPct val="125000"/>
              </a:lnSpc>
            </a:pPr>
            <a:r>
              <a:rPr kumimoji="0" lang="en-US" altLang="zh-CN" dirty="0">
                <a:solidFill>
                  <a:srgbClr val="0000FF"/>
                </a:solidFill>
                <a:latin typeface="STKaiti" panose="02010600040101010101" pitchFamily="2" charset="-122"/>
                <a:ea typeface="STKaiti" panose="02010600040101010101" pitchFamily="2" charset="-122"/>
              </a:rPr>
              <a:t>1</a:t>
            </a:r>
            <a:r>
              <a:rPr kumimoji="0" lang="zh-CN" altLang="en-US" dirty="0">
                <a:solidFill>
                  <a:srgbClr val="0000FF"/>
                </a:solidFill>
                <a:latin typeface="STKaiti" panose="02010600040101010101" pitchFamily="2" charset="-122"/>
                <a:ea typeface="STKaiti" panose="02010600040101010101" pitchFamily="2" charset="-122"/>
              </a:rPr>
              <a:t>．进程的引入</a:t>
            </a:r>
            <a:r>
              <a:rPr kumimoji="0" lang="zh-CN" altLang="en-US" dirty="0">
                <a:solidFill>
                  <a:srgbClr val="000000"/>
                </a:solidFill>
                <a:latin typeface="STKaiti" panose="02010600040101010101" pitchFamily="2" charset="-122"/>
                <a:ea typeface="STKaiti" panose="02010600040101010101" pitchFamily="2" charset="-122"/>
              </a:rPr>
              <a:t> </a:t>
            </a:r>
          </a:p>
          <a:p>
            <a:pPr>
              <a:lnSpc>
                <a:spcPct val="125000"/>
              </a:lnSpc>
            </a:pPr>
            <a:r>
              <a:rPr kumimoji="0" lang="zh-CN" altLang="en-US" dirty="0">
                <a:solidFill>
                  <a:srgbClr val="000000"/>
                </a:solidFill>
                <a:latin typeface="STKaiti" panose="02010600040101010101" pitchFamily="2" charset="-122"/>
                <a:ea typeface="STKaiti" panose="02010600040101010101" pitchFamily="2" charset="-122"/>
              </a:rPr>
              <a:t>    用程序这个静态概念已经不能如实反映程序并发执行过程中的这些特征。</a:t>
            </a:r>
            <a:endParaRPr kumimoji="0" lang="en-US" altLang="zh-CN" dirty="0">
              <a:solidFill>
                <a:srgbClr val="000000"/>
              </a:solidFill>
              <a:latin typeface="STKaiti" panose="02010600040101010101" pitchFamily="2" charset="-122"/>
              <a:ea typeface="STKaiti" panose="02010600040101010101" pitchFamily="2" charset="-122"/>
            </a:endParaRPr>
          </a:p>
          <a:p>
            <a:pPr>
              <a:lnSpc>
                <a:spcPct val="135000"/>
              </a:lnSpc>
            </a:pPr>
            <a:r>
              <a:rPr lang="en-US" altLang="zh-CN" dirty="0">
                <a:solidFill>
                  <a:srgbClr val="CC3399"/>
                </a:solidFill>
                <a:latin typeface="STKaiti" panose="02010600040101010101" pitchFamily="2" charset="-122"/>
                <a:ea typeface="STKaiti" panose="02010600040101010101" pitchFamily="2" charset="-122"/>
              </a:rPr>
              <a:t> </a:t>
            </a:r>
            <a:r>
              <a:rPr lang="zh-CN" altLang="en-US" dirty="0">
                <a:solidFill>
                  <a:srgbClr val="CC3399"/>
                </a:solidFill>
                <a:latin typeface="STKaiti" panose="02010600040101010101" pitchFamily="2" charset="-122"/>
                <a:ea typeface="STKaiti" panose="02010600040101010101" pitchFamily="2" charset="-122"/>
              </a:rPr>
              <a:t>进程控制块（</a:t>
            </a:r>
            <a:r>
              <a:rPr lang="en-US" altLang="zh-CN" dirty="0">
                <a:solidFill>
                  <a:srgbClr val="CC3399"/>
                </a:solidFill>
                <a:latin typeface="STKaiti" panose="02010600040101010101" pitchFamily="2" charset="-122"/>
                <a:ea typeface="STKaiti" panose="02010600040101010101" pitchFamily="2" charset="-122"/>
              </a:rPr>
              <a:t>PCB</a:t>
            </a:r>
            <a:r>
              <a:rPr lang="zh-CN" altLang="en-US" dirty="0">
                <a:solidFill>
                  <a:srgbClr val="CC3399"/>
                </a:solidFill>
                <a:latin typeface="STKaiti" panose="02010600040101010101" pitchFamily="2" charset="-122"/>
                <a:ea typeface="STKaiti" panose="02010600040101010101" pitchFamily="2" charset="-122"/>
              </a:rPr>
              <a:t>）中存放的内容：</a:t>
            </a:r>
            <a:r>
              <a:rPr lang="zh-CN" altLang="en-US" dirty="0">
                <a:solidFill>
                  <a:srgbClr val="000000"/>
                </a:solidFill>
                <a:latin typeface="STKaiti" panose="02010600040101010101" pitchFamily="2" charset="-122"/>
                <a:ea typeface="STKaiti" panose="02010600040101010101" pitchFamily="2" charset="-122"/>
              </a:rPr>
              <a:t>进程标识符、进程运行的当前状态、程序和数据的地址，该程序运行时ＣＰＵ的环境信息。</a:t>
            </a:r>
          </a:p>
          <a:p>
            <a:pPr>
              <a:lnSpc>
                <a:spcPct val="135000"/>
              </a:lnSpc>
            </a:pPr>
            <a:r>
              <a:rPr lang="zh-CN" altLang="en-US" dirty="0">
                <a:solidFill>
                  <a:srgbClr val="CC3399"/>
                </a:solidFill>
                <a:latin typeface="STKaiti" panose="02010600040101010101" pitchFamily="2" charset="-122"/>
                <a:ea typeface="STKaiti" panose="02010600040101010101" pitchFamily="2" charset="-122"/>
              </a:rPr>
              <a:t>        进程实体：</a:t>
            </a:r>
            <a:r>
              <a:rPr lang="zh-CN" altLang="en-US" dirty="0">
                <a:solidFill>
                  <a:srgbClr val="000000"/>
                </a:solidFill>
                <a:latin typeface="STKaiti" panose="02010600040101010101" pitchFamily="2" charset="-122"/>
                <a:ea typeface="STKaiti" panose="02010600040101010101" pitchFamily="2" charset="-122"/>
              </a:rPr>
              <a:t>由程序段，数据段及进程控制块三部分构成。</a:t>
            </a:r>
            <a:endParaRPr kumimoji="0" lang="zh-CN" altLang="en-US" dirty="0">
              <a:solidFill>
                <a:srgbClr val="000000"/>
              </a:solidFill>
              <a:latin typeface="STKaiti" panose="02010600040101010101" pitchFamily="2" charset="-122"/>
              <a:ea typeface="STKaiti" panose="02010600040101010101" pitchFamily="2" charset="-122"/>
            </a:endParaRPr>
          </a:p>
        </p:txBody>
      </p:sp>
      <p:sp>
        <p:nvSpPr>
          <p:cNvPr id="2" name="Slide Number Placeholder 1">
            <a:extLst>
              <a:ext uri="{FF2B5EF4-FFF2-40B4-BE49-F238E27FC236}">
                <a16:creationId xmlns:a16="http://schemas.microsoft.com/office/drawing/2014/main" id="{BF14585F-2CEA-8C4A-82F2-CEFAFD8DF74E}"/>
              </a:ext>
            </a:extLst>
          </p:cNvPr>
          <p:cNvSpPr>
            <a:spLocks noGrp="1"/>
          </p:cNvSpPr>
          <p:nvPr>
            <p:ph type="sldNum" sz="quarter" idx="12"/>
          </p:nvPr>
        </p:nvSpPr>
        <p:spPr/>
        <p:txBody>
          <a:bodyPr/>
          <a:lstStyle/>
          <a:p>
            <a:fld id="{DC6D1BD5-D0BD-4B4A-ABF2-851E9CF71F86}" type="slidenum">
              <a:rPr lang="zh-CN" altLang="en-US" smtClean="0"/>
              <a:pPr/>
              <a:t>29</a:t>
            </a:fld>
            <a:endParaRPr lang="en-US" altLang="zh-CN" dirty="0"/>
          </a:p>
        </p:txBody>
      </p:sp>
    </p:spTree>
    <p:extLst>
      <p:ext uri="{BB962C8B-B14F-4D97-AF65-F5344CB8AC3E}">
        <p14:creationId xmlns:p14="http://schemas.microsoft.com/office/powerpoint/2010/main" val="2292213191"/>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38601">
                                            <p:txEl>
                                              <p:pRg st="0" end="0"/>
                                            </p:txEl>
                                          </p:spTgt>
                                        </p:tgtEl>
                                        <p:attrNameLst>
                                          <p:attrName>style.visibility</p:attrName>
                                        </p:attrNameLst>
                                      </p:cBhvr>
                                      <p:to>
                                        <p:strVal val="visible"/>
                                      </p:to>
                                    </p:set>
                                    <p:animEffect transition="in" filter="barn(outVertical)">
                                      <p:cBhvr>
                                        <p:cTn id="7" dur="500"/>
                                        <p:tgtEl>
                                          <p:spTgt spid="23860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38601">
                                            <p:txEl>
                                              <p:pRg st="1" end="1"/>
                                            </p:txEl>
                                          </p:spTgt>
                                        </p:tgtEl>
                                        <p:attrNameLst>
                                          <p:attrName>style.visibility</p:attrName>
                                        </p:attrNameLst>
                                      </p:cBhvr>
                                      <p:to>
                                        <p:strVal val="visible"/>
                                      </p:to>
                                    </p:set>
                                    <p:animEffect transition="in" filter="barn(outVertical)">
                                      <p:cBhvr>
                                        <p:cTn id="12" dur="500"/>
                                        <p:tgtEl>
                                          <p:spTgt spid="23860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238601">
                                            <p:txEl>
                                              <p:pRg st="2" end="2"/>
                                            </p:txEl>
                                          </p:spTgt>
                                        </p:tgtEl>
                                        <p:attrNameLst>
                                          <p:attrName>style.visibility</p:attrName>
                                        </p:attrNameLst>
                                      </p:cBhvr>
                                      <p:to>
                                        <p:strVal val="visible"/>
                                      </p:to>
                                    </p:set>
                                    <p:animEffect transition="in" filter="barn(outVertical)">
                                      <p:cBhvr>
                                        <p:cTn id="17" dur="500"/>
                                        <p:tgtEl>
                                          <p:spTgt spid="23860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238601">
                                            <p:txEl>
                                              <p:pRg st="3" end="3"/>
                                            </p:txEl>
                                          </p:spTgt>
                                        </p:tgtEl>
                                        <p:attrNameLst>
                                          <p:attrName>style.visibility</p:attrName>
                                        </p:attrNameLst>
                                      </p:cBhvr>
                                      <p:to>
                                        <p:strVal val="visible"/>
                                      </p:to>
                                    </p:set>
                                    <p:animEffect transition="in" filter="barn(outVertical)">
                                      <p:cBhvr>
                                        <p:cTn id="22" dur="500"/>
                                        <p:tgtEl>
                                          <p:spTgt spid="23860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238601">
                                            <p:txEl>
                                              <p:pRg st="4" end="4"/>
                                            </p:txEl>
                                          </p:spTgt>
                                        </p:tgtEl>
                                        <p:attrNameLst>
                                          <p:attrName>style.visibility</p:attrName>
                                        </p:attrNameLst>
                                      </p:cBhvr>
                                      <p:to>
                                        <p:strVal val="visible"/>
                                      </p:to>
                                    </p:set>
                                    <p:animEffect transition="in" filter="barn(outVertical)">
                                      <p:cBhvr>
                                        <p:cTn id="27" dur="500"/>
                                        <p:tgtEl>
                                          <p:spTgt spid="23860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nodePh="1">
                                  <p:stCondLst>
                                    <p:cond delay="0"/>
                                  </p:stCondLst>
                                  <p:endCondLst>
                                    <p:cond evt="begin" delay="0">
                                      <p:tn val="30"/>
                                    </p:cond>
                                  </p:endCondLst>
                                  <p:childTnLst>
                                    <p:set>
                                      <p:cBhvr>
                                        <p:cTn id="31" dur="1" fill="hold">
                                          <p:stCondLst>
                                            <p:cond delay="0"/>
                                          </p:stCondLst>
                                        </p:cTn>
                                        <p:tgtEl>
                                          <p:spTgt spid="238597">
                                            <p:txEl>
                                              <p:pRg st="0" end="0"/>
                                            </p:txEl>
                                          </p:spTgt>
                                        </p:tgtEl>
                                        <p:attrNameLst>
                                          <p:attrName>style.visibility</p:attrName>
                                        </p:attrNameLst>
                                      </p:cBhvr>
                                      <p:to>
                                        <p:strVal val="visible"/>
                                      </p:to>
                                    </p:set>
                                    <p:animEffect transition="in" filter="barn(outVertical)">
                                      <p:cBhvr>
                                        <p:cTn id="32" dur="500"/>
                                        <p:tgtEl>
                                          <p:spTgt spid="23859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597" grpId="0" build="p" autoUpdateAnimBg="0"/>
      <p:bldP spid="238601"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2">
            <a:extLst>
              <a:ext uri="{FF2B5EF4-FFF2-40B4-BE49-F238E27FC236}">
                <a16:creationId xmlns:a16="http://schemas.microsoft.com/office/drawing/2014/main" id="{A1E50CD2-8BBF-0340-B1B2-5254ECE4733C}"/>
              </a:ext>
            </a:extLst>
          </p:cNvPr>
          <p:cNvSpPr>
            <a:spLocks noChangeArrowheads="1"/>
          </p:cNvSpPr>
          <p:nvPr/>
        </p:nvSpPr>
        <p:spPr bwMode="auto">
          <a:xfrm>
            <a:off x="533400" y="1556792"/>
            <a:ext cx="8610600" cy="5072608"/>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50000"/>
              </a:lnSpc>
            </a:pPr>
            <a:r>
              <a:rPr lang="en-US" altLang="zh-CN" b="1" dirty="0">
                <a:solidFill>
                  <a:srgbClr val="0000FF"/>
                </a:solidFill>
                <a:latin typeface="STKaiti" panose="02010600040101010101" pitchFamily="2" charset="-122"/>
                <a:ea typeface="STKaiti" panose="02010600040101010101" pitchFamily="2" charset="-122"/>
              </a:rPr>
              <a:t>2</a:t>
            </a:r>
            <a:r>
              <a:rPr lang="zh-CN" altLang="en-US" b="1" dirty="0">
                <a:solidFill>
                  <a:srgbClr val="0000FF"/>
                </a:solidFill>
                <a:latin typeface="STKaiti" panose="02010600040101010101" pitchFamily="2" charset="-122"/>
                <a:ea typeface="STKaiti" panose="02010600040101010101" pitchFamily="2" charset="-122"/>
              </a:rPr>
              <a:t>、进程的定义</a:t>
            </a:r>
          </a:p>
          <a:p>
            <a:pPr eaLnBrk="1" hangingPunct="1">
              <a:lnSpc>
                <a:spcPct val="150000"/>
              </a:lnSpc>
            </a:pPr>
            <a:r>
              <a:rPr lang="zh-CN" altLang="en-US" dirty="0">
                <a:solidFill>
                  <a:schemeClr val="accent2"/>
                </a:solidFill>
                <a:latin typeface="STKaiti" panose="02010600040101010101" pitchFamily="2" charset="-122"/>
                <a:ea typeface="STKaiti" panose="02010600040101010101" pitchFamily="2" charset="-122"/>
              </a:rPr>
              <a:t>　　</a:t>
            </a:r>
            <a:r>
              <a:rPr lang="zh-CN" altLang="en-US" b="1" dirty="0">
                <a:solidFill>
                  <a:srgbClr val="171D17"/>
                </a:solidFill>
                <a:latin typeface="STKaiti" panose="02010600040101010101" pitchFamily="2" charset="-122"/>
                <a:ea typeface="STKaiti" panose="02010600040101010101" pitchFamily="2" charset="-122"/>
              </a:rPr>
              <a:t>进程是进程实体的运行过程，是系统进行资源分配和调度的一个独立单位。</a:t>
            </a:r>
          </a:p>
          <a:p>
            <a:pPr>
              <a:lnSpc>
                <a:spcPct val="150000"/>
              </a:lnSpc>
            </a:pPr>
            <a:r>
              <a:rPr lang="en-US" altLang="zh-CN" b="1" dirty="0">
                <a:solidFill>
                  <a:srgbClr val="0000FF"/>
                </a:solidFill>
                <a:latin typeface="STKaiti" panose="02010600040101010101" pitchFamily="2" charset="-122"/>
                <a:ea typeface="STKaiti" panose="02010600040101010101" pitchFamily="2" charset="-122"/>
              </a:rPr>
              <a:t>3</a:t>
            </a:r>
            <a:r>
              <a:rPr lang="zh-CN" altLang="en-US" b="1" dirty="0">
                <a:solidFill>
                  <a:srgbClr val="0000FF"/>
                </a:solidFill>
                <a:latin typeface="STKaiti" panose="02010600040101010101" pitchFamily="2" charset="-122"/>
                <a:ea typeface="STKaiti" panose="02010600040101010101" pitchFamily="2" charset="-122"/>
              </a:rPr>
              <a:t>、进程的基本特征</a:t>
            </a:r>
            <a:endParaRPr lang="zh-CN" altLang="en-US" b="1" dirty="0">
              <a:solidFill>
                <a:srgbClr val="000000"/>
              </a:solidFill>
              <a:latin typeface="STKaiti" panose="02010600040101010101" pitchFamily="2" charset="-122"/>
              <a:ea typeface="STKaiti" panose="02010600040101010101" pitchFamily="2" charset="-122"/>
            </a:endParaRPr>
          </a:p>
          <a:p>
            <a:pPr>
              <a:lnSpc>
                <a:spcPct val="150000"/>
              </a:lnSpc>
            </a:pPr>
            <a:r>
              <a:rPr lang="zh-CN" altLang="en-US" b="1" dirty="0">
                <a:solidFill>
                  <a:srgbClr val="000000"/>
                </a:solidFill>
                <a:latin typeface="STKaiti" panose="02010600040101010101" pitchFamily="2" charset="-122"/>
                <a:ea typeface="STKaiti" panose="02010600040101010101" pitchFamily="2" charset="-122"/>
              </a:rPr>
              <a:t>       </a:t>
            </a:r>
            <a:r>
              <a:rPr lang="zh-CN" altLang="en-US" b="1" dirty="0">
                <a:solidFill>
                  <a:srgbClr val="CC3399"/>
                </a:solidFill>
                <a:latin typeface="STKaiti" panose="02010600040101010101" pitchFamily="2" charset="-122"/>
                <a:ea typeface="STKaiti" panose="02010600040101010101" pitchFamily="2" charset="-122"/>
              </a:rPr>
              <a:t>动态性</a:t>
            </a:r>
          </a:p>
          <a:p>
            <a:pPr>
              <a:lnSpc>
                <a:spcPct val="150000"/>
              </a:lnSpc>
            </a:pPr>
            <a:r>
              <a:rPr lang="zh-CN" altLang="en-US" b="1" dirty="0">
                <a:solidFill>
                  <a:srgbClr val="CC3399"/>
                </a:solidFill>
                <a:latin typeface="STKaiti" panose="02010600040101010101" pitchFamily="2" charset="-122"/>
                <a:ea typeface="STKaiti" panose="02010600040101010101" pitchFamily="2" charset="-122"/>
              </a:rPr>
              <a:t>       并发性</a:t>
            </a:r>
          </a:p>
          <a:p>
            <a:pPr>
              <a:lnSpc>
                <a:spcPct val="150000"/>
              </a:lnSpc>
            </a:pPr>
            <a:r>
              <a:rPr lang="zh-CN" altLang="en-US" b="1" dirty="0">
                <a:solidFill>
                  <a:srgbClr val="CC3399"/>
                </a:solidFill>
                <a:latin typeface="STKaiti" panose="02010600040101010101" pitchFamily="2" charset="-122"/>
                <a:ea typeface="STKaiti" panose="02010600040101010101" pitchFamily="2" charset="-122"/>
              </a:rPr>
              <a:t>       独立性</a:t>
            </a:r>
          </a:p>
          <a:p>
            <a:pPr>
              <a:lnSpc>
                <a:spcPct val="150000"/>
              </a:lnSpc>
            </a:pPr>
            <a:r>
              <a:rPr lang="zh-CN" altLang="en-US" b="1" dirty="0">
                <a:solidFill>
                  <a:srgbClr val="CC3399"/>
                </a:solidFill>
                <a:latin typeface="STKaiti" panose="02010600040101010101" pitchFamily="2" charset="-122"/>
                <a:ea typeface="STKaiti" panose="02010600040101010101" pitchFamily="2" charset="-122"/>
              </a:rPr>
              <a:t>       异步性       </a:t>
            </a:r>
          </a:p>
        </p:txBody>
      </p:sp>
      <p:sp>
        <p:nvSpPr>
          <p:cNvPr id="4" name="Rectangle 8">
            <a:extLst>
              <a:ext uri="{FF2B5EF4-FFF2-40B4-BE49-F238E27FC236}">
                <a16:creationId xmlns:a16="http://schemas.microsoft.com/office/drawing/2014/main" id="{789EC95D-D198-FA44-A966-2CE2599B5C38}"/>
              </a:ext>
            </a:extLst>
          </p:cNvPr>
          <p:cNvSpPr>
            <a:spLocks noChangeArrowheads="1"/>
          </p:cNvSpPr>
          <p:nvPr/>
        </p:nvSpPr>
        <p:spPr bwMode="auto">
          <a:xfrm>
            <a:off x="971600" y="403700"/>
            <a:ext cx="8077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rPr>
              <a:t>2.2</a:t>
            </a:r>
            <a:r>
              <a:rPr lang="zh-CN" altLang="en-US" sz="3600" b="1" dirty="0">
                <a:solidFill>
                  <a:srgbClr val="3333FF"/>
                </a:solidFill>
              </a:rPr>
              <a:t>进程的</a:t>
            </a:r>
            <a:r>
              <a:rPr lang="zh-TW" altLang="en-US" sz="3600" b="1" dirty="0">
                <a:solidFill>
                  <a:srgbClr val="3333FF"/>
                </a:solidFill>
              </a:rPr>
              <a:t>概念</a:t>
            </a:r>
            <a:r>
              <a:rPr lang="en-US" altLang="zh-CN" sz="3600" b="1" dirty="0">
                <a:solidFill>
                  <a:srgbClr val="FF3300"/>
                </a:solidFill>
                <a:latin typeface="Arial" panose="020B0604020202020204" pitchFamily="34" charset="0"/>
                <a:ea typeface="幼圆" pitchFamily="49" charset="-122"/>
              </a:rPr>
              <a:t>----</a:t>
            </a:r>
            <a:r>
              <a:rPr lang="zh-CN" altLang="en-US" sz="3600" b="1" dirty="0">
                <a:solidFill>
                  <a:srgbClr val="FF3300"/>
                </a:solidFill>
                <a:latin typeface="Arial" panose="020B0604020202020204" pitchFamily="34" charset="0"/>
                <a:ea typeface="幼圆" pitchFamily="49" charset="-122"/>
              </a:rPr>
              <a:t>进程的特征与定义</a:t>
            </a:r>
          </a:p>
        </p:txBody>
      </p:sp>
      <p:sp>
        <p:nvSpPr>
          <p:cNvPr id="2" name="Slide Number Placeholder 1">
            <a:extLst>
              <a:ext uri="{FF2B5EF4-FFF2-40B4-BE49-F238E27FC236}">
                <a16:creationId xmlns:a16="http://schemas.microsoft.com/office/drawing/2014/main" id="{850F6A64-93B2-D141-9070-9BC03B4725BB}"/>
              </a:ext>
            </a:extLst>
          </p:cNvPr>
          <p:cNvSpPr>
            <a:spLocks noGrp="1"/>
          </p:cNvSpPr>
          <p:nvPr>
            <p:ph type="sldNum" sz="quarter" idx="12"/>
          </p:nvPr>
        </p:nvSpPr>
        <p:spPr/>
        <p:txBody>
          <a:bodyPr/>
          <a:lstStyle/>
          <a:p>
            <a:fld id="{DC6D1BD5-D0BD-4B4A-ABF2-851E9CF71F86}" type="slidenum">
              <a:rPr lang="zh-CN" altLang="en-US" smtClean="0"/>
              <a:pPr/>
              <a:t>30</a:t>
            </a:fld>
            <a:endParaRPr lang="en-US" altLang="zh-CN" dirty="0"/>
          </a:p>
        </p:txBody>
      </p:sp>
    </p:spTree>
    <p:extLst>
      <p:ext uri="{BB962C8B-B14F-4D97-AF65-F5344CB8AC3E}">
        <p14:creationId xmlns:p14="http://schemas.microsoft.com/office/powerpoint/2010/main" val="2199842605"/>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29730">
                                            <p:txEl>
                                              <p:pRg st="0" end="0"/>
                                            </p:txEl>
                                          </p:spTgt>
                                        </p:tgtEl>
                                        <p:attrNameLst>
                                          <p:attrName>style.visibility</p:attrName>
                                        </p:attrNameLst>
                                      </p:cBhvr>
                                      <p:to>
                                        <p:strVal val="visible"/>
                                      </p:to>
                                    </p:set>
                                    <p:animEffect transition="in" filter="barn(outVertical)">
                                      <p:cBhvr>
                                        <p:cTn id="7" dur="500"/>
                                        <p:tgtEl>
                                          <p:spTgt spid="32973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29730">
                                            <p:txEl>
                                              <p:pRg st="1" end="1"/>
                                            </p:txEl>
                                          </p:spTgt>
                                        </p:tgtEl>
                                        <p:attrNameLst>
                                          <p:attrName>style.visibility</p:attrName>
                                        </p:attrNameLst>
                                      </p:cBhvr>
                                      <p:to>
                                        <p:strVal val="visible"/>
                                      </p:to>
                                    </p:set>
                                    <p:animEffect transition="in" filter="barn(outVertical)">
                                      <p:cBhvr>
                                        <p:cTn id="12" dur="500"/>
                                        <p:tgtEl>
                                          <p:spTgt spid="32973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29730">
                                            <p:txEl>
                                              <p:pRg st="2" end="2"/>
                                            </p:txEl>
                                          </p:spTgt>
                                        </p:tgtEl>
                                        <p:attrNameLst>
                                          <p:attrName>style.visibility</p:attrName>
                                        </p:attrNameLst>
                                      </p:cBhvr>
                                      <p:to>
                                        <p:strVal val="visible"/>
                                      </p:to>
                                    </p:set>
                                    <p:animEffect transition="in" filter="barn(outVertical)">
                                      <p:cBhvr>
                                        <p:cTn id="17" dur="500"/>
                                        <p:tgtEl>
                                          <p:spTgt spid="32973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29730">
                                            <p:txEl>
                                              <p:pRg st="3" end="3"/>
                                            </p:txEl>
                                          </p:spTgt>
                                        </p:tgtEl>
                                        <p:attrNameLst>
                                          <p:attrName>style.visibility</p:attrName>
                                        </p:attrNameLst>
                                      </p:cBhvr>
                                      <p:to>
                                        <p:strVal val="visible"/>
                                      </p:to>
                                    </p:set>
                                    <p:animEffect transition="in" filter="barn(outVertical)">
                                      <p:cBhvr>
                                        <p:cTn id="22" dur="500"/>
                                        <p:tgtEl>
                                          <p:spTgt spid="32973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329730">
                                            <p:txEl>
                                              <p:pRg st="4" end="4"/>
                                            </p:txEl>
                                          </p:spTgt>
                                        </p:tgtEl>
                                        <p:attrNameLst>
                                          <p:attrName>style.visibility</p:attrName>
                                        </p:attrNameLst>
                                      </p:cBhvr>
                                      <p:to>
                                        <p:strVal val="visible"/>
                                      </p:to>
                                    </p:set>
                                    <p:animEffect transition="in" filter="barn(outVertical)">
                                      <p:cBhvr>
                                        <p:cTn id="27" dur="500"/>
                                        <p:tgtEl>
                                          <p:spTgt spid="329730">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329730">
                                            <p:txEl>
                                              <p:pRg st="5" end="5"/>
                                            </p:txEl>
                                          </p:spTgt>
                                        </p:tgtEl>
                                        <p:attrNameLst>
                                          <p:attrName>style.visibility</p:attrName>
                                        </p:attrNameLst>
                                      </p:cBhvr>
                                      <p:to>
                                        <p:strVal val="visible"/>
                                      </p:to>
                                    </p:set>
                                    <p:animEffect transition="in" filter="barn(outVertical)">
                                      <p:cBhvr>
                                        <p:cTn id="32" dur="500"/>
                                        <p:tgtEl>
                                          <p:spTgt spid="329730">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329730">
                                            <p:txEl>
                                              <p:pRg st="6" end="6"/>
                                            </p:txEl>
                                          </p:spTgt>
                                        </p:tgtEl>
                                        <p:attrNameLst>
                                          <p:attrName>style.visibility</p:attrName>
                                        </p:attrNameLst>
                                      </p:cBhvr>
                                      <p:to>
                                        <p:strVal val="visible"/>
                                      </p:to>
                                    </p:set>
                                    <p:animEffect transition="in" filter="barn(outVertical)">
                                      <p:cBhvr>
                                        <p:cTn id="37" dur="500"/>
                                        <p:tgtEl>
                                          <p:spTgt spid="32973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9730"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7" name="Rectangle 1029">
            <a:extLst>
              <a:ext uri="{FF2B5EF4-FFF2-40B4-BE49-F238E27FC236}">
                <a16:creationId xmlns:a16="http://schemas.microsoft.com/office/drawing/2014/main" id="{4C1A2F7C-8731-1043-B609-E701925B5A12}"/>
              </a:ext>
            </a:extLst>
          </p:cNvPr>
          <p:cNvSpPr>
            <a:spLocks noChangeArrowheads="1"/>
          </p:cNvSpPr>
          <p:nvPr/>
        </p:nvSpPr>
        <p:spPr bwMode="auto">
          <a:xfrm>
            <a:off x="609600" y="1103685"/>
            <a:ext cx="4953000" cy="68580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b="1" dirty="0">
                <a:solidFill>
                  <a:srgbClr val="0000FF"/>
                </a:solidFill>
                <a:latin typeface="STKaiti" panose="02010600040101010101" pitchFamily="2" charset="-122"/>
                <a:ea typeface="STKaiti" panose="02010600040101010101" pitchFamily="2" charset="-122"/>
              </a:rPr>
              <a:t> 4</a:t>
            </a:r>
            <a:r>
              <a:rPr lang="zh-CN" altLang="en-US" b="1" dirty="0">
                <a:solidFill>
                  <a:srgbClr val="0000FF"/>
                </a:solidFill>
                <a:latin typeface="STKaiti" panose="02010600040101010101" pitchFamily="2" charset="-122"/>
                <a:ea typeface="STKaiti" panose="02010600040101010101" pitchFamily="2" charset="-122"/>
              </a:rPr>
              <a:t>、进程与程序的比较</a:t>
            </a:r>
            <a:r>
              <a:rPr lang="zh-CN" altLang="en-US" b="1" dirty="0">
                <a:solidFill>
                  <a:srgbClr val="0000FF"/>
                </a:solidFill>
                <a:latin typeface="STKaiti" panose="02010600040101010101" pitchFamily="2" charset="-122"/>
                <a:ea typeface="STKaiti" panose="02010600040101010101" pitchFamily="2" charset="-122"/>
                <a:sym typeface="Wingdings" pitchFamily="2" charset="2"/>
              </a:rPr>
              <a:t> </a:t>
            </a:r>
          </a:p>
        </p:txBody>
      </p:sp>
      <p:sp>
        <p:nvSpPr>
          <p:cNvPr id="289799" name="Rectangle 1031">
            <a:extLst>
              <a:ext uri="{FF2B5EF4-FFF2-40B4-BE49-F238E27FC236}">
                <a16:creationId xmlns:a16="http://schemas.microsoft.com/office/drawing/2014/main" id="{7867DE22-4167-0149-BD0A-A810D64B3A76}"/>
              </a:ext>
            </a:extLst>
          </p:cNvPr>
          <p:cNvSpPr>
            <a:spLocks noChangeArrowheads="1"/>
          </p:cNvSpPr>
          <p:nvPr/>
        </p:nvSpPr>
        <p:spPr bwMode="auto">
          <a:xfrm>
            <a:off x="5019111" y="1961542"/>
            <a:ext cx="2667000" cy="53340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b="1" dirty="0">
                <a:solidFill>
                  <a:srgbClr val="FF0066"/>
                </a:solidFill>
                <a:latin typeface="STKaiti" panose="02010600040101010101" pitchFamily="2" charset="-122"/>
                <a:ea typeface="STKaiti" panose="02010600040101010101" pitchFamily="2" charset="-122"/>
              </a:rPr>
              <a:t>程    序</a:t>
            </a:r>
          </a:p>
        </p:txBody>
      </p:sp>
      <p:sp>
        <p:nvSpPr>
          <p:cNvPr id="289800" name="Rectangle 1032">
            <a:extLst>
              <a:ext uri="{FF2B5EF4-FFF2-40B4-BE49-F238E27FC236}">
                <a16:creationId xmlns:a16="http://schemas.microsoft.com/office/drawing/2014/main" id="{1AC70DAC-01F5-FE4E-A0E7-5F9510FF3C6A}"/>
              </a:ext>
            </a:extLst>
          </p:cNvPr>
          <p:cNvSpPr>
            <a:spLocks noChangeArrowheads="1"/>
          </p:cNvSpPr>
          <p:nvPr/>
        </p:nvSpPr>
        <p:spPr bwMode="auto">
          <a:xfrm>
            <a:off x="1367644" y="2857501"/>
            <a:ext cx="6408712" cy="312420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30000"/>
              </a:lnSpc>
            </a:pPr>
            <a:r>
              <a:rPr lang="zh-CN" altLang="en-US" b="1" dirty="0">
                <a:solidFill>
                  <a:srgbClr val="000000"/>
                </a:solidFill>
                <a:latin typeface="STKaiti" panose="02010600040101010101" pitchFamily="2" charset="-122"/>
                <a:ea typeface="STKaiti" panose="02010600040101010101" pitchFamily="2" charset="-122"/>
              </a:rPr>
              <a:t>进程是程序的执行   </a:t>
            </a:r>
            <a:r>
              <a:rPr lang="en-US" altLang="zh-CN" b="1" dirty="0">
                <a:solidFill>
                  <a:srgbClr val="000000"/>
                </a:solidFill>
                <a:latin typeface="STKaiti" panose="02010600040101010101" pitchFamily="2" charset="-122"/>
                <a:ea typeface="STKaiti" panose="02010600040101010101" pitchFamily="2" charset="-122"/>
              </a:rPr>
              <a:t>		</a:t>
            </a:r>
            <a:r>
              <a:rPr lang="zh-CN" altLang="en-US" b="1" dirty="0">
                <a:solidFill>
                  <a:srgbClr val="000000"/>
                </a:solidFill>
                <a:latin typeface="STKaiti" panose="02010600040101010101" pitchFamily="2" charset="-122"/>
                <a:ea typeface="STKaiti" panose="02010600040101010101" pitchFamily="2" charset="-122"/>
              </a:rPr>
              <a:t>  程序是个静态实体</a:t>
            </a:r>
          </a:p>
          <a:p>
            <a:pPr>
              <a:lnSpc>
                <a:spcPct val="130000"/>
              </a:lnSpc>
            </a:pPr>
            <a:r>
              <a:rPr lang="zh-CN" altLang="en-US" b="1" dirty="0">
                <a:solidFill>
                  <a:srgbClr val="000000"/>
                </a:solidFill>
                <a:latin typeface="STKaiti" panose="02010600040101010101" pitchFamily="2" charset="-122"/>
                <a:ea typeface="STKaiti" panose="02010600040101010101" pitchFamily="2" charset="-122"/>
              </a:rPr>
              <a:t>进程的存在是暂时的 </a:t>
            </a:r>
            <a:r>
              <a:rPr lang="en-US" altLang="zh-CN" b="1" dirty="0">
                <a:solidFill>
                  <a:srgbClr val="000000"/>
                </a:solidFill>
                <a:latin typeface="STKaiti" panose="02010600040101010101" pitchFamily="2" charset="-122"/>
                <a:ea typeface="STKaiti" panose="02010600040101010101" pitchFamily="2" charset="-122"/>
              </a:rPr>
              <a:t>	</a:t>
            </a:r>
            <a:r>
              <a:rPr lang="zh-CN" altLang="en-US" b="1" dirty="0">
                <a:solidFill>
                  <a:srgbClr val="000000"/>
                </a:solidFill>
                <a:latin typeface="STKaiti" panose="02010600040101010101" pitchFamily="2" charset="-122"/>
                <a:ea typeface="STKaiti" panose="02010600040101010101" pitchFamily="2" charset="-122"/>
              </a:rPr>
              <a:t>  程序的存在是永久的</a:t>
            </a:r>
          </a:p>
          <a:p>
            <a:pPr>
              <a:lnSpc>
                <a:spcPct val="130000"/>
              </a:lnSpc>
            </a:pPr>
            <a:r>
              <a:rPr lang="zh-CN" altLang="en-US" b="1" dirty="0">
                <a:solidFill>
                  <a:srgbClr val="000000"/>
                </a:solidFill>
                <a:latin typeface="STKaiti" panose="02010600040101010101" pitchFamily="2" charset="-122"/>
                <a:ea typeface="STKaiti" panose="02010600040101010101" pitchFamily="2" charset="-122"/>
              </a:rPr>
              <a:t>        进程的组成包括程序和数据        </a:t>
            </a:r>
          </a:p>
          <a:p>
            <a:pPr>
              <a:lnSpc>
                <a:spcPct val="130000"/>
              </a:lnSpc>
            </a:pPr>
            <a:r>
              <a:rPr lang="zh-CN" altLang="en-US" b="1" dirty="0">
                <a:solidFill>
                  <a:srgbClr val="000000"/>
                </a:solidFill>
                <a:latin typeface="STKaiti" panose="02010600040101010101" pitchFamily="2" charset="-122"/>
                <a:ea typeface="STKaiti" panose="02010600040101010101" pitchFamily="2" charset="-122"/>
              </a:rPr>
              <a:t>        一个程序可能对应多个进程</a:t>
            </a:r>
          </a:p>
          <a:p>
            <a:pPr>
              <a:lnSpc>
                <a:spcPct val="130000"/>
              </a:lnSpc>
            </a:pPr>
            <a:r>
              <a:rPr lang="zh-CN" altLang="en-US" b="1" dirty="0">
                <a:solidFill>
                  <a:srgbClr val="000000"/>
                </a:solidFill>
                <a:latin typeface="STKaiti" panose="02010600040101010101" pitchFamily="2" charset="-122"/>
                <a:ea typeface="STKaiti" panose="02010600040101010101" pitchFamily="2" charset="-122"/>
              </a:rPr>
              <a:t>        一个进程可以创建另一个进程</a:t>
            </a:r>
          </a:p>
        </p:txBody>
      </p:sp>
      <p:sp>
        <p:nvSpPr>
          <p:cNvPr id="289801" name="Rectangle 1033">
            <a:extLst>
              <a:ext uri="{FF2B5EF4-FFF2-40B4-BE49-F238E27FC236}">
                <a16:creationId xmlns:a16="http://schemas.microsoft.com/office/drawing/2014/main" id="{1536DB78-87F0-C045-992B-9B1780DCD4CC}"/>
              </a:ext>
            </a:extLst>
          </p:cNvPr>
          <p:cNvSpPr>
            <a:spLocks noChangeArrowheads="1"/>
          </p:cNvSpPr>
          <p:nvPr/>
        </p:nvSpPr>
        <p:spPr bwMode="auto">
          <a:xfrm>
            <a:off x="914400" y="1905000"/>
            <a:ext cx="2438400" cy="53340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b="1" dirty="0">
                <a:solidFill>
                  <a:srgbClr val="FF0066"/>
                </a:solidFill>
                <a:latin typeface="STKaiti" panose="02010600040101010101" pitchFamily="2" charset="-122"/>
                <a:ea typeface="STKaiti" panose="02010600040101010101" pitchFamily="2" charset="-122"/>
              </a:rPr>
              <a:t>进    程</a:t>
            </a:r>
          </a:p>
        </p:txBody>
      </p:sp>
      <p:sp>
        <p:nvSpPr>
          <p:cNvPr id="7" name="Rectangle 8">
            <a:extLst>
              <a:ext uri="{FF2B5EF4-FFF2-40B4-BE49-F238E27FC236}">
                <a16:creationId xmlns:a16="http://schemas.microsoft.com/office/drawing/2014/main" id="{60F3522B-4580-C847-B95D-02BF60A15604}"/>
              </a:ext>
            </a:extLst>
          </p:cNvPr>
          <p:cNvSpPr>
            <a:spLocks noChangeArrowheads="1"/>
          </p:cNvSpPr>
          <p:nvPr/>
        </p:nvSpPr>
        <p:spPr bwMode="auto">
          <a:xfrm>
            <a:off x="971600" y="403700"/>
            <a:ext cx="8077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rPr>
              <a:t>2.2</a:t>
            </a:r>
            <a:r>
              <a:rPr lang="zh-CN" altLang="en-US" sz="3600" b="1" dirty="0">
                <a:solidFill>
                  <a:srgbClr val="3333FF"/>
                </a:solidFill>
              </a:rPr>
              <a:t>进程的</a:t>
            </a:r>
            <a:r>
              <a:rPr lang="zh-TW" altLang="en-US" sz="3600" b="1" dirty="0">
                <a:solidFill>
                  <a:srgbClr val="3333FF"/>
                </a:solidFill>
              </a:rPr>
              <a:t>概念</a:t>
            </a:r>
            <a:r>
              <a:rPr lang="en-US" altLang="zh-CN" sz="3600" b="1" dirty="0">
                <a:solidFill>
                  <a:srgbClr val="FF3300"/>
                </a:solidFill>
                <a:latin typeface="Arial" panose="020B0604020202020204" pitchFamily="34" charset="0"/>
                <a:ea typeface="幼圆" pitchFamily="49" charset="-122"/>
              </a:rPr>
              <a:t>----</a:t>
            </a:r>
            <a:r>
              <a:rPr lang="zh-CN" altLang="en-US" sz="3600" b="1" dirty="0">
                <a:solidFill>
                  <a:srgbClr val="FF3300"/>
                </a:solidFill>
                <a:latin typeface="Arial" panose="020B0604020202020204" pitchFamily="34" charset="0"/>
                <a:ea typeface="幼圆" pitchFamily="49" charset="-122"/>
              </a:rPr>
              <a:t>进程的特征与定义</a:t>
            </a:r>
          </a:p>
        </p:txBody>
      </p:sp>
      <p:sp>
        <p:nvSpPr>
          <p:cNvPr id="2" name="Slide Number Placeholder 1">
            <a:extLst>
              <a:ext uri="{FF2B5EF4-FFF2-40B4-BE49-F238E27FC236}">
                <a16:creationId xmlns:a16="http://schemas.microsoft.com/office/drawing/2014/main" id="{E5C74246-1C4E-A041-8166-93263039AB55}"/>
              </a:ext>
            </a:extLst>
          </p:cNvPr>
          <p:cNvSpPr>
            <a:spLocks noGrp="1"/>
          </p:cNvSpPr>
          <p:nvPr>
            <p:ph type="sldNum" sz="quarter" idx="12"/>
          </p:nvPr>
        </p:nvSpPr>
        <p:spPr/>
        <p:txBody>
          <a:bodyPr/>
          <a:lstStyle/>
          <a:p>
            <a:fld id="{DC6D1BD5-D0BD-4B4A-ABF2-851E9CF71F86}" type="slidenum">
              <a:rPr lang="zh-CN" altLang="en-US" smtClean="0"/>
              <a:pPr/>
              <a:t>31</a:t>
            </a:fld>
            <a:endParaRPr lang="en-US" altLang="zh-CN" dirty="0"/>
          </a:p>
        </p:txBody>
      </p:sp>
    </p:spTree>
    <p:extLst>
      <p:ext uri="{BB962C8B-B14F-4D97-AF65-F5344CB8AC3E}">
        <p14:creationId xmlns:p14="http://schemas.microsoft.com/office/powerpoint/2010/main" val="154681919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9797"/>
                                        </p:tgtEl>
                                        <p:attrNameLst>
                                          <p:attrName>style.visibility</p:attrName>
                                        </p:attrNameLst>
                                      </p:cBhvr>
                                      <p:to>
                                        <p:strVal val="visible"/>
                                      </p:to>
                                    </p:set>
                                    <p:animEffect transition="in" filter="dissolve">
                                      <p:cBhvr>
                                        <p:cTn id="7" dur="500"/>
                                        <p:tgtEl>
                                          <p:spTgt spid="2897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89801"/>
                                        </p:tgtEl>
                                        <p:attrNameLst>
                                          <p:attrName>style.visibility</p:attrName>
                                        </p:attrNameLst>
                                      </p:cBhvr>
                                      <p:to>
                                        <p:strVal val="visible"/>
                                      </p:to>
                                    </p:set>
                                    <p:animEffect transition="in" filter="dissolve">
                                      <p:cBhvr>
                                        <p:cTn id="12" dur="500"/>
                                        <p:tgtEl>
                                          <p:spTgt spid="289801"/>
                                        </p:tgtEl>
                                      </p:cBhvr>
                                    </p:animEffect>
                                  </p:childTnLst>
                                </p:cTn>
                              </p:par>
                            </p:childTnLst>
                          </p:cTn>
                        </p:par>
                        <p:par>
                          <p:cTn id="13" fill="hold" nodeType="afterGroup">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89799"/>
                                        </p:tgtEl>
                                        <p:attrNameLst>
                                          <p:attrName>style.visibility</p:attrName>
                                        </p:attrNameLst>
                                      </p:cBhvr>
                                      <p:to>
                                        <p:strVal val="visible"/>
                                      </p:to>
                                    </p:set>
                                    <p:animEffect transition="in" filter="dissolve">
                                      <p:cBhvr>
                                        <p:cTn id="16" dur="500"/>
                                        <p:tgtEl>
                                          <p:spTgt spid="28979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6" presetClass="entr" presetSubtype="37" fill="hold" grpId="0" nodeType="clickEffect">
                                  <p:stCondLst>
                                    <p:cond delay="0"/>
                                  </p:stCondLst>
                                  <p:childTnLst>
                                    <p:set>
                                      <p:cBhvr>
                                        <p:cTn id="20" dur="1" fill="hold">
                                          <p:stCondLst>
                                            <p:cond delay="0"/>
                                          </p:stCondLst>
                                        </p:cTn>
                                        <p:tgtEl>
                                          <p:spTgt spid="289800">
                                            <p:txEl>
                                              <p:pRg st="0" end="0"/>
                                            </p:txEl>
                                          </p:spTgt>
                                        </p:tgtEl>
                                        <p:attrNameLst>
                                          <p:attrName>style.visibility</p:attrName>
                                        </p:attrNameLst>
                                      </p:cBhvr>
                                      <p:to>
                                        <p:strVal val="visible"/>
                                      </p:to>
                                    </p:set>
                                    <p:animEffect transition="in" filter="barn(outVertical)">
                                      <p:cBhvr>
                                        <p:cTn id="21" dur="500"/>
                                        <p:tgtEl>
                                          <p:spTgt spid="289800">
                                            <p:txEl>
                                              <p:pRg st="0" end="0"/>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6" presetClass="entr" presetSubtype="37" fill="hold" grpId="0" nodeType="clickEffect">
                                  <p:stCondLst>
                                    <p:cond delay="0"/>
                                  </p:stCondLst>
                                  <p:childTnLst>
                                    <p:set>
                                      <p:cBhvr>
                                        <p:cTn id="25" dur="1" fill="hold">
                                          <p:stCondLst>
                                            <p:cond delay="0"/>
                                          </p:stCondLst>
                                        </p:cTn>
                                        <p:tgtEl>
                                          <p:spTgt spid="289800">
                                            <p:txEl>
                                              <p:pRg st="1" end="1"/>
                                            </p:txEl>
                                          </p:spTgt>
                                        </p:tgtEl>
                                        <p:attrNameLst>
                                          <p:attrName>style.visibility</p:attrName>
                                        </p:attrNameLst>
                                      </p:cBhvr>
                                      <p:to>
                                        <p:strVal val="visible"/>
                                      </p:to>
                                    </p:set>
                                    <p:animEffect transition="in" filter="barn(outVertical)">
                                      <p:cBhvr>
                                        <p:cTn id="26" dur="500"/>
                                        <p:tgtEl>
                                          <p:spTgt spid="289800">
                                            <p:txEl>
                                              <p:pRg st="1" end="1"/>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6" presetClass="entr" presetSubtype="37" fill="hold" grpId="0" nodeType="clickEffect">
                                  <p:stCondLst>
                                    <p:cond delay="0"/>
                                  </p:stCondLst>
                                  <p:childTnLst>
                                    <p:set>
                                      <p:cBhvr>
                                        <p:cTn id="30" dur="1" fill="hold">
                                          <p:stCondLst>
                                            <p:cond delay="0"/>
                                          </p:stCondLst>
                                        </p:cTn>
                                        <p:tgtEl>
                                          <p:spTgt spid="289800">
                                            <p:txEl>
                                              <p:pRg st="2" end="2"/>
                                            </p:txEl>
                                          </p:spTgt>
                                        </p:tgtEl>
                                        <p:attrNameLst>
                                          <p:attrName>style.visibility</p:attrName>
                                        </p:attrNameLst>
                                      </p:cBhvr>
                                      <p:to>
                                        <p:strVal val="visible"/>
                                      </p:to>
                                    </p:set>
                                    <p:animEffect transition="in" filter="barn(outVertical)">
                                      <p:cBhvr>
                                        <p:cTn id="31" dur="500"/>
                                        <p:tgtEl>
                                          <p:spTgt spid="289800">
                                            <p:txEl>
                                              <p:pRg st="2" end="2"/>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6" presetClass="entr" presetSubtype="37" fill="hold" grpId="0" nodeType="clickEffect">
                                  <p:stCondLst>
                                    <p:cond delay="0"/>
                                  </p:stCondLst>
                                  <p:childTnLst>
                                    <p:set>
                                      <p:cBhvr>
                                        <p:cTn id="35" dur="1" fill="hold">
                                          <p:stCondLst>
                                            <p:cond delay="0"/>
                                          </p:stCondLst>
                                        </p:cTn>
                                        <p:tgtEl>
                                          <p:spTgt spid="289800">
                                            <p:txEl>
                                              <p:pRg st="3" end="3"/>
                                            </p:txEl>
                                          </p:spTgt>
                                        </p:tgtEl>
                                        <p:attrNameLst>
                                          <p:attrName>style.visibility</p:attrName>
                                        </p:attrNameLst>
                                      </p:cBhvr>
                                      <p:to>
                                        <p:strVal val="visible"/>
                                      </p:to>
                                    </p:set>
                                    <p:animEffect transition="in" filter="barn(outVertical)">
                                      <p:cBhvr>
                                        <p:cTn id="36" dur="500"/>
                                        <p:tgtEl>
                                          <p:spTgt spid="289800">
                                            <p:txEl>
                                              <p:pRg st="3" end="3"/>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6" presetClass="entr" presetSubtype="37" fill="hold" grpId="0" nodeType="clickEffect">
                                  <p:stCondLst>
                                    <p:cond delay="0"/>
                                  </p:stCondLst>
                                  <p:childTnLst>
                                    <p:set>
                                      <p:cBhvr>
                                        <p:cTn id="40" dur="1" fill="hold">
                                          <p:stCondLst>
                                            <p:cond delay="0"/>
                                          </p:stCondLst>
                                        </p:cTn>
                                        <p:tgtEl>
                                          <p:spTgt spid="289800">
                                            <p:txEl>
                                              <p:pRg st="4" end="4"/>
                                            </p:txEl>
                                          </p:spTgt>
                                        </p:tgtEl>
                                        <p:attrNameLst>
                                          <p:attrName>style.visibility</p:attrName>
                                        </p:attrNameLst>
                                      </p:cBhvr>
                                      <p:to>
                                        <p:strVal val="visible"/>
                                      </p:to>
                                    </p:set>
                                    <p:animEffect transition="in" filter="barn(outVertical)">
                                      <p:cBhvr>
                                        <p:cTn id="41" dur="500"/>
                                        <p:tgtEl>
                                          <p:spTgt spid="28980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797" grpId="0" animBg="1" autoUpdateAnimBg="0"/>
      <p:bldP spid="289799" grpId="0" animBg="1" autoUpdateAnimBg="0"/>
      <p:bldP spid="289800" grpId="0" build="p" autoUpdateAnimBg="0"/>
      <p:bldP spid="289801"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60" name="Text Box 7">
            <a:extLst>
              <a:ext uri="{FF2B5EF4-FFF2-40B4-BE49-F238E27FC236}">
                <a16:creationId xmlns:a16="http://schemas.microsoft.com/office/drawing/2014/main" id="{EDFBAA3C-09C6-734D-825D-0128825B5488}"/>
              </a:ext>
            </a:extLst>
          </p:cNvPr>
          <p:cNvSpPr txBox="1">
            <a:spLocks noChangeArrowheads="1"/>
          </p:cNvSpPr>
          <p:nvPr/>
        </p:nvSpPr>
        <p:spPr bwMode="auto">
          <a:xfrm>
            <a:off x="768350" y="1289525"/>
            <a:ext cx="7764090" cy="4160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buFont typeface="Wingdings" pitchFamily="2" charset="2"/>
              <a:buChar char="n"/>
            </a:pPr>
            <a:r>
              <a:rPr lang="zh-CN" altLang="en-US" b="1" dirty="0">
                <a:solidFill>
                  <a:srgbClr val="FF0000"/>
                </a:solidFill>
                <a:latin typeface="STKaiti" panose="02010600040101010101" pitchFamily="2" charset="-122"/>
                <a:ea typeface="STKaiti" panose="02010600040101010101" pitchFamily="2" charset="-122"/>
              </a:rPr>
              <a:t>进程的三种基本状态</a:t>
            </a:r>
          </a:p>
          <a:p>
            <a:r>
              <a:rPr lang="en-US" altLang="zh-CN" b="1" dirty="0">
                <a:solidFill>
                  <a:srgbClr val="0000FF"/>
                </a:solidFill>
                <a:latin typeface="STKaiti" panose="02010600040101010101" pitchFamily="2" charset="-122"/>
                <a:ea typeface="STKaiti" panose="02010600040101010101" pitchFamily="2" charset="-122"/>
              </a:rPr>
              <a:t>1</a:t>
            </a:r>
            <a:r>
              <a:rPr lang="zh-CN" altLang="en-US" b="1" dirty="0">
                <a:solidFill>
                  <a:srgbClr val="0000FF"/>
                </a:solidFill>
                <a:latin typeface="STKaiti" panose="02010600040101010101" pitchFamily="2" charset="-122"/>
                <a:ea typeface="STKaiti" panose="02010600040101010101" pitchFamily="2" charset="-122"/>
              </a:rPr>
              <a:t>、进程的三种基本状态</a:t>
            </a:r>
          </a:p>
          <a:p>
            <a:pPr eaLnBrk="1" hangingPunct="1">
              <a:lnSpc>
                <a:spcPct val="130000"/>
              </a:lnSpc>
              <a:buClr>
                <a:srgbClr val="FFFFFF"/>
              </a:buClr>
              <a:buSzPct val="200000"/>
              <a:buFontTx/>
              <a:buNone/>
            </a:pPr>
            <a:r>
              <a:rPr lang="zh-CN" altLang="en-US" b="1" dirty="0">
                <a:solidFill>
                  <a:srgbClr val="FF0066"/>
                </a:solidFill>
                <a:latin typeface="STKaiti" panose="02010600040101010101" pitchFamily="2" charset="-122"/>
                <a:ea typeface="STKaiti" panose="02010600040101010101" pitchFamily="2" charset="-122"/>
              </a:rPr>
              <a:t>就绪状态</a:t>
            </a:r>
            <a:r>
              <a:rPr lang="zh-CN" altLang="en-US" b="1" dirty="0">
                <a:solidFill>
                  <a:srgbClr val="000000"/>
                </a:solidFill>
                <a:latin typeface="STKaiti" panose="02010600040101010101" pitchFamily="2" charset="-122"/>
                <a:ea typeface="STKaiti" panose="02010600040101010101" pitchFamily="2" charset="-122"/>
              </a:rPr>
              <a:t>：当进程获得除ＣＰＵ以外所有的资源。</a:t>
            </a:r>
          </a:p>
          <a:p>
            <a:pPr eaLnBrk="1" hangingPunct="1">
              <a:lnSpc>
                <a:spcPct val="130000"/>
              </a:lnSpc>
              <a:buClr>
                <a:srgbClr val="FFFFFF"/>
              </a:buClr>
              <a:buSzPct val="200000"/>
              <a:buFontTx/>
              <a:buNone/>
            </a:pPr>
            <a:r>
              <a:rPr lang="zh-CN" altLang="en-US" b="1" dirty="0">
                <a:solidFill>
                  <a:srgbClr val="FF0066"/>
                </a:solidFill>
                <a:latin typeface="STKaiti" panose="02010600040101010101" pitchFamily="2" charset="-122"/>
                <a:ea typeface="STKaiti" panose="02010600040101010101" pitchFamily="2" charset="-122"/>
              </a:rPr>
              <a:t>执行状态</a:t>
            </a:r>
            <a:r>
              <a:rPr lang="zh-CN" altLang="en-US" b="1" dirty="0">
                <a:solidFill>
                  <a:srgbClr val="000000"/>
                </a:solidFill>
                <a:latin typeface="STKaiti" panose="02010600040101010101" pitchFamily="2" charset="-122"/>
                <a:ea typeface="STKaiti" panose="02010600040101010101" pitchFamily="2" charset="-122"/>
              </a:rPr>
              <a:t>：指进程已获得处理机，程序正在执行。</a:t>
            </a:r>
          </a:p>
          <a:p>
            <a:pPr eaLnBrk="1" hangingPunct="1">
              <a:lnSpc>
                <a:spcPct val="130000"/>
              </a:lnSpc>
              <a:buClr>
                <a:srgbClr val="FFFFFF"/>
              </a:buClr>
              <a:buSzPct val="200000"/>
              <a:buFontTx/>
              <a:buNone/>
            </a:pPr>
            <a:r>
              <a:rPr lang="zh-CN" altLang="en-US" b="1" dirty="0">
                <a:solidFill>
                  <a:srgbClr val="FF0066"/>
                </a:solidFill>
                <a:latin typeface="STKaiti" panose="02010600040101010101" pitchFamily="2" charset="-122"/>
                <a:ea typeface="STKaiti" panose="02010600040101010101" pitchFamily="2" charset="-122"/>
              </a:rPr>
              <a:t>阻塞状态</a:t>
            </a:r>
            <a:r>
              <a:rPr lang="zh-CN" altLang="en-US" b="1" dirty="0">
                <a:solidFill>
                  <a:srgbClr val="000000"/>
                </a:solidFill>
                <a:latin typeface="STKaiti" panose="02010600040101010101" pitchFamily="2" charset="-122"/>
                <a:ea typeface="STKaiti" panose="02010600040101010101" pitchFamily="2" charset="-122"/>
              </a:rPr>
              <a:t>：进程因发生某事件而暂停执行时的状态。</a:t>
            </a:r>
            <a:endParaRPr lang="en-US" altLang="zh-CN" b="1" dirty="0">
              <a:solidFill>
                <a:srgbClr val="000000"/>
              </a:solidFill>
              <a:latin typeface="STKaiti" panose="02010600040101010101" pitchFamily="2" charset="-122"/>
              <a:ea typeface="STKaiti" panose="02010600040101010101" pitchFamily="2" charset="-122"/>
            </a:endParaRPr>
          </a:p>
          <a:p>
            <a:pPr>
              <a:lnSpc>
                <a:spcPct val="130000"/>
              </a:lnSpc>
              <a:buClr>
                <a:srgbClr val="FFFFFF"/>
              </a:buClr>
              <a:buSzPct val="200000"/>
            </a:pPr>
            <a:r>
              <a:rPr lang="en-US" altLang="zh-CN" b="1" dirty="0">
                <a:solidFill>
                  <a:srgbClr val="0000FF"/>
                </a:solidFill>
                <a:latin typeface="STKaiti" panose="02010600040101010101" pitchFamily="2" charset="-122"/>
                <a:ea typeface="STKaiti" panose="02010600040101010101" pitchFamily="2" charset="-122"/>
              </a:rPr>
              <a:t>2</a:t>
            </a:r>
            <a:r>
              <a:rPr lang="zh-CN" altLang="en-US" b="1" dirty="0">
                <a:solidFill>
                  <a:srgbClr val="0000FF"/>
                </a:solidFill>
                <a:latin typeface="STKaiti" panose="02010600040101010101" pitchFamily="2" charset="-122"/>
                <a:ea typeface="STKaiti" panose="02010600040101010101" pitchFamily="2" charset="-122"/>
              </a:rPr>
              <a:t>、进程状态的转换</a:t>
            </a:r>
          </a:p>
          <a:p>
            <a:pPr>
              <a:lnSpc>
                <a:spcPct val="130000"/>
              </a:lnSpc>
              <a:buClr>
                <a:srgbClr val="FFFFFF"/>
              </a:buClr>
              <a:buSzPct val="200000"/>
            </a:pPr>
            <a:r>
              <a:rPr lang="en-US" altLang="zh-CN" b="1" dirty="0">
                <a:solidFill>
                  <a:srgbClr val="000000"/>
                </a:solidFill>
                <a:latin typeface="STKaiti" panose="02010600040101010101" pitchFamily="2" charset="-122"/>
                <a:ea typeface="STKaiti" panose="02010600040101010101" pitchFamily="2" charset="-122"/>
              </a:rPr>
              <a:t> </a:t>
            </a:r>
            <a:r>
              <a:rPr lang="zh-CN" altLang="en-US" b="1" dirty="0">
                <a:solidFill>
                  <a:srgbClr val="000000"/>
                </a:solidFill>
                <a:latin typeface="STKaiti" panose="02010600040101010101" pitchFamily="2" charset="-122"/>
                <a:ea typeface="STKaiti" panose="02010600040101010101" pitchFamily="2" charset="-122"/>
              </a:rPr>
              <a:t>就绪状态→执行状态</a:t>
            </a:r>
            <a:r>
              <a:rPr lang="en-US" altLang="zh-CN" b="1" dirty="0">
                <a:solidFill>
                  <a:srgbClr val="000000"/>
                </a:solidFill>
                <a:latin typeface="STKaiti" panose="02010600040101010101" pitchFamily="2" charset="-122"/>
                <a:ea typeface="STKaiti" panose="02010600040101010101" pitchFamily="2" charset="-122"/>
              </a:rPr>
              <a:t>		 </a:t>
            </a:r>
            <a:r>
              <a:rPr lang="zh-CN" altLang="en-US" b="1" dirty="0">
                <a:solidFill>
                  <a:srgbClr val="000000"/>
                </a:solidFill>
                <a:latin typeface="STKaiti" panose="02010600040101010101" pitchFamily="2" charset="-122"/>
                <a:ea typeface="STKaiti" panose="02010600040101010101" pitchFamily="2" charset="-122"/>
              </a:rPr>
              <a:t>执行状态→阻塞状态</a:t>
            </a:r>
          </a:p>
          <a:p>
            <a:pPr>
              <a:lnSpc>
                <a:spcPct val="130000"/>
              </a:lnSpc>
              <a:buClr>
                <a:srgbClr val="FFFFFF"/>
              </a:buClr>
              <a:buSzPct val="200000"/>
            </a:pPr>
            <a:r>
              <a:rPr lang="en-US" altLang="zh-CN" b="1" dirty="0">
                <a:solidFill>
                  <a:srgbClr val="000000"/>
                </a:solidFill>
                <a:latin typeface="STKaiti" panose="02010600040101010101" pitchFamily="2" charset="-122"/>
                <a:ea typeface="STKaiti" panose="02010600040101010101" pitchFamily="2" charset="-122"/>
              </a:rPr>
              <a:t> </a:t>
            </a:r>
            <a:r>
              <a:rPr lang="zh-CN" altLang="en-US" b="1" dirty="0">
                <a:solidFill>
                  <a:srgbClr val="000000"/>
                </a:solidFill>
                <a:latin typeface="STKaiti" panose="02010600040101010101" pitchFamily="2" charset="-122"/>
                <a:ea typeface="STKaiti" panose="02010600040101010101" pitchFamily="2" charset="-122"/>
              </a:rPr>
              <a:t>执行状态→就绪状态</a:t>
            </a:r>
            <a:r>
              <a:rPr lang="en-US" altLang="zh-CN" b="1" dirty="0">
                <a:solidFill>
                  <a:srgbClr val="000000"/>
                </a:solidFill>
                <a:latin typeface="STKaiti" panose="02010600040101010101" pitchFamily="2" charset="-122"/>
                <a:ea typeface="STKaiti" panose="02010600040101010101" pitchFamily="2" charset="-122"/>
              </a:rPr>
              <a:t>		</a:t>
            </a:r>
            <a:r>
              <a:rPr lang="zh-CN" altLang="en-US" b="1" dirty="0">
                <a:solidFill>
                  <a:srgbClr val="000000"/>
                </a:solidFill>
                <a:latin typeface="STKaiti" panose="02010600040101010101" pitchFamily="2" charset="-122"/>
                <a:ea typeface="STKaiti" panose="02010600040101010101" pitchFamily="2" charset="-122"/>
              </a:rPr>
              <a:t>阻塞状态→就绪状态    </a:t>
            </a:r>
          </a:p>
        </p:txBody>
      </p:sp>
      <p:sp>
        <p:nvSpPr>
          <p:cNvPr id="6" name="Rectangle 8">
            <a:extLst>
              <a:ext uri="{FF2B5EF4-FFF2-40B4-BE49-F238E27FC236}">
                <a16:creationId xmlns:a16="http://schemas.microsoft.com/office/drawing/2014/main" id="{E17D7319-DA79-354D-B5E6-DF2B73A7F137}"/>
              </a:ext>
            </a:extLst>
          </p:cNvPr>
          <p:cNvSpPr>
            <a:spLocks noChangeArrowheads="1"/>
          </p:cNvSpPr>
          <p:nvPr/>
        </p:nvSpPr>
        <p:spPr bwMode="auto">
          <a:xfrm>
            <a:off x="971600" y="403700"/>
            <a:ext cx="8077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rPr>
              <a:t>2.3</a:t>
            </a:r>
            <a:r>
              <a:rPr lang="zh-CN" altLang="en-US" sz="3600" b="1" dirty="0">
                <a:solidFill>
                  <a:srgbClr val="3333FF"/>
                </a:solidFill>
              </a:rPr>
              <a:t>进程的</a:t>
            </a:r>
            <a:r>
              <a:rPr lang="zh-TW" altLang="en-US" sz="3600" b="1" dirty="0">
                <a:solidFill>
                  <a:srgbClr val="3333FF"/>
                </a:solidFill>
              </a:rPr>
              <a:t>状态和转换</a:t>
            </a:r>
            <a:endParaRPr lang="zh-CN" altLang="en-US" sz="3600" b="1" dirty="0">
              <a:solidFill>
                <a:srgbClr val="FF3300"/>
              </a:solidFill>
              <a:latin typeface="Arial" panose="020B0604020202020204" pitchFamily="34" charset="0"/>
              <a:ea typeface="幼圆" pitchFamily="49" charset="-122"/>
            </a:endParaRPr>
          </a:p>
        </p:txBody>
      </p:sp>
      <p:sp>
        <p:nvSpPr>
          <p:cNvPr id="2" name="Slide Number Placeholder 1">
            <a:extLst>
              <a:ext uri="{FF2B5EF4-FFF2-40B4-BE49-F238E27FC236}">
                <a16:creationId xmlns:a16="http://schemas.microsoft.com/office/drawing/2014/main" id="{1E2B0757-5880-744A-BE67-70337C572742}"/>
              </a:ext>
            </a:extLst>
          </p:cNvPr>
          <p:cNvSpPr>
            <a:spLocks noGrp="1"/>
          </p:cNvSpPr>
          <p:nvPr>
            <p:ph type="sldNum" sz="quarter" idx="12"/>
          </p:nvPr>
        </p:nvSpPr>
        <p:spPr/>
        <p:txBody>
          <a:bodyPr/>
          <a:lstStyle/>
          <a:p>
            <a:fld id="{35076E67-1031-0C41-AAD0-5499F93954D8}" type="slidenum">
              <a:rPr lang="zh-CN" altLang="en-US" smtClean="0"/>
              <a:pPr/>
              <a:t>32</a:t>
            </a:fld>
            <a:endParaRPr lang="en-US" altLang="zh-CN"/>
          </a:p>
        </p:txBody>
      </p:sp>
    </p:spTree>
    <p:extLst>
      <p:ext uri="{BB962C8B-B14F-4D97-AF65-F5344CB8AC3E}">
        <p14:creationId xmlns:p14="http://schemas.microsoft.com/office/powerpoint/2010/main" val="3732124932"/>
      </p:ext>
    </p:extLst>
  </p:cSld>
  <p:clrMapOvr>
    <a:masterClrMapping/>
  </p:clrMapOvr>
  <p:transition>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34">
            <a:extLst>
              <a:ext uri="{FF2B5EF4-FFF2-40B4-BE49-F238E27FC236}">
                <a16:creationId xmlns:a16="http://schemas.microsoft.com/office/drawing/2014/main" id="{28DFD8F5-72AD-4F4A-B3B5-8FD1DB7288F2}"/>
              </a:ext>
            </a:extLst>
          </p:cNvPr>
          <p:cNvGrpSpPr>
            <a:grpSpLocks/>
          </p:cNvGrpSpPr>
          <p:nvPr/>
        </p:nvGrpSpPr>
        <p:grpSpPr bwMode="auto">
          <a:xfrm>
            <a:off x="1600200" y="1219200"/>
            <a:ext cx="5943600" cy="4572000"/>
            <a:chOff x="1008" y="768"/>
            <a:chExt cx="3744" cy="2880"/>
          </a:xfrm>
        </p:grpSpPr>
        <p:sp>
          <p:nvSpPr>
            <p:cNvPr id="21509" name="Oval 3">
              <a:extLst>
                <a:ext uri="{FF2B5EF4-FFF2-40B4-BE49-F238E27FC236}">
                  <a16:creationId xmlns:a16="http://schemas.microsoft.com/office/drawing/2014/main" id="{D5527E86-E2A2-6F42-9A9F-23E1069525D4}"/>
                </a:ext>
              </a:extLst>
            </p:cNvPr>
            <p:cNvSpPr>
              <a:spLocks noChangeArrowheads="1"/>
            </p:cNvSpPr>
            <p:nvPr/>
          </p:nvSpPr>
          <p:spPr bwMode="auto">
            <a:xfrm>
              <a:off x="1825" y="956"/>
              <a:ext cx="718" cy="392"/>
            </a:xfrm>
            <a:prstGeom prst="ellipse">
              <a:avLst/>
            </a:prstGeom>
            <a:solidFill>
              <a:srgbClr val="FFFFFF"/>
            </a:solidFill>
            <a:ln w="12700">
              <a:solidFill>
                <a:schemeClr val="tx1"/>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zh-CN" altLang="en-US" b="1">
                  <a:solidFill>
                    <a:srgbClr val="FF3300"/>
                  </a:solidFill>
                  <a:latin typeface="Times New Roman" panose="02020603050405020304" pitchFamily="18" charset="0"/>
                </a:rPr>
                <a:t>就绪</a:t>
              </a:r>
            </a:p>
          </p:txBody>
        </p:sp>
        <p:sp>
          <p:nvSpPr>
            <p:cNvPr id="21510" name="Oval 4">
              <a:extLst>
                <a:ext uri="{FF2B5EF4-FFF2-40B4-BE49-F238E27FC236}">
                  <a16:creationId xmlns:a16="http://schemas.microsoft.com/office/drawing/2014/main" id="{0FEDB437-F7B3-C440-BF1A-783AA5A3B89E}"/>
                </a:ext>
              </a:extLst>
            </p:cNvPr>
            <p:cNvSpPr>
              <a:spLocks noChangeArrowheads="1"/>
            </p:cNvSpPr>
            <p:nvPr/>
          </p:nvSpPr>
          <p:spPr bwMode="auto">
            <a:xfrm>
              <a:off x="3554" y="1004"/>
              <a:ext cx="718" cy="392"/>
            </a:xfrm>
            <a:prstGeom prst="ellipse">
              <a:avLst/>
            </a:prstGeom>
            <a:solidFill>
              <a:srgbClr val="FFFFFF"/>
            </a:solidFill>
            <a:ln w="12700">
              <a:solidFill>
                <a:schemeClr val="tx1"/>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zh-CN" altLang="en-US" b="1">
                  <a:solidFill>
                    <a:srgbClr val="FF3300"/>
                  </a:solidFill>
                  <a:latin typeface="Times New Roman" panose="02020603050405020304" pitchFamily="18" charset="0"/>
                </a:rPr>
                <a:t>执行</a:t>
              </a:r>
            </a:p>
          </p:txBody>
        </p:sp>
        <p:sp>
          <p:nvSpPr>
            <p:cNvPr id="21511" name="Oval 6">
              <a:extLst>
                <a:ext uri="{FF2B5EF4-FFF2-40B4-BE49-F238E27FC236}">
                  <a16:creationId xmlns:a16="http://schemas.microsoft.com/office/drawing/2014/main" id="{90C66139-D43C-AC40-AAC3-12C945923810}"/>
                </a:ext>
              </a:extLst>
            </p:cNvPr>
            <p:cNvSpPr>
              <a:spLocks noChangeArrowheads="1"/>
            </p:cNvSpPr>
            <p:nvPr/>
          </p:nvSpPr>
          <p:spPr bwMode="auto">
            <a:xfrm>
              <a:off x="1920" y="2588"/>
              <a:ext cx="718" cy="392"/>
            </a:xfrm>
            <a:prstGeom prst="ellipse">
              <a:avLst/>
            </a:prstGeom>
            <a:solidFill>
              <a:srgbClr val="FFFFFF"/>
            </a:solidFill>
            <a:ln w="12700">
              <a:solidFill>
                <a:schemeClr val="tx1"/>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zh-CN" altLang="en-US" b="1">
                  <a:solidFill>
                    <a:srgbClr val="FF3300"/>
                  </a:solidFill>
                  <a:latin typeface="Times New Roman" panose="02020603050405020304" pitchFamily="18" charset="0"/>
                </a:rPr>
                <a:t>阻塞</a:t>
              </a:r>
            </a:p>
          </p:txBody>
        </p:sp>
        <p:sp>
          <p:nvSpPr>
            <p:cNvPr id="21512" name="Line 14">
              <a:extLst>
                <a:ext uri="{FF2B5EF4-FFF2-40B4-BE49-F238E27FC236}">
                  <a16:creationId xmlns:a16="http://schemas.microsoft.com/office/drawing/2014/main" id="{5883EBA3-91D8-BA48-B778-5EA9F3B6119F}"/>
                </a:ext>
              </a:extLst>
            </p:cNvPr>
            <p:cNvSpPr>
              <a:spLocks noChangeShapeType="1"/>
            </p:cNvSpPr>
            <p:nvPr/>
          </p:nvSpPr>
          <p:spPr bwMode="auto">
            <a:xfrm flipV="1">
              <a:off x="2256" y="1344"/>
              <a:ext cx="0" cy="1248"/>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1513" name="Line 18">
              <a:extLst>
                <a:ext uri="{FF2B5EF4-FFF2-40B4-BE49-F238E27FC236}">
                  <a16:creationId xmlns:a16="http://schemas.microsoft.com/office/drawing/2014/main" id="{137ED2D5-A7C5-A349-B45E-946FA9901E93}"/>
                </a:ext>
              </a:extLst>
            </p:cNvPr>
            <p:cNvSpPr>
              <a:spLocks noChangeShapeType="1"/>
            </p:cNvSpPr>
            <p:nvPr/>
          </p:nvSpPr>
          <p:spPr bwMode="auto">
            <a:xfrm flipH="1">
              <a:off x="2544" y="1392"/>
              <a:ext cx="1248" cy="1248"/>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1514" name="Line 19">
              <a:extLst>
                <a:ext uri="{FF2B5EF4-FFF2-40B4-BE49-F238E27FC236}">
                  <a16:creationId xmlns:a16="http://schemas.microsoft.com/office/drawing/2014/main" id="{29DCD91A-27A9-DB41-BD15-C07160B3E5AA}"/>
                </a:ext>
              </a:extLst>
            </p:cNvPr>
            <p:cNvSpPr>
              <a:spLocks noChangeShapeType="1"/>
            </p:cNvSpPr>
            <p:nvPr/>
          </p:nvSpPr>
          <p:spPr bwMode="auto">
            <a:xfrm flipH="1">
              <a:off x="2448" y="1296"/>
              <a:ext cx="1152"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1515" name="Line 20">
              <a:extLst>
                <a:ext uri="{FF2B5EF4-FFF2-40B4-BE49-F238E27FC236}">
                  <a16:creationId xmlns:a16="http://schemas.microsoft.com/office/drawing/2014/main" id="{619E2A22-70E5-F840-8B4B-603FEF15BE2A}"/>
                </a:ext>
              </a:extLst>
            </p:cNvPr>
            <p:cNvSpPr>
              <a:spLocks noChangeShapeType="1"/>
            </p:cNvSpPr>
            <p:nvPr/>
          </p:nvSpPr>
          <p:spPr bwMode="auto">
            <a:xfrm>
              <a:off x="2544" y="1104"/>
              <a:ext cx="1056"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1516" name="Text Box 22">
              <a:extLst>
                <a:ext uri="{FF2B5EF4-FFF2-40B4-BE49-F238E27FC236}">
                  <a16:creationId xmlns:a16="http://schemas.microsoft.com/office/drawing/2014/main" id="{AC1399F9-8D54-E349-8507-64BFF68281F1}"/>
                </a:ext>
              </a:extLst>
            </p:cNvPr>
            <p:cNvSpPr txBox="1">
              <a:spLocks noChangeArrowheads="1"/>
            </p:cNvSpPr>
            <p:nvPr/>
          </p:nvSpPr>
          <p:spPr bwMode="auto">
            <a:xfrm>
              <a:off x="2544" y="768"/>
              <a:ext cx="9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a:solidFill>
                    <a:schemeClr val="tx1"/>
                  </a:solidFill>
                  <a:latin typeface="Times New Roman" panose="02020603050405020304" pitchFamily="18" charset="0"/>
                </a:rPr>
                <a:t>进程调度</a:t>
              </a:r>
            </a:p>
          </p:txBody>
        </p:sp>
        <p:sp>
          <p:nvSpPr>
            <p:cNvPr id="21517" name="Text Box 24">
              <a:extLst>
                <a:ext uri="{FF2B5EF4-FFF2-40B4-BE49-F238E27FC236}">
                  <a16:creationId xmlns:a16="http://schemas.microsoft.com/office/drawing/2014/main" id="{C386846B-1FAD-0844-8338-C814B318CF04}"/>
                </a:ext>
              </a:extLst>
            </p:cNvPr>
            <p:cNvSpPr txBox="1">
              <a:spLocks noChangeArrowheads="1"/>
            </p:cNvSpPr>
            <p:nvPr/>
          </p:nvSpPr>
          <p:spPr bwMode="auto">
            <a:xfrm>
              <a:off x="3312" y="1968"/>
              <a:ext cx="1152" cy="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b="1">
                  <a:solidFill>
                    <a:schemeClr val="tx1"/>
                  </a:solidFill>
                  <a:latin typeface="Times New Roman" panose="02020603050405020304" pitchFamily="18" charset="0"/>
                </a:rPr>
                <a:t>I/O</a:t>
              </a:r>
              <a:r>
                <a:rPr lang="zh-CN" altLang="en-US" b="1">
                  <a:solidFill>
                    <a:schemeClr val="tx1"/>
                  </a:solidFill>
                  <a:latin typeface="Times New Roman" panose="02020603050405020304" pitchFamily="18" charset="0"/>
                </a:rPr>
                <a:t>请求或</a:t>
              </a:r>
            </a:p>
            <a:p>
              <a:pPr eaLnBrk="1" hangingPunct="1">
                <a:spcBef>
                  <a:spcPct val="50000"/>
                </a:spcBef>
              </a:pPr>
              <a:r>
                <a:rPr lang="zh-CN" altLang="en-US" b="1">
                  <a:solidFill>
                    <a:schemeClr val="tx1"/>
                  </a:solidFill>
                  <a:latin typeface="Times New Roman" panose="02020603050405020304" pitchFamily="18" charset="0"/>
                </a:rPr>
                <a:t>等待事件</a:t>
              </a:r>
            </a:p>
          </p:txBody>
        </p:sp>
        <p:sp>
          <p:nvSpPr>
            <p:cNvPr id="21518" name="Text Box 25">
              <a:extLst>
                <a:ext uri="{FF2B5EF4-FFF2-40B4-BE49-F238E27FC236}">
                  <a16:creationId xmlns:a16="http://schemas.microsoft.com/office/drawing/2014/main" id="{A305ABBE-3CC2-A14F-932E-4C9F23CF400B}"/>
                </a:ext>
              </a:extLst>
            </p:cNvPr>
            <p:cNvSpPr txBox="1">
              <a:spLocks noChangeArrowheads="1"/>
            </p:cNvSpPr>
            <p:nvPr/>
          </p:nvSpPr>
          <p:spPr bwMode="auto">
            <a:xfrm>
              <a:off x="1008" y="1776"/>
              <a:ext cx="1200" cy="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b="1">
                  <a:solidFill>
                    <a:schemeClr val="tx1"/>
                  </a:solidFill>
                  <a:latin typeface="Times New Roman" panose="02020603050405020304" pitchFamily="18" charset="0"/>
                </a:rPr>
                <a:t>I/O</a:t>
              </a:r>
              <a:r>
                <a:rPr lang="zh-CN" altLang="en-US" b="1">
                  <a:solidFill>
                    <a:schemeClr val="tx1"/>
                  </a:solidFill>
                  <a:latin typeface="Times New Roman" panose="02020603050405020304" pitchFamily="18" charset="0"/>
                </a:rPr>
                <a:t>完成或</a:t>
              </a:r>
            </a:p>
            <a:p>
              <a:pPr eaLnBrk="1" hangingPunct="1">
                <a:spcBef>
                  <a:spcPct val="50000"/>
                </a:spcBef>
              </a:pPr>
              <a:r>
                <a:rPr lang="zh-CN" altLang="en-US" b="1">
                  <a:solidFill>
                    <a:schemeClr val="tx1"/>
                  </a:solidFill>
                  <a:latin typeface="Times New Roman" panose="02020603050405020304" pitchFamily="18" charset="0"/>
                </a:rPr>
                <a:t>事件发生</a:t>
              </a:r>
            </a:p>
          </p:txBody>
        </p:sp>
        <p:sp>
          <p:nvSpPr>
            <p:cNvPr id="21519" name="Text Box 27">
              <a:extLst>
                <a:ext uri="{FF2B5EF4-FFF2-40B4-BE49-F238E27FC236}">
                  <a16:creationId xmlns:a16="http://schemas.microsoft.com/office/drawing/2014/main" id="{0CCF083D-FD3D-C146-B7CD-CB742F14A65C}"/>
                </a:ext>
              </a:extLst>
            </p:cNvPr>
            <p:cNvSpPr txBox="1">
              <a:spLocks noChangeArrowheads="1"/>
            </p:cNvSpPr>
            <p:nvPr/>
          </p:nvSpPr>
          <p:spPr bwMode="auto">
            <a:xfrm>
              <a:off x="1392" y="3360"/>
              <a:ext cx="336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b="1" dirty="0">
                  <a:solidFill>
                    <a:schemeClr val="tx1"/>
                  </a:solidFill>
                  <a:latin typeface="Times New Roman" panose="02020603050405020304" pitchFamily="18" charset="0"/>
                </a:rPr>
                <a:t>(a)</a:t>
              </a:r>
              <a:r>
                <a:rPr lang="zh-CN" altLang="en-US" b="1" dirty="0">
                  <a:solidFill>
                    <a:schemeClr val="tx1"/>
                  </a:solidFill>
                  <a:latin typeface="Times New Roman" panose="02020603050405020304" pitchFamily="18" charset="0"/>
                </a:rPr>
                <a:t> </a:t>
              </a:r>
              <a:r>
                <a:rPr lang="en-US" altLang="zh-CN" b="1" dirty="0">
                  <a:solidFill>
                    <a:schemeClr val="tx1"/>
                  </a:solidFill>
                  <a:latin typeface="Times New Roman" panose="02020603050405020304" pitchFamily="18" charset="0"/>
                </a:rPr>
                <a:t>	</a:t>
              </a:r>
              <a:r>
                <a:rPr lang="zh-CN" altLang="en-US" b="1" dirty="0">
                  <a:solidFill>
                    <a:schemeClr val="tx1"/>
                  </a:solidFill>
                  <a:latin typeface="Times New Roman" panose="02020603050405020304" pitchFamily="18" charset="0"/>
                </a:rPr>
                <a:t>进程的三种基本状态及其转换</a:t>
              </a:r>
            </a:p>
          </p:txBody>
        </p:sp>
        <p:sp>
          <p:nvSpPr>
            <p:cNvPr id="21520" name="Text Box 28">
              <a:extLst>
                <a:ext uri="{FF2B5EF4-FFF2-40B4-BE49-F238E27FC236}">
                  <a16:creationId xmlns:a16="http://schemas.microsoft.com/office/drawing/2014/main" id="{6C3BCE85-7FD4-FA42-B49F-D3AFB6B5F1EA}"/>
                </a:ext>
              </a:extLst>
            </p:cNvPr>
            <p:cNvSpPr txBox="1">
              <a:spLocks noChangeArrowheads="1"/>
            </p:cNvSpPr>
            <p:nvPr/>
          </p:nvSpPr>
          <p:spPr bwMode="auto">
            <a:xfrm>
              <a:off x="2539" y="1344"/>
              <a:ext cx="886"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a:solidFill>
                    <a:schemeClr val="tx1"/>
                  </a:solidFill>
                  <a:latin typeface="Times New Roman" panose="02020603050405020304" pitchFamily="18" charset="0"/>
                </a:rPr>
                <a:t>中    断（超时）</a:t>
              </a:r>
            </a:p>
          </p:txBody>
        </p:sp>
      </p:grpSp>
      <p:sp>
        <p:nvSpPr>
          <p:cNvPr id="18" name="Rectangle 8">
            <a:extLst>
              <a:ext uri="{FF2B5EF4-FFF2-40B4-BE49-F238E27FC236}">
                <a16:creationId xmlns:a16="http://schemas.microsoft.com/office/drawing/2014/main" id="{85ADC02C-CEBF-D043-880D-8DA86CE92EF5}"/>
              </a:ext>
            </a:extLst>
          </p:cNvPr>
          <p:cNvSpPr>
            <a:spLocks noChangeArrowheads="1"/>
          </p:cNvSpPr>
          <p:nvPr/>
        </p:nvSpPr>
        <p:spPr bwMode="auto">
          <a:xfrm>
            <a:off x="971600" y="403700"/>
            <a:ext cx="8077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rPr>
              <a:t>2.3</a:t>
            </a:r>
            <a:r>
              <a:rPr lang="zh-CN" altLang="en-US" sz="3600" b="1" dirty="0">
                <a:solidFill>
                  <a:srgbClr val="3333FF"/>
                </a:solidFill>
              </a:rPr>
              <a:t>进程的</a:t>
            </a:r>
            <a:r>
              <a:rPr lang="zh-TW" altLang="en-US" sz="3600" b="1" dirty="0">
                <a:solidFill>
                  <a:srgbClr val="3333FF"/>
                </a:solidFill>
              </a:rPr>
              <a:t>状态和转换</a:t>
            </a:r>
            <a:endParaRPr lang="zh-CN" altLang="en-US" sz="3600" b="1" dirty="0">
              <a:solidFill>
                <a:srgbClr val="FF3300"/>
              </a:solidFill>
              <a:latin typeface="Arial" panose="020B0604020202020204" pitchFamily="34" charset="0"/>
              <a:ea typeface="幼圆" pitchFamily="49" charset="-122"/>
            </a:endParaRPr>
          </a:p>
        </p:txBody>
      </p:sp>
      <p:sp>
        <p:nvSpPr>
          <p:cNvPr id="2" name="Slide Number Placeholder 1">
            <a:extLst>
              <a:ext uri="{FF2B5EF4-FFF2-40B4-BE49-F238E27FC236}">
                <a16:creationId xmlns:a16="http://schemas.microsoft.com/office/drawing/2014/main" id="{C4D430A8-7D3B-994B-9425-E8A08609D696}"/>
              </a:ext>
            </a:extLst>
          </p:cNvPr>
          <p:cNvSpPr>
            <a:spLocks noGrp="1"/>
          </p:cNvSpPr>
          <p:nvPr>
            <p:ph type="sldNum" sz="quarter" idx="12"/>
          </p:nvPr>
        </p:nvSpPr>
        <p:spPr/>
        <p:txBody>
          <a:bodyPr/>
          <a:lstStyle/>
          <a:p>
            <a:fld id="{DC6D1BD5-D0BD-4B4A-ABF2-851E9CF71F86}" type="slidenum">
              <a:rPr lang="zh-CN" altLang="en-US" smtClean="0"/>
              <a:pPr/>
              <a:t>33</a:t>
            </a:fld>
            <a:endParaRPr lang="en-US" altLang="zh-CN" dirty="0"/>
          </a:p>
        </p:txBody>
      </p:sp>
    </p:spTree>
    <p:extLst>
      <p:ext uri="{BB962C8B-B14F-4D97-AF65-F5344CB8AC3E}">
        <p14:creationId xmlns:p14="http://schemas.microsoft.com/office/powerpoint/2010/main" val="2453946915"/>
      </p:ext>
    </p:extLst>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34">
            <a:extLst>
              <a:ext uri="{FF2B5EF4-FFF2-40B4-BE49-F238E27FC236}">
                <a16:creationId xmlns:a16="http://schemas.microsoft.com/office/drawing/2014/main" id="{A0B695AD-C17D-744A-9D3B-C36FF2CBCA65}"/>
              </a:ext>
            </a:extLst>
          </p:cNvPr>
          <p:cNvGrpSpPr>
            <a:grpSpLocks/>
          </p:cNvGrpSpPr>
          <p:nvPr/>
        </p:nvGrpSpPr>
        <p:grpSpPr bwMode="auto">
          <a:xfrm>
            <a:off x="1600200" y="1219200"/>
            <a:ext cx="6284913" cy="4576763"/>
            <a:chOff x="1008" y="768"/>
            <a:chExt cx="3959" cy="2883"/>
          </a:xfrm>
        </p:grpSpPr>
        <p:sp>
          <p:nvSpPr>
            <p:cNvPr id="22538" name="Oval 3">
              <a:extLst>
                <a:ext uri="{FF2B5EF4-FFF2-40B4-BE49-F238E27FC236}">
                  <a16:creationId xmlns:a16="http://schemas.microsoft.com/office/drawing/2014/main" id="{399E9FFE-ABFF-6042-9FC1-BBE202CF05CC}"/>
                </a:ext>
              </a:extLst>
            </p:cNvPr>
            <p:cNvSpPr>
              <a:spLocks noChangeArrowheads="1"/>
            </p:cNvSpPr>
            <p:nvPr/>
          </p:nvSpPr>
          <p:spPr bwMode="auto">
            <a:xfrm>
              <a:off x="1825" y="956"/>
              <a:ext cx="718" cy="392"/>
            </a:xfrm>
            <a:prstGeom prst="ellipse">
              <a:avLst/>
            </a:prstGeom>
            <a:solidFill>
              <a:srgbClr val="FFFFFF"/>
            </a:solidFill>
            <a:ln w="12700">
              <a:solidFill>
                <a:schemeClr val="tx1"/>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zh-CN" altLang="en-US" b="1">
                  <a:solidFill>
                    <a:srgbClr val="FF3300"/>
                  </a:solidFill>
                  <a:latin typeface="Times New Roman" panose="02020603050405020304" pitchFamily="18" charset="0"/>
                </a:rPr>
                <a:t>就绪</a:t>
              </a:r>
            </a:p>
          </p:txBody>
        </p:sp>
        <p:sp>
          <p:nvSpPr>
            <p:cNvPr id="22539" name="Oval 4">
              <a:extLst>
                <a:ext uri="{FF2B5EF4-FFF2-40B4-BE49-F238E27FC236}">
                  <a16:creationId xmlns:a16="http://schemas.microsoft.com/office/drawing/2014/main" id="{F9657933-5C9F-BF42-A01C-8EB6A1BBBE11}"/>
                </a:ext>
              </a:extLst>
            </p:cNvPr>
            <p:cNvSpPr>
              <a:spLocks noChangeArrowheads="1"/>
            </p:cNvSpPr>
            <p:nvPr/>
          </p:nvSpPr>
          <p:spPr bwMode="auto">
            <a:xfrm>
              <a:off x="3554" y="1004"/>
              <a:ext cx="718" cy="392"/>
            </a:xfrm>
            <a:prstGeom prst="ellipse">
              <a:avLst/>
            </a:prstGeom>
            <a:solidFill>
              <a:srgbClr val="FFFFFF"/>
            </a:solidFill>
            <a:ln w="12700">
              <a:solidFill>
                <a:schemeClr val="tx1"/>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zh-CN" altLang="en-US" b="1">
                  <a:solidFill>
                    <a:srgbClr val="FF3300"/>
                  </a:solidFill>
                  <a:latin typeface="Times New Roman" panose="02020603050405020304" pitchFamily="18" charset="0"/>
                </a:rPr>
                <a:t>执行</a:t>
              </a:r>
            </a:p>
          </p:txBody>
        </p:sp>
        <p:sp>
          <p:nvSpPr>
            <p:cNvPr id="22540" name="Oval 6">
              <a:extLst>
                <a:ext uri="{FF2B5EF4-FFF2-40B4-BE49-F238E27FC236}">
                  <a16:creationId xmlns:a16="http://schemas.microsoft.com/office/drawing/2014/main" id="{AC799D0D-3A46-CC4C-B797-73C22FB68B98}"/>
                </a:ext>
              </a:extLst>
            </p:cNvPr>
            <p:cNvSpPr>
              <a:spLocks noChangeArrowheads="1"/>
            </p:cNvSpPr>
            <p:nvPr/>
          </p:nvSpPr>
          <p:spPr bwMode="auto">
            <a:xfrm>
              <a:off x="1920" y="2588"/>
              <a:ext cx="718" cy="392"/>
            </a:xfrm>
            <a:prstGeom prst="ellipse">
              <a:avLst/>
            </a:prstGeom>
            <a:solidFill>
              <a:srgbClr val="FFFFFF"/>
            </a:solidFill>
            <a:ln w="12700">
              <a:solidFill>
                <a:schemeClr val="tx1"/>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zh-CN" altLang="en-US" b="1">
                  <a:solidFill>
                    <a:srgbClr val="FF3300"/>
                  </a:solidFill>
                  <a:latin typeface="Times New Roman" panose="02020603050405020304" pitchFamily="18" charset="0"/>
                </a:rPr>
                <a:t>阻塞</a:t>
              </a:r>
            </a:p>
          </p:txBody>
        </p:sp>
        <p:sp>
          <p:nvSpPr>
            <p:cNvPr id="22541" name="Line 14">
              <a:extLst>
                <a:ext uri="{FF2B5EF4-FFF2-40B4-BE49-F238E27FC236}">
                  <a16:creationId xmlns:a16="http://schemas.microsoft.com/office/drawing/2014/main" id="{19F777FA-E602-3A44-A4CB-FE6978309FCF}"/>
                </a:ext>
              </a:extLst>
            </p:cNvPr>
            <p:cNvSpPr>
              <a:spLocks noChangeShapeType="1"/>
            </p:cNvSpPr>
            <p:nvPr/>
          </p:nvSpPr>
          <p:spPr bwMode="auto">
            <a:xfrm flipV="1">
              <a:off x="2256" y="1344"/>
              <a:ext cx="0" cy="1248"/>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2542" name="Line 18">
              <a:extLst>
                <a:ext uri="{FF2B5EF4-FFF2-40B4-BE49-F238E27FC236}">
                  <a16:creationId xmlns:a16="http://schemas.microsoft.com/office/drawing/2014/main" id="{773B34F0-568D-F946-86B1-DE3D8BE8D45D}"/>
                </a:ext>
              </a:extLst>
            </p:cNvPr>
            <p:cNvSpPr>
              <a:spLocks noChangeShapeType="1"/>
            </p:cNvSpPr>
            <p:nvPr/>
          </p:nvSpPr>
          <p:spPr bwMode="auto">
            <a:xfrm flipH="1">
              <a:off x="2544" y="1392"/>
              <a:ext cx="1248" cy="1248"/>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2543" name="Line 19">
              <a:extLst>
                <a:ext uri="{FF2B5EF4-FFF2-40B4-BE49-F238E27FC236}">
                  <a16:creationId xmlns:a16="http://schemas.microsoft.com/office/drawing/2014/main" id="{C4BA0D87-04C8-194D-8B73-3CC4EB72B841}"/>
                </a:ext>
              </a:extLst>
            </p:cNvPr>
            <p:cNvSpPr>
              <a:spLocks noChangeShapeType="1"/>
            </p:cNvSpPr>
            <p:nvPr/>
          </p:nvSpPr>
          <p:spPr bwMode="auto">
            <a:xfrm flipH="1">
              <a:off x="2448" y="1296"/>
              <a:ext cx="1152"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2544" name="Line 20">
              <a:extLst>
                <a:ext uri="{FF2B5EF4-FFF2-40B4-BE49-F238E27FC236}">
                  <a16:creationId xmlns:a16="http://schemas.microsoft.com/office/drawing/2014/main" id="{110EC803-8499-F249-A67A-C454FDC8BFDE}"/>
                </a:ext>
              </a:extLst>
            </p:cNvPr>
            <p:cNvSpPr>
              <a:spLocks noChangeShapeType="1"/>
            </p:cNvSpPr>
            <p:nvPr/>
          </p:nvSpPr>
          <p:spPr bwMode="auto">
            <a:xfrm>
              <a:off x="2544" y="1104"/>
              <a:ext cx="1056"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2545" name="Text Box 22">
              <a:extLst>
                <a:ext uri="{FF2B5EF4-FFF2-40B4-BE49-F238E27FC236}">
                  <a16:creationId xmlns:a16="http://schemas.microsoft.com/office/drawing/2014/main" id="{07D09F7D-0D45-9649-BC04-1BBFB6E545AB}"/>
                </a:ext>
              </a:extLst>
            </p:cNvPr>
            <p:cNvSpPr txBox="1">
              <a:spLocks noChangeArrowheads="1"/>
            </p:cNvSpPr>
            <p:nvPr/>
          </p:nvSpPr>
          <p:spPr bwMode="auto">
            <a:xfrm>
              <a:off x="2544" y="768"/>
              <a:ext cx="9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a:solidFill>
                    <a:schemeClr val="tx1"/>
                  </a:solidFill>
                  <a:latin typeface="Times New Roman" panose="02020603050405020304" pitchFamily="18" charset="0"/>
                </a:rPr>
                <a:t>进程调度</a:t>
              </a:r>
            </a:p>
          </p:txBody>
        </p:sp>
        <p:sp>
          <p:nvSpPr>
            <p:cNvPr id="22546" name="Text Box 24">
              <a:extLst>
                <a:ext uri="{FF2B5EF4-FFF2-40B4-BE49-F238E27FC236}">
                  <a16:creationId xmlns:a16="http://schemas.microsoft.com/office/drawing/2014/main" id="{1DD66008-2D4B-5743-A1B5-0A468329EA00}"/>
                </a:ext>
              </a:extLst>
            </p:cNvPr>
            <p:cNvSpPr txBox="1">
              <a:spLocks noChangeArrowheads="1"/>
            </p:cNvSpPr>
            <p:nvPr/>
          </p:nvSpPr>
          <p:spPr bwMode="auto">
            <a:xfrm>
              <a:off x="3312" y="1968"/>
              <a:ext cx="1152" cy="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b="1">
                  <a:solidFill>
                    <a:schemeClr val="tx1"/>
                  </a:solidFill>
                  <a:latin typeface="Times New Roman" panose="02020603050405020304" pitchFamily="18" charset="0"/>
                </a:rPr>
                <a:t>I/O</a:t>
              </a:r>
              <a:r>
                <a:rPr lang="zh-CN" altLang="en-US" b="1">
                  <a:solidFill>
                    <a:schemeClr val="tx1"/>
                  </a:solidFill>
                  <a:latin typeface="Times New Roman" panose="02020603050405020304" pitchFamily="18" charset="0"/>
                </a:rPr>
                <a:t>请求或</a:t>
              </a:r>
            </a:p>
            <a:p>
              <a:pPr eaLnBrk="1" hangingPunct="1">
                <a:spcBef>
                  <a:spcPct val="50000"/>
                </a:spcBef>
              </a:pPr>
              <a:r>
                <a:rPr lang="zh-CN" altLang="en-US" b="1">
                  <a:solidFill>
                    <a:schemeClr val="tx1"/>
                  </a:solidFill>
                  <a:latin typeface="Times New Roman" panose="02020603050405020304" pitchFamily="18" charset="0"/>
                </a:rPr>
                <a:t>等待事件</a:t>
              </a:r>
            </a:p>
          </p:txBody>
        </p:sp>
        <p:sp>
          <p:nvSpPr>
            <p:cNvPr id="22547" name="Text Box 25">
              <a:extLst>
                <a:ext uri="{FF2B5EF4-FFF2-40B4-BE49-F238E27FC236}">
                  <a16:creationId xmlns:a16="http://schemas.microsoft.com/office/drawing/2014/main" id="{A1020769-690E-D946-815D-831B1713EA5E}"/>
                </a:ext>
              </a:extLst>
            </p:cNvPr>
            <p:cNvSpPr txBox="1">
              <a:spLocks noChangeArrowheads="1"/>
            </p:cNvSpPr>
            <p:nvPr/>
          </p:nvSpPr>
          <p:spPr bwMode="auto">
            <a:xfrm>
              <a:off x="1008" y="1776"/>
              <a:ext cx="1200" cy="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b="1">
                  <a:solidFill>
                    <a:schemeClr val="tx1"/>
                  </a:solidFill>
                  <a:latin typeface="Times New Roman" panose="02020603050405020304" pitchFamily="18" charset="0"/>
                </a:rPr>
                <a:t>I/O</a:t>
              </a:r>
              <a:r>
                <a:rPr lang="zh-CN" altLang="en-US" b="1">
                  <a:solidFill>
                    <a:schemeClr val="tx1"/>
                  </a:solidFill>
                  <a:latin typeface="Times New Roman" panose="02020603050405020304" pitchFamily="18" charset="0"/>
                </a:rPr>
                <a:t>完成或</a:t>
              </a:r>
            </a:p>
            <a:p>
              <a:pPr eaLnBrk="1" hangingPunct="1">
                <a:spcBef>
                  <a:spcPct val="50000"/>
                </a:spcBef>
              </a:pPr>
              <a:r>
                <a:rPr lang="zh-CN" altLang="en-US" b="1">
                  <a:solidFill>
                    <a:schemeClr val="tx1"/>
                  </a:solidFill>
                  <a:latin typeface="Times New Roman" panose="02020603050405020304" pitchFamily="18" charset="0"/>
                </a:rPr>
                <a:t>事件发生</a:t>
              </a:r>
            </a:p>
          </p:txBody>
        </p:sp>
        <p:sp>
          <p:nvSpPr>
            <p:cNvPr id="22548" name="Text Box 27">
              <a:extLst>
                <a:ext uri="{FF2B5EF4-FFF2-40B4-BE49-F238E27FC236}">
                  <a16:creationId xmlns:a16="http://schemas.microsoft.com/office/drawing/2014/main" id="{DB9F6B81-49D9-454B-A291-8E21532D7F17}"/>
                </a:ext>
              </a:extLst>
            </p:cNvPr>
            <p:cNvSpPr txBox="1">
              <a:spLocks noChangeArrowheads="1"/>
            </p:cNvSpPr>
            <p:nvPr/>
          </p:nvSpPr>
          <p:spPr bwMode="auto">
            <a:xfrm>
              <a:off x="1202" y="3360"/>
              <a:ext cx="376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dirty="0">
                  <a:solidFill>
                    <a:schemeClr val="tx1"/>
                  </a:solidFill>
                  <a:latin typeface="Times New Roman" panose="02020603050405020304" pitchFamily="18" charset="0"/>
                </a:rPr>
                <a:t>（</a:t>
              </a:r>
              <a:r>
                <a:rPr lang="en-US" altLang="zh-CN" b="1" dirty="0">
                  <a:solidFill>
                    <a:schemeClr val="tx1"/>
                  </a:solidFill>
                  <a:latin typeface="Times New Roman" panose="02020603050405020304" pitchFamily="18" charset="0"/>
                </a:rPr>
                <a:t>b</a:t>
              </a:r>
              <a:r>
                <a:rPr lang="zh-CN" altLang="en-US" b="1" dirty="0">
                  <a:solidFill>
                    <a:schemeClr val="tx1"/>
                  </a:solidFill>
                  <a:latin typeface="Times New Roman" panose="02020603050405020304" pitchFamily="18" charset="0"/>
                </a:rPr>
                <a:t>）</a:t>
              </a:r>
              <a:r>
                <a:rPr lang="en-US" altLang="zh-CN" b="1" dirty="0">
                  <a:solidFill>
                    <a:schemeClr val="tx1"/>
                  </a:solidFill>
                  <a:latin typeface="Times New Roman" panose="02020603050405020304" pitchFamily="18" charset="0"/>
                </a:rPr>
                <a:t>   </a:t>
              </a:r>
              <a:r>
                <a:rPr lang="zh-CN" altLang="en-US" b="1" dirty="0">
                  <a:solidFill>
                    <a:schemeClr val="tx1"/>
                  </a:solidFill>
                  <a:latin typeface="Times New Roman" panose="02020603050405020304" pitchFamily="18" charset="0"/>
                </a:rPr>
                <a:t>进程的五种基本状态及其转换</a:t>
              </a:r>
            </a:p>
          </p:txBody>
        </p:sp>
        <p:sp>
          <p:nvSpPr>
            <p:cNvPr id="22549" name="Text Box 28">
              <a:extLst>
                <a:ext uri="{FF2B5EF4-FFF2-40B4-BE49-F238E27FC236}">
                  <a16:creationId xmlns:a16="http://schemas.microsoft.com/office/drawing/2014/main" id="{CEC6BEA8-E4CC-8341-8CB6-59DADF6C1A37}"/>
                </a:ext>
              </a:extLst>
            </p:cNvPr>
            <p:cNvSpPr txBox="1">
              <a:spLocks noChangeArrowheads="1"/>
            </p:cNvSpPr>
            <p:nvPr/>
          </p:nvSpPr>
          <p:spPr bwMode="auto">
            <a:xfrm>
              <a:off x="2539" y="1344"/>
              <a:ext cx="886"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a:solidFill>
                    <a:schemeClr val="tx1"/>
                  </a:solidFill>
                  <a:latin typeface="Times New Roman" panose="02020603050405020304" pitchFamily="18" charset="0"/>
                </a:rPr>
                <a:t>中    断（超时）</a:t>
              </a:r>
            </a:p>
          </p:txBody>
        </p:sp>
      </p:grpSp>
      <p:cxnSp>
        <p:nvCxnSpPr>
          <p:cNvPr id="18" name="直接箭头连接符 17">
            <a:extLst>
              <a:ext uri="{FF2B5EF4-FFF2-40B4-BE49-F238E27FC236}">
                <a16:creationId xmlns:a16="http://schemas.microsoft.com/office/drawing/2014/main" id="{97F29D07-922F-A94F-9748-97DA768E2B5B}"/>
              </a:ext>
            </a:extLst>
          </p:cNvPr>
          <p:cNvCxnSpPr>
            <a:cxnSpLocks noChangeShapeType="1"/>
          </p:cNvCxnSpPr>
          <p:nvPr/>
        </p:nvCxnSpPr>
        <p:spPr bwMode="auto">
          <a:xfrm>
            <a:off x="1785938" y="1857375"/>
            <a:ext cx="1000125" cy="1588"/>
          </a:xfrm>
          <a:prstGeom prst="straightConnector1">
            <a:avLst/>
          </a:prstGeom>
          <a:noFill/>
          <a:ln w="28575" algn="ctr">
            <a:solidFill>
              <a:srgbClr val="0000FF"/>
            </a:solidFill>
            <a:round/>
            <a:headEnd type="none" w="sm" len="sm"/>
            <a:tailEnd type="arrow" w="med" len="med"/>
          </a:ln>
          <a:extLst>
            <a:ext uri="{909E8E84-426E-40DD-AFC4-6F175D3DCCD1}">
              <a14:hiddenFill xmlns:a14="http://schemas.microsoft.com/office/drawing/2010/main">
                <a:noFill/>
              </a14:hiddenFill>
            </a:ext>
          </a:extLst>
        </p:spPr>
      </p:cxnSp>
      <p:cxnSp>
        <p:nvCxnSpPr>
          <p:cNvPr id="21" name="直接箭头连接符 20">
            <a:extLst>
              <a:ext uri="{FF2B5EF4-FFF2-40B4-BE49-F238E27FC236}">
                <a16:creationId xmlns:a16="http://schemas.microsoft.com/office/drawing/2014/main" id="{129E46EF-919C-B343-B37C-02D1EBCC7C37}"/>
              </a:ext>
            </a:extLst>
          </p:cNvPr>
          <p:cNvCxnSpPr>
            <a:cxnSpLocks noChangeShapeType="1"/>
            <a:stCxn id="22539" idx="6"/>
            <a:endCxn id="22" idx="2"/>
          </p:cNvCxnSpPr>
          <p:nvPr/>
        </p:nvCxnSpPr>
        <p:spPr bwMode="auto">
          <a:xfrm flipV="1">
            <a:off x="6781800" y="1897063"/>
            <a:ext cx="971550" cy="7937"/>
          </a:xfrm>
          <a:prstGeom prst="straightConnector1">
            <a:avLst/>
          </a:prstGeom>
          <a:noFill/>
          <a:ln w="28575" algn="ctr">
            <a:solidFill>
              <a:srgbClr val="0000FF"/>
            </a:solidFill>
            <a:round/>
            <a:headEnd type="none" w="sm" len="sm"/>
            <a:tailEnd type="arrow" w="med" len="med"/>
          </a:ln>
          <a:extLst>
            <a:ext uri="{909E8E84-426E-40DD-AFC4-6F175D3DCCD1}">
              <a14:hiddenFill xmlns:a14="http://schemas.microsoft.com/office/drawing/2010/main">
                <a:noFill/>
              </a14:hiddenFill>
            </a:ext>
          </a:extLst>
        </p:spPr>
      </p:cxnSp>
      <p:sp>
        <p:nvSpPr>
          <p:cNvPr id="22" name="Oval 4">
            <a:extLst>
              <a:ext uri="{FF2B5EF4-FFF2-40B4-BE49-F238E27FC236}">
                <a16:creationId xmlns:a16="http://schemas.microsoft.com/office/drawing/2014/main" id="{C592CE6B-77F2-2C4A-A1E8-65A7D62FE4A5}"/>
              </a:ext>
            </a:extLst>
          </p:cNvPr>
          <p:cNvSpPr>
            <a:spLocks noChangeArrowheads="1"/>
          </p:cNvSpPr>
          <p:nvPr/>
        </p:nvSpPr>
        <p:spPr bwMode="auto">
          <a:xfrm>
            <a:off x="7753350" y="1571625"/>
            <a:ext cx="1139825" cy="649288"/>
          </a:xfrm>
          <a:prstGeom prst="ellipse">
            <a:avLst/>
          </a:prstGeom>
          <a:solidFill>
            <a:srgbClr val="FFFFFF"/>
          </a:solidFill>
          <a:ln w="12700">
            <a:solidFill>
              <a:srgbClr val="0000FF"/>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zh-CN" altLang="en-US" b="1">
                <a:solidFill>
                  <a:srgbClr val="0033CC"/>
                </a:solidFill>
                <a:latin typeface="Times New Roman" panose="02020603050405020304" pitchFamily="18" charset="0"/>
              </a:rPr>
              <a:t>终止</a:t>
            </a:r>
          </a:p>
        </p:txBody>
      </p:sp>
      <p:sp>
        <p:nvSpPr>
          <p:cNvPr id="23" name="Oval 4">
            <a:extLst>
              <a:ext uri="{FF2B5EF4-FFF2-40B4-BE49-F238E27FC236}">
                <a16:creationId xmlns:a16="http://schemas.microsoft.com/office/drawing/2014/main" id="{4DBD9645-FD72-B841-B2C4-8406844B4F4F}"/>
              </a:ext>
            </a:extLst>
          </p:cNvPr>
          <p:cNvSpPr>
            <a:spLocks noChangeArrowheads="1"/>
          </p:cNvSpPr>
          <p:nvPr/>
        </p:nvSpPr>
        <p:spPr bwMode="auto">
          <a:xfrm>
            <a:off x="574675" y="1571625"/>
            <a:ext cx="1139825" cy="649288"/>
          </a:xfrm>
          <a:prstGeom prst="ellipse">
            <a:avLst/>
          </a:prstGeom>
          <a:solidFill>
            <a:srgbClr val="FFFFFF"/>
          </a:solidFill>
          <a:ln w="12700">
            <a:solidFill>
              <a:srgbClr val="0000FF"/>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zh-CN" altLang="en-US" b="1">
                <a:solidFill>
                  <a:srgbClr val="0033CC"/>
                </a:solidFill>
                <a:latin typeface="Times New Roman" panose="02020603050405020304" pitchFamily="18" charset="0"/>
              </a:rPr>
              <a:t>创建</a:t>
            </a:r>
          </a:p>
        </p:txBody>
      </p:sp>
      <p:sp>
        <p:nvSpPr>
          <p:cNvPr id="24" name="TextBox 23">
            <a:extLst>
              <a:ext uri="{FF2B5EF4-FFF2-40B4-BE49-F238E27FC236}">
                <a16:creationId xmlns:a16="http://schemas.microsoft.com/office/drawing/2014/main" id="{B5F99D95-CCC5-2743-953F-3E0D59D66550}"/>
              </a:ext>
            </a:extLst>
          </p:cNvPr>
          <p:cNvSpPr txBox="1">
            <a:spLocks noChangeArrowheads="1"/>
          </p:cNvSpPr>
          <p:nvPr/>
        </p:nvSpPr>
        <p:spPr bwMode="auto">
          <a:xfrm>
            <a:off x="1835150" y="1412875"/>
            <a:ext cx="936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b="1">
                <a:solidFill>
                  <a:schemeClr val="tx1"/>
                </a:solidFill>
              </a:rPr>
              <a:t>许可</a:t>
            </a:r>
          </a:p>
        </p:txBody>
      </p:sp>
      <p:sp>
        <p:nvSpPr>
          <p:cNvPr id="26" name="TextBox 25">
            <a:extLst>
              <a:ext uri="{FF2B5EF4-FFF2-40B4-BE49-F238E27FC236}">
                <a16:creationId xmlns:a16="http://schemas.microsoft.com/office/drawing/2014/main" id="{B0C8C0CC-C4C7-F648-A188-8AC2678A1C2B}"/>
              </a:ext>
            </a:extLst>
          </p:cNvPr>
          <p:cNvSpPr txBox="1">
            <a:spLocks noChangeArrowheads="1"/>
          </p:cNvSpPr>
          <p:nvPr/>
        </p:nvSpPr>
        <p:spPr bwMode="auto">
          <a:xfrm>
            <a:off x="6804025" y="1455738"/>
            <a:ext cx="9366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b="1">
                <a:solidFill>
                  <a:schemeClr val="tx1"/>
                </a:solidFill>
              </a:rPr>
              <a:t>释放</a:t>
            </a:r>
          </a:p>
        </p:txBody>
      </p:sp>
      <p:sp>
        <p:nvSpPr>
          <p:cNvPr id="25" name="Rectangle 8">
            <a:extLst>
              <a:ext uri="{FF2B5EF4-FFF2-40B4-BE49-F238E27FC236}">
                <a16:creationId xmlns:a16="http://schemas.microsoft.com/office/drawing/2014/main" id="{A76B5B56-C6F3-154F-BBB9-4BD35B4ECC9A}"/>
              </a:ext>
            </a:extLst>
          </p:cNvPr>
          <p:cNvSpPr>
            <a:spLocks noChangeArrowheads="1"/>
          </p:cNvSpPr>
          <p:nvPr/>
        </p:nvSpPr>
        <p:spPr bwMode="auto">
          <a:xfrm>
            <a:off x="971600" y="403700"/>
            <a:ext cx="8077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rPr>
              <a:t>2.3</a:t>
            </a:r>
            <a:r>
              <a:rPr lang="zh-CN" altLang="en-US" sz="3600" b="1" dirty="0">
                <a:solidFill>
                  <a:srgbClr val="3333FF"/>
                </a:solidFill>
              </a:rPr>
              <a:t>进程的</a:t>
            </a:r>
            <a:r>
              <a:rPr lang="zh-TW" altLang="en-US" sz="3600" b="1" dirty="0">
                <a:solidFill>
                  <a:srgbClr val="3333FF"/>
                </a:solidFill>
              </a:rPr>
              <a:t>状态和转换</a:t>
            </a:r>
            <a:endParaRPr lang="zh-CN" altLang="en-US" sz="3600" b="1" dirty="0">
              <a:solidFill>
                <a:srgbClr val="FF3300"/>
              </a:solidFill>
              <a:latin typeface="Arial" panose="020B0604020202020204" pitchFamily="34" charset="0"/>
              <a:ea typeface="幼圆" pitchFamily="49" charset="-122"/>
            </a:endParaRPr>
          </a:p>
        </p:txBody>
      </p:sp>
      <p:sp>
        <p:nvSpPr>
          <p:cNvPr id="2" name="Slide Number Placeholder 1">
            <a:extLst>
              <a:ext uri="{FF2B5EF4-FFF2-40B4-BE49-F238E27FC236}">
                <a16:creationId xmlns:a16="http://schemas.microsoft.com/office/drawing/2014/main" id="{14F8A902-1B59-5E4B-9C73-A35F2CE9684A}"/>
              </a:ext>
            </a:extLst>
          </p:cNvPr>
          <p:cNvSpPr>
            <a:spLocks noGrp="1"/>
          </p:cNvSpPr>
          <p:nvPr>
            <p:ph type="sldNum" sz="quarter" idx="12"/>
          </p:nvPr>
        </p:nvSpPr>
        <p:spPr/>
        <p:txBody>
          <a:bodyPr/>
          <a:lstStyle/>
          <a:p>
            <a:fld id="{DC6D1BD5-D0BD-4B4A-ABF2-851E9CF71F86}" type="slidenum">
              <a:rPr lang="zh-CN" altLang="en-US" smtClean="0"/>
              <a:pPr/>
              <a:t>34</a:t>
            </a:fld>
            <a:endParaRPr lang="en-US" altLang="zh-CN" dirty="0"/>
          </a:p>
        </p:txBody>
      </p:sp>
    </p:spTree>
    <p:extLst>
      <p:ext uri="{BB962C8B-B14F-4D97-AF65-F5344CB8AC3E}">
        <p14:creationId xmlns:p14="http://schemas.microsoft.com/office/powerpoint/2010/main" val="3008128475"/>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ox(in)">
                                      <p:cBhvr>
                                        <p:cTn id="7" dur="500"/>
                                        <p:tgtEl>
                                          <p:spTgt spid="23"/>
                                        </p:tgtEl>
                                      </p:cBhvr>
                                    </p:animEffect>
                                  </p:childTnLst>
                                </p:cTn>
                              </p:par>
                              <p:par>
                                <p:cTn id="8" presetID="4" presetClass="entr" presetSubtype="16"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ox(in)">
                                      <p:cBhvr>
                                        <p:cTn id="10" dur="500"/>
                                        <p:tgtEl>
                                          <p:spTgt spid="18"/>
                                        </p:tgtEl>
                                      </p:cBhvr>
                                    </p:animEffect>
                                  </p:childTnLst>
                                </p:cTn>
                              </p:par>
                              <p:par>
                                <p:cTn id="11" presetID="4" presetClass="entr" presetSubtype="16"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box(in)">
                                      <p:cBhvr>
                                        <p:cTn id="13" dur="500"/>
                                        <p:tgtEl>
                                          <p:spTgt spid="21"/>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box(in)">
                                      <p:cBhvr>
                                        <p:cTn id="16" dur="500"/>
                                        <p:tgtEl>
                                          <p:spTgt spid="22"/>
                                        </p:tgtEl>
                                      </p:cBhvr>
                                    </p:animEffect>
                                  </p:childTnLst>
                                </p:cTn>
                              </p:par>
                            </p:childTnLst>
                          </p:cTn>
                        </p:par>
                        <p:par>
                          <p:cTn id="17" fill="hold" nodeType="afterGroup">
                            <p:stCondLst>
                              <p:cond delay="500"/>
                            </p:stCondLst>
                            <p:childTnLst>
                              <p:par>
                                <p:cTn id="18" presetID="9" presetClass="entr" presetSubtype="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dissolve">
                                      <p:cBhvr>
                                        <p:cTn id="20" dur="500"/>
                                        <p:tgtEl>
                                          <p:spTgt spid="24"/>
                                        </p:tgtEl>
                                      </p:cBhvr>
                                    </p:animEffect>
                                  </p:childTnLst>
                                </p:cTn>
                              </p:par>
                            </p:childTnLst>
                          </p:cTn>
                        </p:par>
                        <p:par>
                          <p:cTn id="21" fill="hold" nodeType="afterGroup">
                            <p:stCondLst>
                              <p:cond delay="1000"/>
                            </p:stCondLst>
                            <p:childTnLst>
                              <p:par>
                                <p:cTn id="22" presetID="9"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dissolve">
                                      <p:cBhvr>
                                        <p:cTn id="2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6" grpId="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5459" name="Rectangle 3">
            <a:extLst>
              <a:ext uri="{FF2B5EF4-FFF2-40B4-BE49-F238E27FC236}">
                <a16:creationId xmlns:a16="http://schemas.microsoft.com/office/drawing/2014/main" id="{372D03CE-8CFD-5447-AFDD-3B023209B8BC}"/>
              </a:ext>
            </a:extLst>
          </p:cNvPr>
          <p:cNvSpPr>
            <a:spLocks noGrp="1" noChangeArrowheads="1"/>
          </p:cNvSpPr>
          <p:nvPr>
            <p:ph type="body" idx="1"/>
          </p:nvPr>
        </p:nvSpPr>
        <p:spPr bwMode="auto">
          <a:xfrm>
            <a:off x="717550" y="1360775"/>
            <a:ext cx="8229600" cy="4495800"/>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110000"/>
              </a:lnSpc>
              <a:buClr>
                <a:srgbClr val="FF0000"/>
              </a:buClr>
              <a:buFont typeface="Wingdings" pitchFamily="2" charset="2"/>
              <a:buChar char="n"/>
            </a:pPr>
            <a:r>
              <a:rPr lang="zh-CN" altLang="en-US" sz="2400" b="1" dirty="0">
                <a:solidFill>
                  <a:srgbClr val="FF3300"/>
                </a:solidFill>
                <a:latin typeface="STKaiti" panose="02010600040101010101" pitchFamily="2" charset="-122"/>
                <a:ea typeface="STKaiti" panose="02010600040101010101" pitchFamily="2" charset="-122"/>
              </a:rPr>
              <a:t>进程的挂起状态</a:t>
            </a:r>
            <a:endParaRPr lang="zh-CN" altLang="en-US" sz="2400" b="1" dirty="0">
              <a:solidFill>
                <a:srgbClr val="0000FF"/>
              </a:solidFill>
              <a:latin typeface="STKaiti" panose="02010600040101010101" pitchFamily="2" charset="-122"/>
              <a:ea typeface="STKaiti" panose="02010600040101010101" pitchFamily="2" charset="-122"/>
            </a:endParaRPr>
          </a:p>
          <a:p>
            <a:pPr eaLnBrk="1" hangingPunct="1">
              <a:lnSpc>
                <a:spcPct val="110000"/>
              </a:lnSpc>
              <a:buFont typeface="Monotype Sorts" pitchFamily="2" charset="2"/>
              <a:buNone/>
            </a:pPr>
            <a:r>
              <a:rPr lang="zh-CN" altLang="en-US" sz="2400" b="1" dirty="0">
                <a:solidFill>
                  <a:srgbClr val="0000FF"/>
                </a:solidFill>
                <a:latin typeface="STKaiti" panose="02010600040101010101" pitchFamily="2" charset="-122"/>
                <a:ea typeface="STKaiti" panose="02010600040101010101" pitchFamily="2" charset="-122"/>
              </a:rPr>
              <a:t> </a:t>
            </a:r>
            <a:r>
              <a:rPr lang="en-US" altLang="zh-CN" sz="2400" b="1" dirty="0">
                <a:solidFill>
                  <a:srgbClr val="0000FF"/>
                </a:solidFill>
                <a:latin typeface="STKaiti" panose="02010600040101010101" pitchFamily="2" charset="-122"/>
                <a:ea typeface="STKaiti" panose="02010600040101010101" pitchFamily="2" charset="-122"/>
              </a:rPr>
              <a:t>1</a:t>
            </a:r>
            <a:r>
              <a:rPr lang="zh-CN" altLang="en-US" sz="2400" b="1" dirty="0">
                <a:solidFill>
                  <a:srgbClr val="0000FF"/>
                </a:solidFill>
                <a:latin typeface="STKaiti" panose="02010600040101010101" pitchFamily="2" charset="-122"/>
                <a:ea typeface="STKaiti" panose="02010600040101010101" pitchFamily="2" charset="-122"/>
              </a:rPr>
              <a:t>、挂起状态的引入</a:t>
            </a:r>
          </a:p>
          <a:p>
            <a:pPr lvl="2" eaLnBrk="1" hangingPunct="1">
              <a:lnSpc>
                <a:spcPct val="110000"/>
              </a:lnSpc>
              <a:buClr>
                <a:srgbClr val="FF3300"/>
              </a:buClr>
              <a:buFont typeface="Wingdings" pitchFamily="2" charset="2"/>
              <a:buChar char="Ø"/>
            </a:pPr>
            <a:r>
              <a:rPr lang="zh-CN" altLang="en-US" b="1" dirty="0">
                <a:solidFill>
                  <a:srgbClr val="000000"/>
                </a:solidFill>
                <a:latin typeface="STKaiti" panose="02010600040101010101" pitchFamily="2" charset="-122"/>
                <a:ea typeface="STKaiti" panose="02010600040101010101" pitchFamily="2" charset="-122"/>
              </a:rPr>
              <a:t>终端用户的需要</a:t>
            </a:r>
          </a:p>
          <a:p>
            <a:pPr lvl="2" eaLnBrk="1" hangingPunct="1">
              <a:lnSpc>
                <a:spcPct val="110000"/>
              </a:lnSpc>
              <a:buClr>
                <a:srgbClr val="FF3300"/>
              </a:buClr>
              <a:buFont typeface="Wingdings" pitchFamily="2" charset="2"/>
              <a:buChar char="Ø"/>
            </a:pPr>
            <a:r>
              <a:rPr lang="zh-CN" altLang="en-US" b="1" dirty="0">
                <a:solidFill>
                  <a:srgbClr val="000000"/>
                </a:solidFill>
                <a:latin typeface="STKaiti" panose="02010600040101010101" pitchFamily="2" charset="-122"/>
                <a:ea typeface="STKaiti" panose="02010600040101010101" pitchFamily="2" charset="-122"/>
              </a:rPr>
              <a:t>父进程的需求</a:t>
            </a:r>
          </a:p>
          <a:p>
            <a:pPr lvl="2" eaLnBrk="1" hangingPunct="1">
              <a:lnSpc>
                <a:spcPct val="110000"/>
              </a:lnSpc>
              <a:buClr>
                <a:srgbClr val="FF3300"/>
              </a:buClr>
              <a:buFont typeface="Wingdings" pitchFamily="2" charset="2"/>
              <a:buChar char="Ø"/>
            </a:pPr>
            <a:r>
              <a:rPr lang="en-US" altLang="zh-CN" b="1" dirty="0">
                <a:solidFill>
                  <a:srgbClr val="000000"/>
                </a:solidFill>
                <a:latin typeface="STKaiti" panose="02010600040101010101" pitchFamily="2" charset="-122"/>
                <a:ea typeface="STKaiti" panose="02010600040101010101" pitchFamily="2" charset="-122"/>
              </a:rPr>
              <a:t>OS</a:t>
            </a:r>
            <a:r>
              <a:rPr lang="zh-CN" altLang="en-US" b="1" dirty="0">
                <a:solidFill>
                  <a:srgbClr val="000000"/>
                </a:solidFill>
                <a:latin typeface="STKaiti" panose="02010600040101010101" pitchFamily="2" charset="-122"/>
                <a:ea typeface="STKaiti" panose="02010600040101010101" pitchFamily="2" charset="-122"/>
              </a:rPr>
              <a:t>的需要</a:t>
            </a:r>
          </a:p>
          <a:p>
            <a:pPr lvl="2" eaLnBrk="1" hangingPunct="1">
              <a:lnSpc>
                <a:spcPct val="110000"/>
              </a:lnSpc>
              <a:buClr>
                <a:srgbClr val="FF3300"/>
              </a:buClr>
              <a:buFont typeface="Wingdings" pitchFamily="2" charset="2"/>
              <a:buChar char="Ø"/>
            </a:pPr>
            <a:r>
              <a:rPr lang="zh-CN" altLang="en-US" b="1" dirty="0">
                <a:solidFill>
                  <a:srgbClr val="000000"/>
                </a:solidFill>
                <a:latin typeface="STKaiti" panose="02010600040101010101" pitchFamily="2" charset="-122"/>
                <a:ea typeface="STKaiti" panose="02010600040101010101" pitchFamily="2" charset="-122"/>
              </a:rPr>
              <a:t>对换的需要</a:t>
            </a:r>
          </a:p>
          <a:p>
            <a:pPr lvl="2" eaLnBrk="1" hangingPunct="1">
              <a:lnSpc>
                <a:spcPct val="110000"/>
              </a:lnSpc>
              <a:buClr>
                <a:srgbClr val="FF3300"/>
              </a:buClr>
              <a:buFont typeface="Wingdings" pitchFamily="2" charset="2"/>
              <a:buChar char="Ø"/>
            </a:pPr>
            <a:r>
              <a:rPr lang="zh-CN" altLang="en-US" b="1" dirty="0">
                <a:solidFill>
                  <a:srgbClr val="000000"/>
                </a:solidFill>
                <a:latin typeface="STKaiti" panose="02010600040101010101" pitchFamily="2" charset="-122"/>
                <a:ea typeface="STKaiti" panose="02010600040101010101" pitchFamily="2" charset="-122"/>
              </a:rPr>
              <a:t>负荷调节的需要</a:t>
            </a:r>
          </a:p>
        </p:txBody>
      </p:sp>
      <p:sp>
        <p:nvSpPr>
          <p:cNvPr id="6" name="Rectangle 8">
            <a:extLst>
              <a:ext uri="{FF2B5EF4-FFF2-40B4-BE49-F238E27FC236}">
                <a16:creationId xmlns:a16="http://schemas.microsoft.com/office/drawing/2014/main" id="{A34CF2C3-2317-1A49-9955-1F412CA0E004}"/>
              </a:ext>
            </a:extLst>
          </p:cNvPr>
          <p:cNvSpPr>
            <a:spLocks noChangeArrowheads="1"/>
          </p:cNvSpPr>
          <p:nvPr/>
        </p:nvSpPr>
        <p:spPr bwMode="auto">
          <a:xfrm>
            <a:off x="971600" y="403700"/>
            <a:ext cx="8077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rPr>
              <a:t>2.3</a:t>
            </a:r>
            <a:r>
              <a:rPr lang="zh-CN" altLang="en-US" sz="3600" b="1" dirty="0">
                <a:solidFill>
                  <a:srgbClr val="3333FF"/>
                </a:solidFill>
              </a:rPr>
              <a:t>进程的</a:t>
            </a:r>
            <a:r>
              <a:rPr lang="zh-TW" altLang="en-US" sz="3600" b="1" dirty="0">
                <a:solidFill>
                  <a:srgbClr val="3333FF"/>
                </a:solidFill>
              </a:rPr>
              <a:t>状态和转换</a:t>
            </a:r>
            <a:endParaRPr lang="zh-CN" altLang="en-US" sz="3600" b="1" dirty="0">
              <a:solidFill>
                <a:srgbClr val="FF3300"/>
              </a:solidFill>
              <a:latin typeface="Arial" panose="020B0604020202020204" pitchFamily="34" charset="0"/>
              <a:ea typeface="幼圆" pitchFamily="49" charset="-122"/>
            </a:endParaRPr>
          </a:p>
        </p:txBody>
      </p:sp>
      <p:sp>
        <p:nvSpPr>
          <p:cNvPr id="2" name="Slide Number Placeholder 1">
            <a:extLst>
              <a:ext uri="{FF2B5EF4-FFF2-40B4-BE49-F238E27FC236}">
                <a16:creationId xmlns:a16="http://schemas.microsoft.com/office/drawing/2014/main" id="{4CB2C797-F450-EC48-A57D-F71227A8AD30}"/>
              </a:ext>
            </a:extLst>
          </p:cNvPr>
          <p:cNvSpPr>
            <a:spLocks noGrp="1"/>
          </p:cNvSpPr>
          <p:nvPr>
            <p:ph type="sldNum" sz="quarter" idx="12"/>
          </p:nvPr>
        </p:nvSpPr>
        <p:spPr/>
        <p:txBody>
          <a:bodyPr/>
          <a:lstStyle/>
          <a:p>
            <a:fld id="{35076E67-1031-0C41-AAD0-5499F93954D8}" type="slidenum">
              <a:rPr lang="zh-CN" altLang="en-US" smtClean="0"/>
              <a:pPr/>
              <a:t>35</a:t>
            </a:fld>
            <a:endParaRPr lang="en-US" altLang="zh-CN"/>
          </a:p>
        </p:txBody>
      </p:sp>
    </p:spTree>
    <p:extLst>
      <p:ext uri="{BB962C8B-B14F-4D97-AF65-F5344CB8AC3E}">
        <p14:creationId xmlns:p14="http://schemas.microsoft.com/office/powerpoint/2010/main" val="2324313509"/>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5459">
                                            <p:txEl>
                                              <p:pRg st="0" end="0"/>
                                            </p:txEl>
                                          </p:spTgt>
                                        </p:tgtEl>
                                        <p:attrNameLst>
                                          <p:attrName>style.visibility</p:attrName>
                                        </p:attrNameLst>
                                      </p:cBhvr>
                                      <p:to>
                                        <p:strVal val="visible"/>
                                      </p:to>
                                    </p:set>
                                    <p:animEffect transition="in" filter="dissolve">
                                      <p:cBhvr>
                                        <p:cTn id="7" dur="500"/>
                                        <p:tgtEl>
                                          <p:spTgt spid="2754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5459">
                                            <p:txEl>
                                              <p:pRg st="1" end="1"/>
                                            </p:txEl>
                                          </p:spTgt>
                                        </p:tgtEl>
                                        <p:attrNameLst>
                                          <p:attrName>style.visibility</p:attrName>
                                        </p:attrNameLst>
                                      </p:cBhvr>
                                      <p:to>
                                        <p:strVal val="visible"/>
                                      </p:to>
                                    </p:set>
                                    <p:animEffect transition="in" filter="dissolve">
                                      <p:cBhvr>
                                        <p:cTn id="12" dur="500"/>
                                        <p:tgtEl>
                                          <p:spTgt spid="275459">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75459">
                                            <p:txEl>
                                              <p:pRg st="2" end="2"/>
                                            </p:txEl>
                                          </p:spTgt>
                                        </p:tgtEl>
                                        <p:attrNameLst>
                                          <p:attrName>style.visibility</p:attrName>
                                        </p:attrNameLst>
                                      </p:cBhvr>
                                      <p:to>
                                        <p:strVal val="visible"/>
                                      </p:to>
                                    </p:set>
                                    <p:animEffect transition="in" filter="dissolve">
                                      <p:cBhvr>
                                        <p:cTn id="15" dur="500"/>
                                        <p:tgtEl>
                                          <p:spTgt spid="275459">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75459">
                                            <p:txEl>
                                              <p:pRg st="3" end="3"/>
                                            </p:txEl>
                                          </p:spTgt>
                                        </p:tgtEl>
                                        <p:attrNameLst>
                                          <p:attrName>style.visibility</p:attrName>
                                        </p:attrNameLst>
                                      </p:cBhvr>
                                      <p:to>
                                        <p:strVal val="visible"/>
                                      </p:to>
                                    </p:set>
                                    <p:animEffect transition="in" filter="dissolve">
                                      <p:cBhvr>
                                        <p:cTn id="18" dur="500"/>
                                        <p:tgtEl>
                                          <p:spTgt spid="275459">
                                            <p:txEl>
                                              <p:pRg st="3" end="3"/>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75459">
                                            <p:txEl>
                                              <p:pRg st="4" end="4"/>
                                            </p:txEl>
                                          </p:spTgt>
                                        </p:tgtEl>
                                        <p:attrNameLst>
                                          <p:attrName>style.visibility</p:attrName>
                                        </p:attrNameLst>
                                      </p:cBhvr>
                                      <p:to>
                                        <p:strVal val="visible"/>
                                      </p:to>
                                    </p:set>
                                    <p:animEffect transition="in" filter="dissolve">
                                      <p:cBhvr>
                                        <p:cTn id="21" dur="500"/>
                                        <p:tgtEl>
                                          <p:spTgt spid="275459">
                                            <p:txEl>
                                              <p:pRg st="4" end="4"/>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75459">
                                            <p:txEl>
                                              <p:pRg st="5" end="5"/>
                                            </p:txEl>
                                          </p:spTgt>
                                        </p:tgtEl>
                                        <p:attrNameLst>
                                          <p:attrName>style.visibility</p:attrName>
                                        </p:attrNameLst>
                                      </p:cBhvr>
                                      <p:to>
                                        <p:strVal val="visible"/>
                                      </p:to>
                                    </p:set>
                                    <p:animEffect transition="in" filter="dissolve">
                                      <p:cBhvr>
                                        <p:cTn id="24" dur="500"/>
                                        <p:tgtEl>
                                          <p:spTgt spid="275459">
                                            <p:txEl>
                                              <p:pRg st="5" end="5"/>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275459">
                                            <p:txEl>
                                              <p:pRg st="6" end="6"/>
                                            </p:txEl>
                                          </p:spTgt>
                                        </p:tgtEl>
                                        <p:attrNameLst>
                                          <p:attrName>style.visibility</p:attrName>
                                        </p:attrNameLst>
                                      </p:cBhvr>
                                      <p:to>
                                        <p:strVal val="visible"/>
                                      </p:to>
                                    </p:set>
                                    <p:animEffect transition="in" filter="dissolve">
                                      <p:cBhvr>
                                        <p:cTn id="27" dur="500"/>
                                        <p:tgtEl>
                                          <p:spTgt spid="27545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59"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483" name="Rectangle 3">
            <a:extLst>
              <a:ext uri="{FF2B5EF4-FFF2-40B4-BE49-F238E27FC236}">
                <a16:creationId xmlns:a16="http://schemas.microsoft.com/office/drawing/2014/main" id="{3D55437A-91E7-FC40-9F9F-BA1792940FE1}"/>
              </a:ext>
            </a:extLst>
          </p:cNvPr>
          <p:cNvSpPr>
            <a:spLocks noGrp="1" noChangeArrowheads="1"/>
          </p:cNvSpPr>
          <p:nvPr>
            <p:ph type="body" idx="1"/>
          </p:nvPr>
        </p:nvSpPr>
        <p:spPr bwMode="auto">
          <a:xfrm>
            <a:off x="457200" y="1305929"/>
            <a:ext cx="8686800" cy="2843151"/>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buFont typeface="Monotype Sorts" pitchFamily="2" charset="2"/>
              <a:buNone/>
            </a:pPr>
            <a:r>
              <a:rPr lang="en-US" altLang="zh-CN" sz="2400" b="1" dirty="0">
                <a:solidFill>
                  <a:srgbClr val="0000FF"/>
                </a:solidFill>
                <a:latin typeface="STKaiti" panose="02010600040101010101" pitchFamily="2" charset="-122"/>
                <a:ea typeface="STKaiti" panose="02010600040101010101" pitchFamily="2" charset="-122"/>
              </a:rPr>
              <a:t>2</a:t>
            </a:r>
            <a:r>
              <a:rPr lang="zh-CN" altLang="en-US" sz="2400" b="1" dirty="0">
                <a:solidFill>
                  <a:srgbClr val="0000FF"/>
                </a:solidFill>
                <a:latin typeface="STKaiti" panose="02010600040101010101" pitchFamily="2" charset="-122"/>
                <a:ea typeface="STKaiti" panose="02010600040101010101" pitchFamily="2" charset="-122"/>
              </a:rPr>
              <a:t>、</a:t>
            </a:r>
            <a:r>
              <a:rPr lang="zh-CN" altLang="en-US" sz="2400" b="1" dirty="0">
                <a:solidFill>
                  <a:srgbClr val="0000FF"/>
                </a:solidFill>
                <a:effectLst>
                  <a:outerShdw blurRad="38100" dist="38100" dir="2700000" algn="tl">
                    <a:srgbClr val="C0C0C0"/>
                  </a:outerShdw>
                </a:effectLst>
                <a:latin typeface="STKaiti" panose="02010600040101010101" pitchFamily="2" charset="-122"/>
                <a:ea typeface="STKaiti" panose="02010600040101010101" pitchFamily="2" charset="-122"/>
              </a:rPr>
              <a:t>进程状态的转换</a:t>
            </a:r>
          </a:p>
          <a:p>
            <a:pPr eaLnBrk="1" hangingPunct="1">
              <a:buClr>
                <a:srgbClr val="FF3300"/>
              </a:buClr>
              <a:buSzPct val="200000"/>
              <a:buFontTx/>
              <a:buNone/>
            </a:pPr>
            <a:r>
              <a:rPr lang="zh-CN" altLang="en-US" sz="2400" b="1" dirty="0">
                <a:solidFill>
                  <a:srgbClr val="000000"/>
                </a:solidFill>
                <a:effectLst>
                  <a:outerShdw blurRad="38100" dist="38100" dir="2700000" algn="tl">
                    <a:srgbClr val="C0C0C0"/>
                  </a:outerShdw>
                </a:effectLst>
                <a:latin typeface="STKaiti" panose="02010600040101010101" pitchFamily="2" charset="-122"/>
                <a:ea typeface="STKaiti" panose="02010600040101010101" pitchFamily="2" charset="-122"/>
              </a:rPr>
              <a:t> 活动就绪</a:t>
            </a:r>
            <a:r>
              <a:rPr lang="en-US" altLang="zh-CN" sz="2400" b="1" dirty="0">
                <a:solidFill>
                  <a:srgbClr val="000000"/>
                </a:solidFill>
                <a:effectLst>
                  <a:outerShdw blurRad="38100" dist="38100" dir="2700000" algn="tl">
                    <a:srgbClr val="C0C0C0"/>
                  </a:outerShdw>
                </a:effectLst>
                <a:latin typeface="STKaiti" panose="02010600040101010101" pitchFamily="2" charset="-122"/>
                <a:ea typeface="STKaiti" panose="02010600040101010101" pitchFamily="2" charset="-122"/>
              </a:rPr>
              <a:t>(</a:t>
            </a:r>
            <a:r>
              <a:rPr lang="en-US" altLang="zh-CN" sz="2400" b="1" dirty="0" err="1">
                <a:solidFill>
                  <a:srgbClr val="000000"/>
                </a:solidFill>
                <a:effectLst>
                  <a:outerShdw blurRad="38100" dist="38100" dir="2700000" algn="tl">
                    <a:srgbClr val="C0C0C0"/>
                  </a:outerShdw>
                </a:effectLst>
                <a:latin typeface="STKaiti" panose="02010600040101010101" pitchFamily="2" charset="-122"/>
                <a:ea typeface="STKaiti" panose="02010600040101010101" pitchFamily="2" charset="-122"/>
              </a:rPr>
              <a:t>Readya</a:t>
            </a:r>
            <a:r>
              <a:rPr lang="en-US" altLang="zh-CN" sz="2400" b="1" dirty="0">
                <a:solidFill>
                  <a:srgbClr val="000000"/>
                </a:solidFill>
                <a:effectLst>
                  <a:outerShdw blurRad="38100" dist="38100" dir="2700000" algn="tl">
                    <a:srgbClr val="C0C0C0"/>
                  </a:outerShdw>
                </a:effectLst>
                <a:latin typeface="STKaiti" panose="02010600040101010101" pitchFamily="2" charset="-122"/>
                <a:ea typeface="STKaiti" panose="02010600040101010101" pitchFamily="2" charset="-122"/>
              </a:rPr>
              <a:t>)→</a:t>
            </a:r>
            <a:r>
              <a:rPr lang="zh-CN" altLang="en-US" sz="2400" b="1" dirty="0">
                <a:solidFill>
                  <a:srgbClr val="000000"/>
                </a:solidFill>
                <a:effectLst>
                  <a:outerShdw blurRad="38100" dist="38100" dir="2700000" algn="tl">
                    <a:srgbClr val="C0C0C0"/>
                  </a:outerShdw>
                </a:effectLst>
                <a:latin typeface="STKaiti" panose="02010600040101010101" pitchFamily="2" charset="-122"/>
                <a:ea typeface="STKaiti" panose="02010600040101010101" pitchFamily="2" charset="-122"/>
              </a:rPr>
              <a:t>静止就绪</a:t>
            </a:r>
            <a:r>
              <a:rPr lang="en-US" altLang="zh-CN" sz="2400" b="1" dirty="0">
                <a:solidFill>
                  <a:srgbClr val="000000"/>
                </a:solidFill>
                <a:effectLst>
                  <a:outerShdw blurRad="38100" dist="38100" dir="2700000" algn="tl">
                    <a:srgbClr val="C0C0C0"/>
                  </a:outerShdw>
                </a:effectLst>
                <a:latin typeface="STKaiti" panose="02010600040101010101" pitchFamily="2" charset="-122"/>
                <a:ea typeface="STKaiti" panose="02010600040101010101" pitchFamily="2" charset="-122"/>
              </a:rPr>
              <a:t>(</a:t>
            </a:r>
            <a:r>
              <a:rPr lang="en-US" altLang="zh-CN" sz="2400" b="1" dirty="0" err="1">
                <a:solidFill>
                  <a:srgbClr val="000000"/>
                </a:solidFill>
                <a:effectLst>
                  <a:outerShdw blurRad="38100" dist="38100" dir="2700000" algn="tl">
                    <a:srgbClr val="C0C0C0"/>
                  </a:outerShdw>
                </a:effectLst>
                <a:latin typeface="STKaiti" panose="02010600040101010101" pitchFamily="2" charset="-122"/>
                <a:ea typeface="STKaiti" panose="02010600040101010101" pitchFamily="2" charset="-122"/>
              </a:rPr>
              <a:t>Readys</a:t>
            </a:r>
            <a:r>
              <a:rPr lang="en-US" altLang="zh-CN" sz="2400" b="1" dirty="0">
                <a:solidFill>
                  <a:srgbClr val="000000"/>
                </a:solidFill>
                <a:effectLst>
                  <a:outerShdw blurRad="38100" dist="38100" dir="2700000" algn="tl">
                    <a:srgbClr val="C0C0C0"/>
                  </a:outerShdw>
                </a:effectLst>
                <a:latin typeface="STKaiti" panose="02010600040101010101" pitchFamily="2" charset="-122"/>
                <a:ea typeface="STKaiti" panose="02010600040101010101" pitchFamily="2" charset="-122"/>
              </a:rPr>
              <a:t>)</a:t>
            </a:r>
          </a:p>
          <a:p>
            <a:pPr eaLnBrk="1" hangingPunct="1">
              <a:buClr>
                <a:srgbClr val="FF3300"/>
              </a:buClr>
              <a:buSzPct val="200000"/>
              <a:buFontTx/>
              <a:buNone/>
            </a:pPr>
            <a:r>
              <a:rPr lang="en-US" altLang="zh-CN" sz="2400" b="1" dirty="0">
                <a:solidFill>
                  <a:srgbClr val="000000"/>
                </a:solidFill>
                <a:effectLst>
                  <a:outerShdw blurRad="38100" dist="38100" dir="2700000" algn="tl">
                    <a:srgbClr val="C0C0C0"/>
                  </a:outerShdw>
                </a:effectLst>
                <a:latin typeface="STKaiti" panose="02010600040101010101" pitchFamily="2" charset="-122"/>
                <a:ea typeface="STKaiti" panose="02010600040101010101" pitchFamily="2" charset="-122"/>
              </a:rPr>
              <a:t> </a:t>
            </a:r>
            <a:r>
              <a:rPr lang="zh-CN" altLang="en-US" sz="2400" b="1" dirty="0">
                <a:solidFill>
                  <a:srgbClr val="000000"/>
                </a:solidFill>
                <a:effectLst>
                  <a:outerShdw blurRad="38100" dist="38100" dir="2700000" algn="tl">
                    <a:srgbClr val="C0C0C0"/>
                  </a:outerShdw>
                </a:effectLst>
                <a:latin typeface="STKaiti" panose="02010600040101010101" pitchFamily="2" charset="-122"/>
                <a:ea typeface="STKaiti" panose="02010600040101010101" pitchFamily="2" charset="-122"/>
              </a:rPr>
              <a:t>活动阻塞</a:t>
            </a:r>
            <a:r>
              <a:rPr lang="en-US" altLang="zh-CN" sz="2400" b="1" dirty="0">
                <a:solidFill>
                  <a:srgbClr val="000000"/>
                </a:solidFill>
                <a:effectLst>
                  <a:outerShdw blurRad="38100" dist="38100" dir="2700000" algn="tl">
                    <a:srgbClr val="C0C0C0"/>
                  </a:outerShdw>
                </a:effectLst>
                <a:latin typeface="STKaiti" panose="02010600040101010101" pitchFamily="2" charset="-122"/>
                <a:ea typeface="STKaiti" panose="02010600040101010101" pitchFamily="2" charset="-122"/>
              </a:rPr>
              <a:t>(Blocked)→</a:t>
            </a:r>
            <a:r>
              <a:rPr lang="zh-CN" altLang="en-US" sz="2400" b="1" dirty="0">
                <a:solidFill>
                  <a:srgbClr val="000000"/>
                </a:solidFill>
                <a:effectLst>
                  <a:outerShdw blurRad="38100" dist="38100" dir="2700000" algn="tl">
                    <a:srgbClr val="C0C0C0"/>
                  </a:outerShdw>
                </a:effectLst>
                <a:latin typeface="STKaiti" panose="02010600040101010101" pitchFamily="2" charset="-122"/>
                <a:ea typeface="STKaiti" panose="02010600040101010101" pitchFamily="2" charset="-122"/>
              </a:rPr>
              <a:t>静止阻塞</a:t>
            </a:r>
            <a:r>
              <a:rPr lang="en-US" altLang="zh-CN" sz="2400" b="1" dirty="0">
                <a:solidFill>
                  <a:srgbClr val="000000"/>
                </a:solidFill>
                <a:effectLst>
                  <a:outerShdw blurRad="38100" dist="38100" dir="2700000" algn="tl">
                    <a:srgbClr val="C0C0C0"/>
                  </a:outerShdw>
                </a:effectLst>
                <a:latin typeface="STKaiti" panose="02010600040101010101" pitchFamily="2" charset="-122"/>
                <a:ea typeface="STKaiti" panose="02010600040101010101" pitchFamily="2" charset="-122"/>
              </a:rPr>
              <a:t>(</a:t>
            </a:r>
            <a:r>
              <a:rPr lang="en-US" altLang="zh-CN" sz="2400" b="1" dirty="0" err="1">
                <a:solidFill>
                  <a:srgbClr val="000000"/>
                </a:solidFill>
                <a:effectLst>
                  <a:outerShdw blurRad="38100" dist="38100" dir="2700000" algn="tl">
                    <a:srgbClr val="C0C0C0"/>
                  </a:outerShdw>
                </a:effectLst>
                <a:latin typeface="STKaiti" panose="02010600040101010101" pitchFamily="2" charset="-122"/>
                <a:ea typeface="STKaiti" panose="02010600040101010101" pitchFamily="2" charset="-122"/>
              </a:rPr>
              <a:t>Blockeds</a:t>
            </a:r>
            <a:r>
              <a:rPr lang="zh-CN" altLang="en-US" sz="2400" b="1" dirty="0">
                <a:solidFill>
                  <a:srgbClr val="000000"/>
                </a:solidFill>
                <a:effectLst>
                  <a:outerShdw blurRad="38100" dist="38100" dir="2700000" algn="tl">
                    <a:srgbClr val="C0C0C0"/>
                  </a:outerShdw>
                </a:effectLst>
                <a:latin typeface="STKaiti" panose="02010600040101010101" pitchFamily="2" charset="-122"/>
                <a:ea typeface="STKaiti" panose="02010600040101010101" pitchFamily="2" charset="-122"/>
              </a:rPr>
              <a:t>）</a:t>
            </a:r>
          </a:p>
          <a:p>
            <a:pPr eaLnBrk="1" hangingPunct="1">
              <a:buClr>
                <a:srgbClr val="FF3300"/>
              </a:buClr>
              <a:buSzPct val="200000"/>
              <a:buFontTx/>
              <a:buNone/>
            </a:pPr>
            <a:r>
              <a:rPr lang="zh-CN" altLang="en-US" sz="2400" b="1" dirty="0">
                <a:solidFill>
                  <a:srgbClr val="000000"/>
                </a:solidFill>
                <a:effectLst>
                  <a:outerShdw blurRad="38100" dist="38100" dir="2700000" algn="tl">
                    <a:srgbClr val="C0C0C0"/>
                  </a:outerShdw>
                </a:effectLst>
                <a:latin typeface="STKaiti" panose="02010600040101010101" pitchFamily="2" charset="-122"/>
                <a:ea typeface="STKaiti" panose="02010600040101010101" pitchFamily="2" charset="-122"/>
              </a:rPr>
              <a:t> 静止就绪→活动就绪</a:t>
            </a:r>
          </a:p>
          <a:p>
            <a:pPr eaLnBrk="1" hangingPunct="1">
              <a:buClr>
                <a:srgbClr val="FF3300"/>
              </a:buClr>
              <a:buSzPct val="200000"/>
              <a:buFontTx/>
              <a:buNone/>
            </a:pPr>
            <a:r>
              <a:rPr lang="zh-CN" altLang="en-US" sz="2400" b="1" dirty="0">
                <a:solidFill>
                  <a:srgbClr val="000000"/>
                </a:solidFill>
                <a:effectLst>
                  <a:outerShdw blurRad="38100" dist="38100" dir="2700000" algn="tl">
                    <a:srgbClr val="C0C0C0"/>
                  </a:outerShdw>
                </a:effectLst>
                <a:latin typeface="STKaiti" panose="02010600040101010101" pitchFamily="2" charset="-122"/>
                <a:ea typeface="STKaiti" panose="02010600040101010101" pitchFamily="2" charset="-122"/>
              </a:rPr>
              <a:t> 静止阻塞→活动阻塞</a:t>
            </a:r>
          </a:p>
          <a:p>
            <a:pPr eaLnBrk="1" hangingPunct="1">
              <a:buClr>
                <a:srgbClr val="FF3300"/>
              </a:buClr>
              <a:buSzPct val="200000"/>
              <a:buFont typeface="Wingdings" pitchFamily="2" charset="2"/>
              <a:buNone/>
            </a:pPr>
            <a:r>
              <a:rPr lang="zh-CN" altLang="en-US" sz="2400" b="1" dirty="0">
                <a:solidFill>
                  <a:srgbClr val="0000FF"/>
                </a:solidFill>
                <a:latin typeface="STKaiti" panose="02010600040101010101" pitchFamily="2" charset="-122"/>
                <a:ea typeface="STKaiti" panose="02010600040101010101" pitchFamily="2" charset="-122"/>
              </a:rPr>
              <a:t>具有挂起状态的进程状态图如图所示</a:t>
            </a:r>
          </a:p>
        </p:txBody>
      </p:sp>
      <p:sp>
        <p:nvSpPr>
          <p:cNvPr id="3" name="Title 2">
            <a:extLst>
              <a:ext uri="{FF2B5EF4-FFF2-40B4-BE49-F238E27FC236}">
                <a16:creationId xmlns:a16="http://schemas.microsoft.com/office/drawing/2014/main" id="{A017C259-136E-A747-9408-7ED8F26C898B}"/>
              </a:ext>
            </a:extLst>
          </p:cNvPr>
          <p:cNvSpPr>
            <a:spLocks noGrp="1"/>
          </p:cNvSpPr>
          <p:nvPr>
            <p:ph type="title"/>
          </p:nvPr>
        </p:nvSpPr>
        <p:spPr/>
        <p:txBody>
          <a:bodyPr/>
          <a:lstStyle/>
          <a:p>
            <a:endParaRPr lang="en-US"/>
          </a:p>
        </p:txBody>
      </p:sp>
      <p:sp>
        <p:nvSpPr>
          <p:cNvPr id="6" name="Rectangle 8">
            <a:extLst>
              <a:ext uri="{FF2B5EF4-FFF2-40B4-BE49-F238E27FC236}">
                <a16:creationId xmlns:a16="http://schemas.microsoft.com/office/drawing/2014/main" id="{0431CA68-8776-7747-9D8E-A549F9CD1A16}"/>
              </a:ext>
            </a:extLst>
          </p:cNvPr>
          <p:cNvSpPr>
            <a:spLocks noChangeArrowheads="1"/>
          </p:cNvSpPr>
          <p:nvPr/>
        </p:nvSpPr>
        <p:spPr bwMode="auto">
          <a:xfrm>
            <a:off x="971600" y="403700"/>
            <a:ext cx="8077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rPr>
              <a:t>2.3</a:t>
            </a:r>
            <a:r>
              <a:rPr lang="zh-CN" altLang="en-US" sz="3600" b="1" dirty="0">
                <a:solidFill>
                  <a:srgbClr val="3333FF"/>
                </a:solidFill>
              </a:rPr>
              <a:t>进程的</a:t>
            </a:r>
            <a:r>
              <a:rPr lang="zh-TW" altLang="en-US" sz="3600" b="1" dirty="0">
                <a:solidFill>
                  <a:srgbClr val="3333FF"/>
                </a:solidFill>
              </a:rPr>
              <a:t>状态和转换</a:t>
            </a:r>
            <a:endParaRPr lang="zh-CN" altLang="en-US" sz="3600" b="1" dirty="0">
              <a:solidFill>
                <a:srgbClr val="FF3300"/>
              </a:solidFill>
              <a:latin typeface="Arial" panose="020B0604020202020204" pitchFamily="34" charset="0"/>
              <a:ea typeface="幼圆" pitchFamily="49" charset="-122"/>
            </a:endParaRPr>
          </a:p>
        </p:txBody>
      </p:sp>
      <p:sp>
        <p:nvSpPr>
          <p:cNvPr id="2" name="Slide Number Placeholder 1">
            <a:extLst>
              <a:ext uri="{FF2B5EF4-FFF2-40B4-BE49-F238E27FC236}">
                <a16:creationId xmlns:a16="http://schemas.microsoft.com/office/drawing/2014/main" id="{8CD4FFD6-DCDE-354B-996D-6E147D8EE458}"/>
              </a:ext>
            </a:extLst>
          </p:cNvPr>
          <p:cNvSpPr>
            <a:spLocks noGrp="1"/>
          </p:cNvSpPr>
          <p:nvPr>
            <p:ph type="sldNum" sz="quarter" idx="12"/>
          </p:nvPr>
        </p:nvSpPr>
        <p:spPr/>
        <p:txBody>
          <a:bodyPr/>
          <a:lstStyle/>
          <a:p>
            <a:fld id="{35076E67-1031-0C41-AAD0-5499F93954D8}" type="slidenum">
              <a:rPr lang="zh-CN" altLang="en-US" smtClean="0"/>
              <a:pPr/>
              <a:t>36</a:t>
            </a:fld>
            <a:endParaRPr lang="en-US" altLang="zh-CN"/>
          </a:p>
        </p:txBody>
      </p:sp>
    </p:spTree>
    <p:extLst>
      <p:ext uri="{BB962C8B-B14F-4D97-AF65-F5344CB8AC3E}">
        <p14:creationId xmlns:p14="http://schemas.microsoft.com/office/powerpoint/2010/main" val="319987526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6483">
                                            <p:txEl>
                                              <p:pRg st="0" end="0"/>
                                            </p:txEl>
                                          </p:spTgt>
                                        </p:tgtEl>
                                        <p:attrNameLst>
                                          <p:attrName>style.visibility</p:attrName>
                                        </p:attrNameLst>
                                      </p:cBhvr>
                                      <p:to>
                                        <p:strVal val="visible"/>
                                      </p:to>
                                    </p:set>
                                    <p:animEffect transition="in" filter="dissolve">
                                      <p:cBhvr>
                                        <p:cTn id="7" dur="500"/>
                                        <p:tgtEl>
                                          <p:spTgt spid="2764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6483">
                                            <p:txEl>
                                              <p:pRg st="1" end="1"/>
                                            </p:txEl>
                                          </p:spTgt>
                                        </p:tgtEl>
                                        <p:attrNameLst>
                                          <p:attrName>style.visibility</p:attrName>
                                        </p:attrNameLst>
                                      </p:cBhvr>
                                      <p:to>
                                        <p:strVal val="visible"/>
                                      </p:to>
                                    </p:set>
                                    <p:animEffect transition="in" filter="dissolve">
                                      <p:cBhvr>
                                        <p:cTn id="12" dur="500"/>
                                        <p:tgtEl>
                                          <p:spTgt spid="2764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76483">
                                            <p:txEl>
                                              <p:pRg st="2" end="2"/>
                                            </p:txEl>
                                          </p:spTgt>
                                        </p:tgtEl>
                                        <p:attrNameLst>
                                          <p:attrName>style.visibility</p:attrName>
                                        </p:attrNameLst>
                                      </p:cBhvr>
                                      <p:to>
                                        <p:strVal val="visible"/>
                                      </p:to>
                                    </p:set>
                                    <p:animEffect transition="in" filter="dissolve">
                                      <p:cBhvr>
                                        <p:cTn id="17" dur="500"/>
                                        <p:tgtEl>
                                          <p:spTgt spid="2764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76483">
                                            <p:txEl>
                                              <p:pRg st="3" end="3"/>
                                            </p:txEl>
                                          </p:spTgt>
                                        </p:tgtEl>
                                        <p:attrNameLst>
                                          <p:attrName>style.visibility</p:attrName>
                                        </p:attrNameLst>
                                      </p:cBhvr>
                                      <p:to>
                                        <p:strVal val="visible"/>
                                      </p:to>
                                    </p:set>
                                    <p:animEffect transition="in" filter="dissolve">
                                      <p:cBhvr>
                                        <p:cTn id="22" dur="500"/>
                                        <p:tgtEl>
                                          <p:spTgt spid="27648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76483">
                                            <p:txEl>
                                              <p:pRg st="4" end="4"/>
                                            </p:txEl>
                                          </p:spTgt>
                                        </p:tgtEl>
                                        <p:attrNameLst>
                                          <p:attrName>style.visibility</p:attrName>
                                        </p:attrNameLst>
                                      </p:cBhvr>
                                      <p:to>
                                        <p:strVal val="visible"/>
                                      </p:to>
                                    </p:set>
                                    <p:animEffect transition="in" filter="dissolve">
                                      <p:cBhvr>
                                        <p:cTn id="27" dur="500"/>
                                        <p:tgtEl>
                                          <p:spTgt spid="27648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76483">
                                            <p:txEl>
                                              <p:pRg st="5" end="5"/>
                                            </p:txEl>
                                          </p:spTgt>
                                        </p:tgtEl>
                                        <p:attrNameLst>
                                          <p:attrName>style.visibility</p:attrName>
                                        </p:attrNameLst>
                                      </p:cBhvr>
                                      <p:to>
                                        <p:strVal val="visible"/>
                                      </p:to>
                                    </p:set>
                                    <p:animEffect transition="in" filter="dissolve">
                                      <p:cBhvr>
                                        <p:cTn id="32" dur="500"/>
                                        <p:tgtEl>
                                          <p:spTgt spid="2764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483"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00B553D-FDBB-7942-9B03-2DC6DF500314}"/>
              </a:ext>
            </a:extLst>
          </p:cNvPr>
          <p:cNvGrpSpPr/>
          <p:nvPr/>
        </p:nvGrpSpPr>
        <p:grpSpPr>
          <a:xfrm>
            <a:off x="461898" y="1124744"/>
            <a:ext cx="8615362" cy="5573713"/>
            <a:chOff x="385763" y="571500"/>
            <a:chExt cx="8615362" cy="5573713"/>
          </a:xfrm>
        </p:grpSpPr>
        <p:sp>
          <p:nvSpPr>
            <p:cNvPr id="32" name="Oval 7">
              <a:extLst>
                <a:ext uri="{FF2B5EF4-FFF2-40B4-BE49-F238E27FC236}">
                  <a16:creationId xmlns:a16="http://schemas.microsoft.com/office/drawing/2014/main" id="{12E959E4-8541-7840-9345-6A1C0368F987}"/>
                </a:ext>
              </a:extLst>
            </p:cNvPr>
            <p:cNvSpPr>
              <a:spLocks noChangeArrowheads="1"/>
            </p:cNvSpPr>
            <p:nvPr/>
          </p:nvSpPr>
          <p:spPr bwMode="auto">
            <a:xfrm>
              <a:off x="2865438" y="571500"/>
              <a:ext cx="1219200" cy="649288"/>
            </a:xfrm>
            <a:prstGeom prst="ellipse">
              <a:avLst/>
            </a:prstGeom>
            <a:noFill/>
            <a:ln w="190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b="1" dirty="0">
                  <a:solidFill>
                    <a:srgbClr val="FF0000"/>
                  </a:solidFill>
                </a:rPr>
                <a:t>创建</a:t>
              </a:r>
            </a:p>
          </p:txBody>
        </p:sp>
        <p:grpSp>
          <p:nvGrpSpPr>
            <p:cNvPr id="3" name="Group 2">
              <a:extLst>
                <a:ext uri="{FF2B5EF4-FFF2-40B4-BE49-F238E27FC236}">
                  <a16:creationId xmlns:a16="http://schemas.microsoft.com/office/drawing/2014/main" id="{A8846CB5-24F0-6C4B-83B0-799A8EE8C520}"/>
                </a:ext>
              </a:extLst>
            </p:cNvPr>
            <p:cNvGrpSpPr/>
            <p:nvPr/>
          </p:nvGrpSpPr>
          <p:grpSpPr>
            <a:xfrm>
              <a:off x="385763" y="1076325"/>
              <a:ext cx="8615362" cy="5068888"/>
              <a:chOff x="385763" y="1076325"/>
              <a:chExt cx="8615362" cy="5068888"/>
            </a:xfrm>
          </p:grpSpPr>
          <p:sp>
            <p:nvSpPr>
              <p:cNvPr id="25602" name="Text Box 70">
                <a:extLst>
                  <a:ext uri="{FF2B5EF4-FFF2-40B4-BE49-F238E27FC236}">
                    <a16:creationId xmlns:a16="http://schemas.microsoft.com/office/drawing/2014/main" id="{9C75A5B5-97E4-294E-A80C-B2443558A57A}"/>
                  </a:ext>
                </a:extLst>
              </p:cNvPr>
              <p:cNvSpPr txBox="1">
                <a:spLocks noChangeArrowheads="1"/>
              </p:cNvSpPr>
              <p:nvPr/>
            </p:nvSpPr>
            <p:spPr bwMode="auto">
              <a:xfrm>
                <a:off x="5486400" y="19812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a:solidFill>
                      <a:schemeClr val="tx1"/>
                    </a:solidFill>
                    <a:latin typeface="Times New Roman" panose="02020603050405020304" pitchFamily="18" charset="0"/>
                  </a:rPr>
                  <a:t>进程调度</a:t>
                </a:r>
              </a:p>
            </p:txBody>
          </p:sp>
          <p:grpSp>
            <p:nvGrpSpPr>
              <p:cNvPr id="25604" name="Group 75">
                <a:extLst>
                  <a:ext uri="{FF2B5EF4-FFF2-40B4-BE49-F238E27FC236}">
                    <a16:creationId xmlns:a16="http://schemas.microsoft.com/office/drawing/2014/main" id="{BB3441A1-811F-AF43-9B8A-8CEB8417E3F2}"/>
                  </a:ext>
                </a:extLst>
              </p:cNvPr>
              <p:cNvGrpSpPr>
                <a:grpSpLocks/>
              </p:cNvGrpSpPr>
              <p:nvPr/>
            </p:nvGrpSpPr>
            <p:grpSpPr bwMode="auto">
              <a:xfrm>
                <a:off x="385763" y="1219200"/>
                <a:ext cx="8377237" cy="4926013"/>
                <a:chOff x="243" y="768"/>
                <a:chExt cx="5277" cy="3103"/>
              </a:xfrm>
            </p:grpSpPr>
            <p:sp>
              <p:nvSpPr>
                <p:cNvPr id="25613" name="Oval 43">
                  <a:extLst>
                    <a:ext uri="{FF2B5EF4-FFF2-40B4-BE49-F238E27FC236}">
                      <a16:creationId xmlns:a16="http://schemas.microsoft.com/office/drawing/2014/main" id="{9CCBF604-659C-0543-BEF2-F7ED6774AA4A}"/>
                    </a:ext>
                  </a:extLst>
                </p:cNvPr>
                <p:cNvSpPr>
                  <a:spLocks noChangeArrowheads="1"/>
                </p:cNvSpPr>
                <p:nvPr/>
              </p:nvSpPr>
              <p:spPr bwMode="auto">
                <a:xfrm>
                  <a:off x="243" y="1536"/>
                  <a:ext cx="1216" cy="391"/>
                </a:xfrm>
                <a:prstGeom prst="ellipse">
                  <a:avLst/>
                </a:prstGeom>
                <a:solidFill>
                  <a:srgbClr val="FFFFFF"/>
                </a:solidFill>
                <a:ln w="12700">
                  <a:solidFill>
                    <a:schemeClr val="tx1"/>
                  </a:solidFill>
                  <a:round/>
                  <a:headEnd/>
                  <a:tailEnd/>
                </a:ln>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zh-CN" altLang="en-US" b="1">
                      <a:solidFill>
                        <a:srgbClr val="FF3300"/>
                      </a:solidFill>
                      <a:latin typeface="Times New Roman" panose="02020603050405020304" pitchFamily="18" charset="0"/>
                    </a:rPr>
                    <a:t>静止就绪</a:t>
                  </a:r>
                </a:p>
              </p:txBody>
            </p:sp>
            <p:sp>
              <p:nvSpPr>
                <p:cNvPr id="25614" name="Oval 44">
                  <a:extLst>
                    <a:ext uri="{FF2B5EF4-FFF2-40B4-BE49-F238E27FC236}">
                      <a16:creationId xmlns:a16="http://schemas.microsoft.com/office/drawing/2014/main" id="{43030662-53EC-0B45-8F4A-67BDE8498523}"/>
                    </a:ext>
                  </a:extLst>
                </p:cNvPr>
                <p:cNvSpPr>
                  <a:spLocks noChangeArrowheads="1"/>
                </p:cNvSpPr>
                <p:nvPr/>
              </p:nvSpPr>
              <p:spPr bwMode="auto">
                <a:xfrm>
                  <a:off x="2355" y="1536"/>
                  <a:ext cx="1216" cy="391"/>
                </a:xfrm>
                <a:prstGeom prst="ellipse">
                  <a:avLst/>
                </a:prstGeom>
                <a:solidFill>
                  <a:srgbClr val="FFFFFF"/>
                </a:solidFill>
                <a:ln w="12700">
                  <a:solidFill>
                    <a:schemeClr val="tx1"/>
                  </a:solidFill>
                  <a:round/>
                  <a:headEnd/>
                  <a:tailEnd/>
                </a:ln>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zh-CN" altLang="en-US" b="1">
                      <a:solidFill>
                        <a:srgbClr val="FF3300"/>
                      </a:solidFill>
                      <a:latin typeface="Times New Roman" panose="02020603050405020304" pitchFamily="18" charset="0"/>
                    </a:rPr>
                    <a:t>活动就绪</a:t>
                  </a:r>
                </a:p>
              </p:txBody>
            </p:sp>
            <p:sp>
              <p:nvSpPr>
                <p:cNvPr id="25615" name="Oval 45">
                  <a:extLst>
                    <a:ext uri="{FF2B5EF4-FFF2-40B4-BE49-F238E27FC236}">
                      <a16:creationId xmlns:a16="http://schemas.microsoft.com/office/drawing/2014/main" id="{57D87AA9-7EB1-9A4D-8D76-0ECBC11271EE}"/>
                    </a:ext>
                  </a:extLst>
                </p:cNvPr>
                <p:cNvSpPr>
                  <a:spLocks noChangeArrowheads="1"/>
                </p:cNvSpPr>
                <p:nvPr/>
              </p:nvSpPr>
              <p:spPr bwMode="auto">
                <a:xfrm>
                  <a:off x="4514" y="1536"/>
                  <a:ext cx="670" cy="391"/>
                </a:xfrm>
                <a:prstGeom prst="ellipse">
                  <a:avLst/>
                </a:prstGeom>
                <a:solidFill>
                  <a:srgbClr val="FFFFFF"/>
                </a:solidFill>
                <a:ln w="12700">
                  <a:solidFill>
                    <a:schemeClr val="tx1"/>
                  </a:solidFill>
                  <a:round/>
                  <a:headEnd/>
                  <a:tailEnd/>
                </a:ln>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zh-CN" altLang="en-US" b="1">
                      <a:solidFill>
                        <a:srgbClr val="FF3300"/>
                      </a:solidFill>
                      <a:latin typeface="Times New Roman" panose="02020603050405020304" pitchFamily="18" charset="0"/>
                    </a:rPr>
                    <a:t>执行</a:t>
                  </a:r>
                </a:p>
              </p:txBody>
            </p:sp>
            <p:sp>
              <p:nvSpPr>
                <p:cNvPr id="25616" name="Oval 46">
                  <a:extLst>
                    <a:ext uri="{FF2B5EF4-FFF2-40B4-BE49-F238E27FC236}">
                      <a16:creationId xmlns:a16="http://schemas.microsoft.com/office/drawing/2014/main" id="{26877558-AF5E-6845-A375-48DC47C734AD}"/>
                    </a:ext>
                  </a:extLst>
                </p:cNvPr>
                <p:cNvSpPr>
                  <a:spLocks noChangeArrowheads="1"/>
                </p:cNvSpPr>
                <p:nvPr/>
              </p:nvSpPr>
              <p:spPr bwMode="auto">
                <a:xfrm>
                  <a:off x="2403" y="2928"/>
                  <a:ext cx="1216" cy="391"/>
                </a:xfrm>
                <a:prstGeom prst="ellipse">
                  <a:avLst/>
                </a:prstGeom>
                <a:solidFill>
                  <a:srgbClr val="FFFFFF"/>
                </a:solidFill>
                <a:ln w="12700">
                  <a:solidFill>
                    <a:schemeClr val="tx1"/>
                  </a:solidFill>
                  <a:round/>
                  <a:headEnd/>
                  <a:tailEnd/>
                </a:ln>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zh-CN" altLang="en-US" b="1">
                      <a:solidFill>
                        <a:srgbClr val="FF3300"/>
                      </a:solidFill>
                      <a:latin typeface="Times New Roman" panose="02020603050405020304" pitchFamily="18" charset="0"/>
                    </a:rPr>
                    <a:t>活动阻塞</a:t>
                  </a:r>
                </a:p>
              </p:txBody>
            </p:sp>
            <p:sp>
              <p:nvSpPr>
                <p:cNvPr id="25617" name="Oval 47">
                  <a:extLst>
                    <a:ext uri="{FF2B5EF4-FFF2-40B4-BE49-F238E27FC236}">
                      <a16:creationId xmlns:a16="http://schemas.microsoft.com/office/drawing/2014/main" id="{6886D37D-E0C1-AE46-A93A-032B4DF43166}"/>
                    </a:ext>
                  </a:extLst>
                </p:cNvPr>
                <p:cNvSpPr>
                  <a:spLocks noChangeArrowheads="1"/>
                </p:cNvSpPr>
                <p:nvPr/>
              </p:nvSpPr>
              <p:spPr bwMode="auto">
                <a:xfrm>
                  <a:off x="291" y="2976"/>
                  <a:ext cx="1216" cy="391"/>
                </a:xfrm>
                <a:prstGeom prst="ellipse">
                  <a:avLst/>
                </a:prstGeom>
                <a:solidFill>
                  <a:srgbClr val="FFFFFF"/>
                </a:solidFill>
                <a:ln w="12700">
                  <a:solidFill>
                    <a:schemeClr val="tx1"/>
                  </a:solidFill>
                  <a:round/>
                  <a:headEnd/>
                  <a:tailEnd/>
                </a:ln>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zh-CN" altLang="en-US" b="1">
                      <a:solidFill>
                        <a:srgbClr val="FF3300"/>
                      </a:solidFill>
                      <a:latin typeface="Times New Roman" panose="02020603050405020304" pitchFamily="18" charset="0"/>
                    </a:rPr>
                    <a:t>静止阻塞</a:t>
                  </a:r>
                </a:p>
              </p:txBody>
            </p:sp>
            <p:sp>
              <p:nvSpPr>
                <p:cNvPr id="25618" name="Line 48">
                  <a:extLst>
                    <a:ext uri="{FF2B5EF4-FFF2-40B4-BE49-F238E27FC236}">
                      <a16:creationId xmlns:a16="http://schemas.microsoft.com/office/drawing/2014/main" id="{C26C64C3-0F89-D94B-B5FC-E44346AA654B}"/>
                    </a:ext>
                  </a:extLst>
                </p:cNvPr>
                <p:cNvSpPr>
                  <a:spLocks noChangeShapeType="1"/>
                </p:cNvSpPr>
                <p:nvPr/>
              </p:nvSpPr>
              <p:spPr bwMode="auto">
                <a:xfrm>
                  <a:off x="1440" y="1824"/>
                  <a:ext cx="960" cy="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5619" name="Line 49">
                  <a:extLst>
                    <a:ext uri="{FF2B5EF4-FFF2-40B4-BE49-F238E27FC236}">
                      <a16:creationId xmlns:a16="http://schemas.microsoft.com/office/drawing/2014/main" id="{B419CADE-B543-0F46-8939-EB673A6E2185}"/>
                    </a:ext>
                  </a:extLst>
                </p:cNvPr>
                <p:cNvSpPr>
                  <a:spLocks noChangeShapeType="1"/>
                </p:cNvSpPr>
                <p:nvPr/>
              </p:nvSpPr>
              <p:spPr bwMode="auto">
                <a:xfrm flipH="1">
                  <a:off x="1440" y="1632"/>
                  <a:ext cx="960" cy="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5620" name="Line 50">
                  <a:extLst>
                    <a:ext uri="{FF2B5EF4-FFF2-40B4-BE49-F238E27FC236}">
                      <a16:creationId xmlns:a16="http://schemas.microsoft.com/office/drawing/2014/main" id="{BE40ADF2-C3E8-E64F-A077-22281E23892C}"/>
                    </a:ext>
                  </a:extLst>
                </p:cNvPr>
                <p:cNvSpPr>
                  <a:spLocks noChangeShapeType="1"/>
                </p:cNvSpPr>
                <p:nvPr/>
              </p:nvSpPr>
              <p:spPr bwMode="auto">
                <a:xfrm>
                  <a:off x="3504" y="1632"/>
                  <a:ext cx="1056" cy="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5621" name="Line 51">
                  <a:extLst>
                    <a:ext uri="{FF2B5EF4-FFF2-40B4-BE49-F238E27FC236}">
                      <a16:creationId xmlns:a16="http://schemas.microsoft.com/office/drawing/2014/main" id="{AC3BFA90-FF79-1342-B38D-6DCCCC187CD6}"/>
                    </a:ext>
                  </a:extLst>
                </p:cNvPr>
                <p:cNvSpPr>
                  <a:spLocks noChangeShapeType="1"/>
                </p:cNvSpPr>
                <p:nvPr/>
              </p:nvSpPr>
              <p:spPr bwMode="auto">
                <a:xfrm flipH="1">
                  <a:off x="3504" y="1824"/>
                  <a:ext cx="1056"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5622" name="Line 52">
                  <a:extLst>
                    <a:ext uri="{FF2B5EF4-FFF2-40B4-BE49-F238E27FC236}">
                      <a16:creationId xmlns:a16="http://schemas.microsoft.com/office/drawing/2014/main" id="{8CD4A178-2D7C-1A4B-A7D4-51861360B048}"/>
                    </a:ext>
                  </a:extLst>
                </p:cNvPr>
                <p:cNvSpPr>
                  <a:spLocks noChangeShapeType="1"/>
                </p:cNvSpPr>
                <p:nvPr/>
              </p:nvSpPr>
              <p:spPr bwMode="auto">
                <a:xfrm flipV="1">
                  <a:off x="3024" y="1920"/>
                  <a:ext cx="0" cy="1008"/>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5623" name="Line 53">
                  <a:extLst>
                    <a:ext uri="{FF2B5EF4-FFF2-40B4-BE49-F238E27FC236}">
                      <a16:creationId xmlns:a16="http://schemas.microsoft.com/office/drawing/2014/main" id="{BC892939-3030-AD42-9000-157B1D4B754E}"/>
                    </a:ext>
                  </a:extLst>
                </p:cNvPr>
                <p:cNvSpPr>
                  <a:spLocks noChangeShapeType="1"/>
                </p:cNvSpPr>
                <p:nvPr/>
              </p:nvSpPr>
              <p:spPr bwMode="auto">
                <a:xfrm flipH="1">
                  <a:off x="3600" y="1920"/>
                  <a:ext cx="1152" cy="1152"/>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5624" name="Line 54">
                  <a:extLst>
                    <a:ext uri="{FF2B5EF4-FFF2-40B4-BE49-F238E27FC236}">
                      <a16:creationId xmlns:a16="http://schemas.microsoft.com/office/drawing/2014/main" id="{2439850A-9B37-3140-9DB5-25702DD555FF}"/>
                    </a:ext>
                  </a:extLst>
                </p:cNvPr>
                <p:cNvSpPr>
                  <a:spLocks noChangeShapeType="1"/>
                </p:cNvSpPr>
                <p:nvPr/>
              </p:nvSpPr>
              <p:spPr bwMode="auto">
                <a:xfrm>
                  <a:off x="1536" y="3216"/>
                  <a:ext cx="960" cy="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5625" name="Line 55">
                  <a:extLst>
                    <a:ext uri="{FF2B5EF4-FFF2-40B4-BE49-F238E27FC236}">
                      <a16:creationId xmlns:a16="http://schemas.microsoft.com/office/drawing/2014/main" id="{511147E7-801C-FF41-970F-17B25D6FDB7B}"/>
                    </a:ext>
                  </a:extLst>
                </p:cNvPr>
                <p:cNvSpPr>
                  <a:spLocks noChangeShapeType="1"/>
                </p:cNvSpPr>
                <p:nvPr/>
              </p:nvSpPr>
              <p:spPr bwMode="auto">
                <a:xfrm flipH="1">
                  <a:off x="1392" y="3024"/>
                  <a:ext cx="1104" cy="0"/>
                </a:xfrm>
                <a:prstGeom prst="line">
                  <a:avLst/>
                </a:prstGeom>
                <a:noFill/>
                <a:ln w="38100">
                  <a:solidFill>
                    <a:srgbClr val="FFFFFF"/>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5626" name="Line 56">
                  <a:extLst>
                    <a:ext uri="{FF2B5EF4-FFF2-40B4-BE49-F238E27FC236}">
                      <a16:creationId xmlns:a16="http://schemas.microsoft.com/office/drawing/2014/main" id="{DFF0DE9D-56E3-2D49-82F2-476CC0D3730E}"/>
                    </a:ext>
                  </a:extLst>
                </p:cNvPr>
                <p:cNvSpPr>
                  <a:spLocks noChangeShapeType="1"/>
                </p:cNvSpPr>
                <p:nvPr/>
              </p:nvSpPr>
              <p:spPr bwMode="auto">
                <a:xfrm flipV="1">
                  <a:off x="864" y="1920"/>
                  <a:ext cx="0" cy="1056"/>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5627" name="Line 58">
                  <a:extLst>
                    <a:ext uri="{FF2B5EF4-FFF2-40B4-BE49-F238E27FC236}">
                      <a16:creationId xmlns:a16="http://schemas.microsoft.com/office/drawing/2014/main" id="{CE348978-1F19-654B-958F-A392CE359264}"/>
                    </a:ext>
                  </a:extLst>
                </p:cNvPr>
                <p:cNvSpPr>
                  <a:spLocks noChangeShapeType="1"/>
                </p:cNvSpPr>
                <p:nvPr/>
              </p:nvSpPr>
              <p:spPr bwMode="auto">
                <a:xfrm flipH="1" flipV="1">
                  <a:off x="3168" y="768"/>
                  <a:ext cx="1584" cy="768"/>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wrap="none">
                  <a:spAutoFit/>
                </a:bodyPr>
                <a:lstStyle/>
                <a:p>
                  <a:endParaRPr lang="en-US"/>
                </a:p>
              </p:txBody>
            </p:sp>
            <p:sp>
              <p:nvSpPr>
                <p:cNvPr id="25628" name="Line 59">
                  <a:extLst>
                    <a:ext uri="{FF2B5EF4-FFF2-40B4-BE49-F238E27FC236}">
                      <a16:creationId xmlns:a16="http://schemas.microsoft.com/office/drawing/2014/main" id="{76F3DB7A-D776-324D-9474-3A7AD3185E83}"/>
                    </a:ext>
                  </a:extLst>
                </p:cNvPr>
                <p:cNvSpPr>
                  <a:spLocks noChangeShapeType="1"/>
                </p:cNvSpPr>
                <p:nvPr/>
              </p:nvSpPr>
              <p:spPr bwMode="auto">
                <a:xfrm flipH="1">
                  <a:off x="960" y="768"/>
                  <a:ext cx="2208" cy="768"/>
                </a:xfrm>
                <a:prstGeom prst="line">
                  <a:avLst/>
                </a:prstGeom>
                <a:noFill/>
                <a:ln w="38100">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wrap="none">
                  <a:spAutoFit/>
                </a:bodyPr>
                <a:lstStyle/>
                <a:p>
                  <a:endParaRPr lang="en-US"/>
                </a:p>
              </p:txBody>
            </p:sp>
            <p:sp>
              <p:nvSpPr>
                <p:cNvPr id="25629" name="Text Box 60">
                  <a:extLst>
                    <a:ext uri="{FF2B5EF4-FFF2-40B4-BE49-F238E27FC236}">
                      <a16:creationId xmlns:a16="http://schemas.microsoft.com/office/drawing/2014/main" id="{524D5F04-9F6F-1C46-A4C1-7C90D12F86C5}"/>
                    </a:ext>
                  </a:extLst>
                </p:cNvPr>
                <p:cNvSpPr txBox="1">
                  <a:spLocks noChangeArrowheads="1"/>
                </p:cNvSpPr>
                <p:nvPr/>
              </p:nvSpPr>
              <p:spPr bwMode="auto">
                <a:xfrm>
                  <a:off x="1824" y="768"/>
                  <a:ext cx="110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a:solidFill>
                        <a:schemeClr val="tx1"/>
                      </a:solidFill>
                      <a:latin typeface="Times New Roman" panose="02020603050405020304" pitchFamily="18" charset="0"/>
                    </a:rPr>
                    <a:t>挂起</a:t>
                  </a:r>
                </a:p>
              </p:txBody>
            </p:sp>
            <p:sp>
              <p:nvSpPr>
                <p:cNvPr id="25630" name="Text Box 61">
                  <a:extLst>
                    <a:ext uri="{FF2B5EF4-FFF2-40B4-BE49-F238E27FC236}">
                      <a16:creationId xmlns:a16="http://schemas.microsoft.com/office/drawing/2014/main" id="{2C22CB2E-6B63-734E-9E51-9B6579386A3D}"/>
                    </a:ext>
                  </a:extLst>
                </p:cNvPr>
                <p:cNvSpPr txBox="1">
                  <a:spLocks noChangeArrowheads="1"/>
                </p:cNvSpPr>
                <p:nvPr/>
              </p:nvSpPr>
              <p:spPr bwMode="auto">
                <a:xfrm>
                  <a:off x="4368" y="2352"/>
                  <a:ext cx="115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b="1">
                      <a:solidFill>
                        <a:schemeClr val="tx1"/>
                      </a:solidFill>
                      <a:latin typeface="Times New Roman" panose="02020603050405020304" pitchFamily="18" charset="0"/>
                    </a:rPr>
                    <a:t>I/O</a:t>
                  </a:r>
                  <a:r>
                    <a:rPr lang="zh-CN" altLang="en-US" b="1">
                      <a:solidFill>
                        <a:schemeClr val="tx1"/>
                      </a:solidFill>
                      <a:latin typeface="Times New Roman" panose="02020603050405020304" pitchFamily="18" charset="0"/>
                    </a:rPr>
                    <a:t>请求</a:t>
                  </a:r>
                </a:p>
              </p:txBody>
            </p:sp>
            <p:sp>
              <p:nvSpPr>
                <p:cNvPr id="25631" name="Text Box 62">
                  <a:extLst>
                    <a:ext uri="{FF2B5EF4-FFF2-40B4-BE49-F238E27FC236}">
                      <a16:creationId xmlns:a16="http://schemas.microsoft.com/office/drawing/2014/main" id="{682BA34A-0DA1-FC4B-BC10-DBDD60703E9D}"/>
                    </a:ext>
                  </a:extLst>
                </p:cNvPr>
                <p:cNvSpPr txBox="1">
                  <a:spLocks noChangeArrowheads="1"/>
                </p:cNvSpPr>
                <p:nvPr/>
              </p:nvSpPr>
              <p:spPr bwMode="auto">
                <a:xfrm>
                  <a:off x="3024" y="2051"/>
                  <a:ext cx="384" cy="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lnSpc>
                      <a:spcPct val="65000"/>
                    </a:lnSpc>
                    <a:spcBef>
                      <a:spcPct val="50000"/>
                    </a:spcBef>
                  </a:pPr>
                  <a:r>
                    <a:rPr lang="zh-CN" altLang="en-US" b="1">
                      <a:solidFill>
                        <a:schemeClr val="tx1"/>
                      </a:solidFill>
                      <a:latin typeface="Times New Roman" panose="02020603050405020304" pitchFamily="18" charset="0"/>
                    </a:rPr>
                    <a:t>事</a:t>
                  </a:r>
                </a:p>
                <a:p>
                  <a:pPr eaLnBrk="1" hangingPunct="1">
                    <a:lnSpc>
                      <a:spcPct val="40000"/>
                    </a:lnSpc>
                    <a:spcBef>
                      <a:spcPct val="50000"/>
                    </a:spcBef>
                  </a:pPr>
                  <a:r>
                    <a:rPr lang="zh-CN" altLang="en-US" b="1">
                      <a:solidFill>
                        <a:schemeClr val="tx1"/>
                      </a:solidFill>
                      <a:latin typeface="Times New Roman" panose="02020603050405020304" pitchFamily="18" charset="0"/>
                    </a:rPr>
                    <a:t>件</a:t>
                  </a:r>
                </a:p>
                <a:p>
                  <a:pPr eaLnBrk="1" hangingPunct="1">
                    <a:lnSpc>
                      <a:spcPct val="40000"/>
                    </a:lnSpc>
                    <a:spcBef>
                      <a:spcPct val="50000"/>
                    </a:spcBef>
                  </a:pPr>
                  <a:r>
                    <a:rPr lang="zh-CN" altLang="en-US" b="1">
                      <a:solidFill>
                        <a:schemeClr val="tx1"/>
                      </a:solidFill>
                      <a:latin typeface="Times New Roman" panose="02020603050405020304" pitchFamily="18" charset="0"/>
                    </a:rPr>
                    <a:t>发</a:t>
                  </a:r>
                </a:p>
                <a:p>
                  <a:pPr eaLnBrk="1" hangingPunct="1">
                    <a:lnSpc>
                      <a:spcPct val="40000"/>
                    </a:lnSpc>
                    <a:spcBef>
                      <a:spcPct val="50000"/>
                    </a:spcBef>
                  </a:pPr>
                  <a:r>
                    <a:rPr lang="zh-CN" altLang="en-US" b="1">
                      <a:solidFill>
                        <a:schemeClr val="tx1"/>
                      </a:solidFill>
                      <a:latin typeface="Times New Roman" panose="02020603050405020304" pitchFamily="18" charset="0"/>
                    </a:rPr>
                    <a:t>生</a:t>
                  </a:r>
                </a:p>
              </p:txBody>
            </p:sp>
            <p:sp>
              <p:nvSpPr>
                <p:cNvPr id="25632" name="Text Box 65">
                  <a:extLst>
                    <a:ext uri="{FF2B5EF4-FFF2-40B4-BE49-F238E27FC236}">
                      <a16:creationId xmlns:a16="http://schemas.microsoft.com/office/drawing/2014/main" id="{00693966-EED5-B742-BECF-7FE0C1965526}"/>
                    </a:ext>
                  </a:extLst>
                </p:cNvPr>
                <p:cNvSpPr txBox="1">
                  <a:spLocks noChangeArrowheads="1"/>
                </p:cNvSpPr>
                <p:nvPr/>
              </p:nvSpPr>
              <p:spPr bwMode="auto">
                <a:xfrm>
                  <a:off x="1728" y="1296"/>
                  <a:ext cx="67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a:solidFill>
                        <a:schemeClr val="tx1"/>
                      </a:solidFill>
                      <a:latin typeface="Times New Roman" panose="02020603050405020304" pitchFamily="18" charset="0"/>
                    </a:rPr>
                    <a:t>挂起</a:t>
                  </a:r>
                </a:p>
              </p:txBody>
            </p:sp>
            <p:sp>
              <p:nvSpPr>
                <p:cNvPr id="25633" name="Text Box 66">
                  <a:extLst>
                    <a:ext uri="{FF2B5EF4-FFF2-40B4-BE49-F238E27FC236}">
                      <a16:creationId xmlns:a16="http://schemas.microsoft.com/office/drawing/2014/main" id="{F1F6A4F1-35FF-1A47-B787-3BE698F8CCD9}"/>
                    </a:ext>
                  </a:extLst>
                </p:cNvPr>
                <p:cNvSpPr txBox="1">
                  <a:spLocks noChangeArrowheads="1"/>
                </p:cNvSpPr>
                <p:nvPr/>
              </p:nvSpPr>
              <p:spPr bwMode="auto">
                <a:xfrm>
                  <a:off x="1632" y="2736"/>
                  <a:ext cx="76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a:solidFill>
                        <a:schemeClr val="tx1"/>
                      </a:solidFill>
                      <a:latin typeface="Times New Roman" panose="02020603050405020304" pitchFamily="18" charset="0"/>
                    </a:rPr>
                    <a:t>挂起</a:t>
                  </a:r>
                </a:p>
              </p:txBody>
            </p:sp>
            <p:sp>
              <p:nvSpPr>
                <p:cNvPr id="25634" name="Text Box 67">
                  <a:extLst>
                    <a:ext uri="{FF2B5EF4-FFF2-40B4-BE49-F238E27FC236}">
                      <a16:creationId xmlns:a16="http://schemas.microsoft.com/office/drawing/2014/main" id="{9FA07403-BBC9-4549-BBF9-011EC5AE04EA}"/>
                    </a:ext>
                  </a:extLst>
                </p:cNvPr>
                <p:cNvSpPr txBox="1">
                  <a:spLocks noChangeArrowheads="1"/>
                </p:cNvSpPr>
                <p:nvPr/>
              </p:nvSpPr>
              <p:spPr bwMode="auto">
                <a:xfrm>
                  <a:off x="1584" y="3264"/>
                  <a:ext cx="96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a:solidFill>
                        <a:schemeClr val="tx1"/>
                      </a:solidFill>
                      <a:latin typeface="Times New Roman" panose="02020603050405020304" pitchFamily="18" charset="0"/>
                    </a:rPr>
                    <a:t>激活</a:t>
                  </a:r>
                </a:p>
              </p:txBody>
            </p:sp>
            <p:sp>
              <p:nvSpPr>
                <p:cNvPr id="25635" name="Text Box 68">
                  <a:extLst>
                    <a:ext uri="{FF2B5EF4-FFF2-40B4-BE49-F238E27FC236}">
                      <a16:creationId xmlns:a16="http://schemas.microsoft.com/office/drawing/2014/main" id="{E86B91B5-F30A-9F48-B5AA-5A53B0887C19}"/>
                    </a:ext>
                  </a:extLst>
                </p:cNvPr>
                <p:cNvSpPr txBox="1">
                  <a:spLocks noChangeArrowheads="1"/>
                </p:cNvSpPr>
                <p:nvPr/>
              </p:nvSpPr>
              <p:spPr bwMode="auto">
                <a:xfrm>
                  <a:off x="1680" y="1872"/>
                  <a:ext cx="5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a:solidFill>
                        <a:schemeClr val="tx1"/>
                      </a:solidFill>
                      <a:latin typeface="Times New Roman" panose="02020603050405020304" pitchFamily="18" charset="0"/>
                    </a:rPr>
                    <a:t>激活</a:t>
                  </a:r>
                </a:p>
              </p:txBody>
            </p:sp>
            <p:sp>
              <p:nvSpPr>
                <p:cNvPr id="25636" name="Text Box 69">
                  <a:extLst>
                    <a:ext uri="{FF2B5EF4-FFF2-40B4-BE49-F238E27FC236}">
                      <a16:creationId xmlns:a16="http://schemas.microsoft.com/office/drawing/2014/main" id="{53914FB5-1900-0249-94E1-F63578AC2D92}"/>
                    </a:ext>
                  </a:extLst>
                </p:cNvPr>
                <p:cNvSpPr txBox="1">
                  <a:spLocks noChangeArrowheads="1"/>
                </p:cNvSpPr>
                <p:nvPr/>
              </p:nvSpPr>
              <p:spPr bwMode="auto">
                <a:xfrm>
                  <a:off x="576" y="2112"/>
                  <a:ext cx="346" cy="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eaVert">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a:solidFill>
                        <a:schemeClr val="tx1"/>
                      </a:solidFill>
                      <a:latin typeface="Times New Roman" panose="02020603050405020304" pitchFamily="18" charset="0"/>
                    </a:rPr>
                    <a:t>事件发生</a:t>
                  </a:r>
                </a:p>
              </p:txBody>
            </p:sp>
            <p:sp>
              <p:nvSpPr>
                <p:cNvPr id="25637" name="Text Box 71">
                  <a:extLst>
                    <a:ext uri="{FF2B5EF4-FFF2-40B4-BE49-F238E27FC236}">
                      <a16:creationId xmlns:a16="http://schemas.microsoft.com/office/drawing/2014/main" id="{BCE96D8A-4EB9-974D-BDD5-668C29187F68}"/>
                    </a:ext>
                  </a:extLst>
                </p:cNvPr>
                <p:cNvSpPr txBox="1">
                  <a:spLocks noChangeArrowheads="1"/>
                </p:cNvSpPr>
                <p:nvPr/>
              </p:nvSpPr>
              <p:spPr bwMode="auto">
                <a:xfrm>
                  <a:off x="3408" y="1872"/>
                  <a:ext cx="129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a:solidFill>
                        <a:schemeClr val="tx1"/>
                      </a:solidFill>
                      <a:latin typeface="Times New Roman" panose="02020603050405020304" pitchFamily="18" charset="0"/>
                    </a:rPr>
                    <a:t>中断（超时）</a:t>
                  </a:r>
                </a:p>
              </p:txBody>
            </p:sp>
            <p:sp>
              <p:nvSpPr>
                <p:cNvPr id="25638" name="Text Box 72">
                  <a:extLst>
                    <a:ext uri="{FF2B5EF4-FFF2-40B4-BE49-F238E27FC236}">
                      <a16:creationId xmlns:a16="http://schemas.microsoft.com/office/drawing/2014/main" id="{B8837BE8-061C-5E45-AEE9-28676D35360E}"/>
                    </a:ext>
                  </a:extLst>
                </p:cNvPr>
                <p:cNvSpPr txBox="1">
                  <a:spLocks noChangeArrowheads="1"/>
                </p:cNvSpPr>
                <p:nvPr/>
              </p:nvSpPr>
              <p:spPr bwMode="auto">
                <a:xfrm>
                  <a:off x="1200" y="3583"/>
                  <a:ext cx="336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dirty="0">
                      <a:solidFill>
                        <a:schemeClr val="tx1"/>
                      </a:solidFill>
                      <a:latin typeface="Times New Roman" panose="02020603050405020304" pitchFamily="18" charset="0"/>
                    </a:rPr>
                    <a:t>具有挂起状态的进程状态图</a:t>
                  </a:r>
                </a:p>
              </p:txBody>
            </p:sp>
            <p:sp>
              <p:nvSpPr>
                <p:cNvPr id="25639" name="Line 74">
                  <a:extLst>
                    <a:ext uri="{FF2B5EF4-FFF2-40B4-BE49-F238E27FC236}">
                      <a16:creationId xmlns:a16="http://schemas.microsoft.com/office/drawing/2014/main" id="{A6C720BC-B6BA-0744-A3DF-8FC19119A9FD}"/>
                    </a:ext>
                  </a:extLst>
                </p:cNvPr>
                <p:cNvSpPr>
                  <a:spLocks noChangeShapeType="1"/>
                </p:cNvSpPr>
                <p:nvPr/>
              </p:nvSpPr>
              <p:spPr bwMode="auto">
                <a:xfrm flipH="1">
                  <a:off x="1536" y="3072"/>
                  <a:ext cx="816" cy="0"/>
                </a:xfrm>
                <a:prstGeom prst="line">
                  <a:avLst/>
                </a:prstGeom>
                <a:noFill/>
                <a:ln w="38100">
                  <a:solidFill>
                    <a:srgbClr val="0000FF"/>
                  </a:solidFill>
                  <a:round/>
                  <a:headEnd type="none" w="sm" len="sm"/>
                  <a:tailEnd type="triangle" w="sm" len="sm"/>
                </a:ln>
                <a:extLst>
                  <a:ext uri="{909E8E84-426E-40DD-AFC4-6F175D3DCCD1}">
                    <a14:hiddenFill xmlns:a14="http://schemas.microsoft.com/office/drawing/2010/main">
                      <a:noFill/>
                    </a14:hiddenFill>
                  </a:ext>
                </a:extLst>
              </p:spPr>
              <p:txBody>
                <a:bodyPr wrap="none">
                  <a:spAutoFit/>
                </a:bodyPr>
                <a:lstStyle/>
                <a:p>
                  <a:endParaRPr lang="en-US"/>
                </a:p>
              </p:txBody>
            </p:sp>
          </p:grpSp>
          <p:sp>
            <p:nvSpPr>
              <p:cNvPr id="33" name="Line 20">
                <a:extLst>
                  <a:ext uri="{FF2B5EF4-FFF2-40B4-BE49-F238E27FC236}">
                    <a16:creationId xmlns:a16="http://schemas.microsoft.com/office/drawing/2014/main" id="{5DFD1765-D665-9841-B8D1-5D4FB168C9AC}"/>
                  </a:ext>
                </a:extLst>
              </p:cNvPr>
              <p:cNvSpPr>
                <a:spLocks noChangeShapeType="1"/>
              </p:cNvSpPr>
              <p:nvPr/>
            </p:nvSpPr>
            <p:spPr bwMode="auto">
              <a:xfrm>
                <a:off x="4016375" y="1076325"/>
                <a:ext cx="769938" cy="1352550"/>
              </a:xfrm>
              <a:prstGeom prst="line">
                <a:avLst/>
              </a:prstGeom>
              <a:noFill/>
              <a:ln w="28575">
                <a:solidFill>
                  <a:srgbClr val="FF3300"/>
                </a:solidFill>
                <a:round/>
                <a:headEnd type="none" w="sm" len="sm"/>
                <a:tailEnd type="triangle" w="lg" len="lg"/>
              </a:ln>
              <a:extLst>
                <a:ext uri="{909E8E84-426E-40DD-AFC4-6F175D3DCCD1}">
                  <a14:hiddenFill xmlns:a14="http://schemas.microsoft.com/office/drawing/2010/main">
                    <a:noFill/>
                  </a14:hiddenFill>
                </a:ext>
              </a:extLst>
            </p:spPr>
            <p:txBody>
              <a:bodyPr>
                <a:spAutoFit/>
              </a:bodyPr>
              <a:lstStyle/>
              <a:p>
                <a:endParaRPr lang="en-US"/>
              </a:p>
            </p:txBody>
          </p:sp>
          <p:sp>
            <p:nvSpPr>
              <p:cNvPr id="34" name="Line 21">
                <a:extLst>
                  <a:ext uri="{FF2B5EF4-FFF2-40B4-BE49-F238E27FC236}">
                    <a16:creationId xmlns:a16="http://schemas.microsoft.com/office/drawing/2014/main" id="{E2E1633F-1927-DF42-93DA-BD8BF5980D28}"/>
                  </a:ext>
                </a:extLst>
              </p:cNvPr>
              <p:cNvSpPr>
                <a:spLocks noChangeShapeType="1"/>
              </p:cNvSpPr>
              <p:nvPr/>
            </p:nvSpPr>
            <p:spPr bwMode="auto">
              <a:xfrm flipH="1">
                <a:off x="1428750" y="1076325"/>
                <a:ext cx="1652588" cy="1352550"/>
              </a:xfrm>
              <a:prstGeom prst="line">
                <a:avLst/>
              </a:prstGeom>
              <a:noFill/>
              <a:ln w="28575">
                <a:solidFill>
                  <a:srgbClr val="FF3300"/>
                </a:solidFill>
                <a:round/>
                <a:headEnd type="none" w="sm" len="sm"/>
                <a:tailEnd type="triangle" w="lg" len="lg"/>
              </a:ln>
              <a:extLst>
                <a:ext uri="{909E8E84-426E-40DD-AFC4-6F175D3DCCD1}">
                  <a14:hiddenFill xmlns:a14="http://schemas.microsoft.com/office/drawing/2010/main">
                    <a:noFill/>
                  </a14:hiddenFill>
                </a:ext>
              </a:extLst>
            </p:spPr>
            <p:txBody>
              <a:bodyPr>
                <a:spAutoFit/>
              </a:bodyPr>
              <a:lstStyle/>
              <a:p>
                <a:endParaRPr lang="en-US"/>
              </a:p>
            </p:txBody>
          </p:sp>
          <p:sp>
            <p:nvSpPr>
              <p:cNvPr id="35" name="Text Box 42">
                <a:extLst>
                  <a:ext uri="{FF2B5EF4-FFF2-40B4-BE49-F238E27FC236}">
                    <a16:creationId xmlns:a16="http://schemas.microsoft.com/office/drawing/2014/main" id="{4119B8B6-B7FF-AF4E-BEC9-A9A07DD55B63}"/>
                  </a:ext>
                </a:extLst>
              </p:cNvPr>
              <p:cNvSpPr txBox="1">
                <a:spLocks noChangeArrowheads="1"/>
              </p:cNvSpPr>
              <p:nvPr/>
            </p:nvSpPr>
            <p:spPr bwMode="auto">
              <a:xfrm>
                <a:off x="4429125" y="1600200"/>
                <a:ext cx="1622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000" b="1" dirty="0">
                    <a:solidFill>
                      <a:srgbClr val="0000FF"/>
                    </a:solidFill>
                  </a:rPr>
                  <a:t>内存充足</a:t>
                </a:r>
              </a:p>
            </p:txBody>
          </p:sp>
          <p:sp>
            <p:nvSpPr>
              <p:cNvPr id="36" name="Text Box 43">
                <a:extLst>
                  <a:ext uri="{FF2B5EF4-FFF2-40B4-BE49-F238E27FC236}">
                    <a16:creationId xmlns:a16="http://schemas.microsoft.com/office/drawing/2014/main" id="{E2D9AF5A-5C09-C643-BA0D-B14E44B4A767}"/>
                  </a:ext>
                </a:extLst>
              </p:cNvPr>
              <p:cNvSpPr txBox="1">
                <a:spLocks noChangeArrowheads="1"/>
              </p:cNvSpPr>
              <p:nvPr/>
            </p:nvSpPr>
            <p:spPr bwMode="auto">
              <a:xfrm>
                <a:off x="1071563" y="1385888"/>
                <a:ext cx="14366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000" b="1">
                    <a:solidFill>
                      <a:srgbClr val="0000FF"/>
                    </a:solidFill>
                  </a:rPr>
                  <a:t>内存不足</a:t>
                </a:r>
              </a:p>
            </p:txBody>
          </p:sp>
          <p:sp>
            <p:nvSpPr>
              <p:cNvPr id="38" name="Oval 4">
                <a:extLst>
                  <a:ext uri="{FF2B5EF4-FFF2-40B4-BE49-F238E27FC236}">
                    <a16:creationId xmlns:a16="http://schemas.microsoft.com/office/drawing/2014/main" id="{E025D637-F19B-844C-9E11-615FBDAA2C18}"/>
                  </a:ext>
                </a:extLst>
              </p:cNvPr>
              <p:cNvSpPr>
                <a:spLocks noChangeArrowheads="1"/>
              </p:cNvSpPr>
              <p:nvPr/>
            </p:nvSpPr>
            <p:spPr bwMode="auto">
              <a:xfrm>
                <a:off x="8429625" y="2233613"/>
                <a:ext cx="571500" cy="909637"/>
              </a:xfrm>
              <a:prstGeom prst="ellipse">
                <a:avLst/>
              </a:prstGeom>
              <a:solidFill>
                <a:srgbClr val="FFFFFF"/>
              </a:solidFill>
              <a:ln w="12700">
                <a:solidFill>
                  <a:srgbClr val="0000FF"/>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zh-CN" altLang="en-US" sz="1800" b="1">
                    <a:solidFill>
                      <a:srgbClr val="0033CC"/>
                    </a:solidFill>
                    <a:latin typeface="Times New Roman" panose="02020603050405020304" pitchFamily="18" charset="0"/>
                  </a:rPr>
                  <a:t>终止</a:t>
                </a:r>
              </a:p>
            </p:txBody>
          </p:sp>
          <p:cxnSp>
            <p:nvCxnSpPr>
              <p:cNvPr id="48" name="直接箭头连接符 47">
                <a:extLst>
                  <a:ext uri="{FF2B5EF4-FFF2-40B4-BE49-F238E27FC236}">
                    <a16:creationId xmlns:a16="http://schemas.microsoft.com/office/drawing/2014/main" id="{6B5930B5-C33B-7941-8AC9-F512E1664D0B}"/>
                  </a:ext>
                </a:extLst>
              </p:cNvPr>
              <p:cNvCxnSpPr>
                <a:cxnSpLocks noChangeShapeType="1"/>
                <a:stCxn id="25615" idx="6"/>
              </p:cNvCxnSpPr>
              <p:nvPr/>
            </p:nvCxnSpPr>
            <p:spPr bwMode="auto">
              <a:xfrm flipV="1">
                <a:off x="8229600" y="2714625"/>
                <a:ext cx="200025" cy="34925"/>
              </a:xfrm>
              <a:prstGeom prst="straightConnector1">
                <a:avLst/>
              </a:prstGeom>
              <a:noFill/>
              <a:ln w="28575"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49" name="圆角矩形 48">
                <a:extLst>
                  <a:ext uri="{FF2B5EF4-FFF2-40B4-BE49-F238E27FC236}">
                    <a16:creationId xmlns:a16="http://schemas.microsoft.com/office/drawing/2014/main" id="{80442686-6C9C-974F-B47C-5706E3BCF883}"/>
                  </a:ext>
                </a:extLst>
              </p:cNvPr>
              <p:cNvSpPr>
                <a:spLocks noChangeArrowheads="1"/>
              </p:cNvSpPr>
              <p:nvPr/>
            </p:nvSpPr>
            <p:spPr bwMode="auto">
              <a:xfrm>
                <a:off x="8072438" y="1200150"/>
                <a:ext cx="428625" cy="871538"/>
              </a:xfrm>
              <a:prstGeom prst="roundRect">
                <a:avLst>
                  <a:gd name="adj" fmla="val 16667"/>
                </a:avLst>
              </a:prstGeom>
              <a:noFill/>
              <a:ln w="28575" algn="ctr">
                <a:solidFill>
                  <a:schemeClr val="tx1"/>
                </a:solidFill>
                <a:round/>
                <a:headEnd type="none" w="sm" len="sm"/>
                <a:tailEnd type="triangle" w="lg" len="lg"/>
              </a:ln>
              <a:extLst>
                <a:ext uri="{909E8E84-426E-40DD-AFC4-6F175D3DCCD1}">
                  <a14:hiddenFill xmlns:a14="http://schemas.microsoft.com/office/drawing/2010/main">
                    <a:solidFill>
                      <a:srgbClr val="FFFFFF"/>
                    </a:solidFill>
                  </a14:hiddenFill>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a:solidFill>
                      <a:srgbClr val="0033CC"/>
                    </a:solidFill>
                  </a:rPr>
                  <a:t>释</a:t>
                </a:r>
                <a:endParaRPr lang="en-US" altLang="zh-CN">
                  <a:solidFill>
                    <a:srgbClr val="0033CC"/>
                  </a:solidFill>
                </a:endParaRPr>
              </a:p>
              <a:p>
                <a:r>
                  <a:rPr lang="zh-CN" altLang="en-US">
                    <a:solidFill>
                      <a:srgbClr val="0033CC"/>
                    </a:solidFill>
                  </a:rPr>
                  <a:t>放</a:t>
                </a:r>
              </a:p>
            </p:txBody>
          </p:sp>
        </p:grpSp>
      </p:grpSp>
      <p:sp>
        <p:nvSpPr>
          <p:cNvPr id="43" name="Rectangle 8">
            <a:extLst>
              <a:ext uri="{FF2B5EF4-FFF2-40B4-BE49-F238E27FC236}">
                <a16:creationId xmlns:a16="http://schemas.microsoft.com/office/drawing/2014/main" id="{05C9DFD4-E2A8-5D44-9CF9-800FC72736AC}"/>
              </a:ext>
            </a:extLst>
          </p:cNvPr>
          <p:cNvSpPr>
            <a:spLocks noChangeArrowheads="1"/>
          </p:cNvSpPr>
          <p:nvPr/>
        </p:nvSpPr>
        <p:spPr bwMode="auto">
          <a:xfrm>
            <a:off x="971600" y="403700"/>
            <a:ext cx="8077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rPr>
              <a:t>2.3</a:t>
            </a:r>
            <a:r>
              <a:rPr lang="zh-CN" altLang="en-US" sz="3600" b="1" dirty="0">
                <a:solidFill>
                  <a:srgbClr val="3333FF"/>
                </a:solidFill>
              </a:rPr>
              <a:t>进程的</a:t>
            </a:r>
            <a:r>
              <a:rPr lang="zh-TW" altLang="en-US" sz="3600" b="1" dirty="0">
                <a:solidFill>
                  <a:srgbClr val="3333FF"/>
                </a:solidFill>
              </a:rPr>
              <a:t>状态和转换</a:t>
            </a:r>
            <a:endParaRPr lang="zh-CN" altLang="en-US" sz="3600" b="1" dirty="0">
              <a:solidFill>
                <a:srgbClr val="FF3300"/>
              </a:solidFill>
              <a:latin typeface="Arial" panose="020B0604020202020204" pitchFamily="34" charset="0"/>
              <a:ea typeface="幼圆" pitchFamily="49" charset="-122"/>
            </a:endParaRPr>
          </a:p>
        </p:txBody>
      </p:sp>
      <p:sp>
        <p:nvSpPr>
          <p:cNvPr id="2" name="Slide Number Placeholder 1">
            <a:extLst>
              <a:ext uri="{FF2B5EF4-FFF2-40B4-BE49-F238E27FC236}">
                <a16:creationId xmlns:a16="http://schemas.microsoft.com/office/drawing/2014/main" id="{2DFB648B-599B-8944-B986-28B3ABBDAC74}"/>
              </a:ext>
            </a:extLst>
          </p:cNvPr>
          <p:cNvSpPr>
            <a:spLocks noGrp="1"/>
          </p:cNvSpPr>
          <p:nvPr>
            <p:ph type="sldNum" sz="quarter" idx="12"/>
          </p:nvPr>
        </p:nvSpPr>
        <p:spPr/>
        <p:txBody>
          <a:bodyPr/>
          <a:lstStyle/>
          <a:p>
            <a:fld id="{DC6D1BD5-D0BD-4B4A-ABF2-851E9CF71F86}" type="slidenum">
              <a:rPr lang="zh-CN" altLang="en-US" smtClean="0"/>
              <a:pPr/>
              <a:t>37</a:t>
            </a:fld>
            <a:endParaRPr lang="en-US" altLang="zh-CN" dirty="0"/>
          </a:p>
        </p:txBody>
      </p:sp>
    </p:spTree>
    <p:extLst>
      <p:ext uri="{BB962C8B-B14F-4D97-AF65-F5344CB8AC3E}">
        <p14:creationId xmlns:p14="http://schemas.microsoft.com/office/powerpoint/2010/main" val="296761060"/>
      </p:ext>
    </p:extLst>
  </p:cSld>
  <p:clrMapOvr>
    <a:masterClrMapping/>
  </p:clrMapOvr>
  <p:transition>
    <p:rand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49">
            <a:extLst>
              <a:ext uri="{FF2B5EF4-FFF2-40B4-BE49-F238E27FC236}">
                <a16:creationId xmlns:a16="http://schemas.microsoft.com/office/drawing/2014/main" id="{FDEE06AE-2DA0-B349-9893-9A9616C58A87}"/>
              </a:ext>
            </a:extLst>
          </p:cNvPr>
          <p:cNvGrpSpPr>
            <a:grpSpLocks/>
          </p:cNvGrpSpPr>
          <p:nvPr/>
        </p:nvGrpSpPr>
        <p:grpSpPr bwMode="auto">
          <a:xfrm>
            <a:off x="771618" y="971813"/>
            <a:ext cx="8172450" cy="5678488"/>
            <a:chOff x="612" y="346"/>
            <a:chExt cx="5148" cy="3577"/>
          </a:xfrm>
        </p:grpSpPr>
        <p:sp>
          <p:nvSpPr>
            <p:cNvPr id="26628" name="Oval 2">
              <a:extLst>
                <a:ext uri="{FF2B5EF4-FFF2-40B4-BE49-F238E27FC236}">
                  <a16:creationId xmlns:a16="http://schemas.microsoft.com/office/drawing/2014/main" id="{7F8EBB24-7BB5-BB4E-9235-0BAD962C9A7E}"/>
                </a:ext>
              </a:extLst>
            </p:cNvPr>
            <p:cNvSpPr>
              <a:spLocks noChangeArrowheads="1"/>
            </p:cNvSpPr>
            <p:nvPr/>
          </p:nvSpPr>
          <p:spPr bwMode="auto">
            <a:xfrm>
              <a:off x="1704" y="567"/>
              <a:ext cx="769" cy="613"/>
            </a:xfrm>
            <a:prstGeom prst="ellipse">
              <a:avLst/>
            </a:prstGeom>
            <a:noFill/>
            <a:ln w="190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sz="2000" b="1">
                  <a:solidFill>
                    <a:srgbClr val="FF0000"/>
                  </a:solidFill>
                </a:rPr>
                <a:t>被剥夺</a:t>
              </a:r>
            </a:p>
          </p:txBody>
        </p:sp>
        <p:sp>
          <p:nvSpPr>
            <p:cNvPr id="26629" name="Oval 3">
              <a:extLst>
                <a:ext uri="{FF2B5EF4-FFF2-40B4-BE49-F238E27FC236}">
                  <a16:creationId xmlns:a16="http://schemas.microsoft.com/office/drawing/2014/main" id="{567C4378-73FC-A04D-A9AA-BADE30709105}"/>
                </a:ext>
              </a:extLst>
            </p:cNvPr>
            <p:cNvSpPr>
              <a:spLocks noChangeArrowheads="1"/>
            </p:cNvSpPr>
            <p:nvPr/>
          </p:nvSpPr>
          <p:spPr bwMode="auto">
            <a:xfrm>
              <a:off x="612" y="1397"/>
              <a:ext cx="769" cy="559"/>
            </a:xfrm>
            <a:prstGeom prst="ellipse">
              <a:avLst/>
            </a:prstGeom>
            <a:noFill/>
            <a:ln w="190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sz="1800" b="1">
                  <a:solidFill>
                    <a:srgbClr val="FF0000"/>
                  </a:solidFill>
                </a:rPr>
                <a:t>用户模式运行</a:t>
              </a:r>
            </a:p>
          </p:txBody>
        </p:sp>
        <p:sp>
          <p:nvSpPr>
            <p:cNvPr id="26630" name="Oval 4">
              <a:extLst>
                <a:ext uri="{FF2B5EF4-FFF2-40B4-BE49-F238E27FC236}">
                  <a16:creationId xmlns:a16="http://schemas.microsoft.com/office/drawing/2014/main" id="{9AF6E6AA-D570-FA47-B735-57587FCD3BF2}"/>
                </a:ext>
              </a:extLst>
            </p:cNvPr>
            <p:cNvSpPr>
              <a:spLocks noChangeArrowheads="1"/>
            </p:cNvSpPr>
            <p:nvPr/>
          </p:nvSpPr>
          <p:spPr bwMode="auto">
            <a:xfrm>
              <a:off x="1613" y="3217"/>
              <a:ext cx="768" cy="395"/>
            </a:xfrm>
            <a:prstGeom prst="ellipse">
              <a:avLst/>
            </a:prstGeom>
            <a:noFill/>
            <a:ln w="190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b="1">
                  <a:solidFill>
                    <a:srgbClr val="FF0000"/>
                  </a:solidFill>
                </a:rPr>
                <a:t>僵死</a:t>
              </a:r>
            </a:p>
          </p:txBody>
        </p:sp>
        <p:sp>
          <p:nvSpPr>
            <p:cNvPr id="26631" name="Oval 5">
              <a:extLst>
                <a:ext uri="{FF2B5EF4-FFF2-40B4-BE49-F238E27FC236}">
                  <a16:creationId xmlns:a16="http://schemas.microsoft.com/office/drawing/2014/main" id="{7777686A-3052-AF47-ACE8-81A64D4B1701}"/>
                </a:ext>
              </a:extLst>
            </p:cNvPr>
            <p:cNvSpPr>
              <a:spLocks noChangeArrowheads="1"/>
            </p:cNvSpPr>
            <p:nvPr/>
          </p:nvSpPr>
          <p:spPr bwMode="auto">
            <a:xfrm>
              <a:off x="3111" y="3079"/>
              <a:ext cx="722" cy="627"/>
            </a:xfrm>
            <a:prstGeom prst="ellipse">
              <a:avLst/>
            </a:prstGeom>
            <a:noFill/>
            <a:ln w="190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sz="2000" b="1">
                  <a:solidFill>
                    <a:srgbClr val="FF0000"/>
                  </a:solidFill>
                </a:rPr>
                <a:t>活动阻塞</a:t>
              </a:r>
            </a:p>
          </p:txBody>
        </p:sp>
        <p:sp>
          <p:nvSpPr>
            <p:cNvPr id="26632" name="Oval 6">
              <a:extLst>
                <a:ext uri="{FF2B5EF4-FFF2-40B4-BE49-F238E27FC236}">
                  <a16:creationId xmlns:a16="http://schemas.microsoft.com/office/drawing/2014/main" id="{BFF05E6F-DDD3-2C47-B278-DE184AB09EE5}"/>
                </a:ext>
              </a:extLst>
            </p:cNvPr>
            <p:cNvSpPr>
              <a:spLocks noChangeArrowheads="1"/>
            </p:cNvSpPr>
            <p:nvPr/>
          </p:nvSpPr>
          <p:spPr bwMode="auto">
            <a:xfrm>
              <a:off x="3107" y="1500"/>
              <a:ext cx="769" cy="627"/>
            </a:xfrm>
            <a:prstGeom prst="ellipse">
              <a:avLst/>
            </a:prstGeom>
            <a:noFill/>
            <a:ln w="190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sz="2000" b="1">
                  <a:solidFill>
                    <a:srgbClr val="FF0000"/>
                  </a:solidFill>
                </a:rPr>
                <a:t>活动就绪</a:t>
              </a:r>
            </a:p>
          </p:txBody>
        </p:sp>
        <p:sp>
          <p:nvSpPr>
            <p:cNvPr id="26633" name="Oval 7">
              <a:extLst>
                <a:ext uri="{FF2B5EF4-FFF2-40B4-BE49-F238E27FC236}">
                  <a16:creationId xmlns:a16="http://schemas.microsoft.com/office/drawing/2014/main" id="{66628D71-42D1-E54D-9BFC-B890B0E8CA13}"/>
                </a:ext>
              </a:extLst>
            </p:cNvPr>
            <p:cNvSpPr>
              <a:spLocks noChangeArrowheads="1"/>
            </p:cNvSpPr>
            <p:nvPr/>
          </p:nvSpPr>
          <p:spPr bwMode="auto">
            <a:xfrm>
              <a:off x="4105" y="663"/>
              <a:ext cx="768" cy="395"/>
            </a:xfrm>
            <a:prstGeom prst="ellipse">
              <a:avLst/>
            </a:prstGeom>
            <a:noFill/>
            <a:ln w="190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b="1">
                  <a:solidFill>
                    <a:srgbClr val="FF0000"/>
                  </a:solidFill>
                </a:rPr>
                <a:t>创建</a:t>
              </a:r>
            </a:p>
          </p:txBody>
        </p:sp>
        <p:sp>
          <p:nvSpPr>
            <p:cNvPr id="26634" name="Oval 8">
              <a:extLst>
                <a:ext uri="{FF2B5EF4-FFF2-40B4-BE49-F238E27FC236}">
                  <a16:creationId xmlns:a16="http://schemas.microsoft.com/office/drawing/2014/main" id="{D9D63B16-D92E-894D-BD99-9B1E1132EC65}"/>
                </a:ext>
              </a:extLst>
            </p:cNvPr>
            <p:cNvSpPr>
              <a:spLocks noChangeArrowheads="1"/>
            </p:cNvSpPr>
            <p:nvPr/>
          </p:nvSpPr>
          <p:spPr bwMode="auto">
            <a:xfrm>
              <a:off x="4834" y="3128"/>
              <a:ext cx="769" cy="573"/>
            </a:xfrm>
            <a:prstGeom prst="ellipse">
              <a:avLst/>
            </a:prstGeom>
            <a:noFill/>
            <a:ln w="190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sz="1800" b="1">
                  <a:solidFill>
                    <a:srgbClr val="FF0000"/>
                  </a:solidFill>
                </a:rPr>
                <a:t>静止阻塞</a:t>
              </a:r>
            </a:p>
          </p:txBody>
        </p:sp>
        <p:sp>
          <p:nvSpPr>
            <p:cNvPr id="26635" name="Oval 9">
              <a:extLst>
                <a:ext uri="{FF2B5EF4-FFF2-40B4-BE49-F238E27FC236}">
                  <a16:creationId xmlns:a16="http://schemas.microsoft.com/office/drawing/2014/main" id="{B137BC0F-975C-A94F-B760-DA48E8947379}"/>
                </a:ext>
              </a:extLst>
            </p:cNvPr>
            <p:cNvSpPr>
              <a:spLocks noChangeArrowheads="1"/>
            </p:cNvSpPr>
            <p:nvPr/>
          </p:nvSpPr>
          <p:spPr bwMode="auto">
            <a:xfrm>
              <a:off x="4879" y="1527"/>
              <a:ext cx="769" cy="573"/>
            </a:xfrm>
            <a:prstGeom prst="ellipse">
              <a:avLst/>
            </a:prstGeom>
            <a:noFill/>
            <a:ln w="190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sz="1800" b="1">
                  <a:solidFill>
                    <a:srgbClr val="FF0000"/>
                  </a:solidFill>
                </a:rPr>
                <a:t>静止就绪</a:t>
              </a:r>
            </a:p>
          </p:txBody>
        </p:sp>
        <p:sp>
          <p:nvSpPr>
            <p:cNvPr id="26636" name="Oval 10">
              <a:extLst>
                <a:ext uri="{FF2B5EF4-FFF2-40B4-BE49-F238E27FC236}">
                  <a16:creationId xmlns:a16="http://schemas.microsoft.com/office/drawing/2014/main" id="{1CD380B7-90DC-E942-92AF-836F7DE6BFAD}"/>
                </a:ext>
              </a:extLst>
            </p:cNvPr>
            <p:cNvSpPr>
              <a:spLocks noChangeArrowheads="1"/>
            </p:cNvSpPr>
            <p:nvPr/>
          </p:nvSpPr>
          <p:spPr bwMode="auto">
            <a:xfrm>
              <a:off x="1655" y="2033"/>
              <a:ext cx="769" cy="559"/>
            </a:xfrm>
            <a:prstGeom prst="ellipse">
              <a:avLst/>
            </a:prstGeom>
            <a:noFill/>
            <a:ln w="190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sz="1800" b="1">
                  <a:solidFill>
                    <a:srgbClr val="FF0000"/>
                  </a:solidFill>
                </a:rPr>
                <a:t>内核模式运行</a:t>
              </a:r>
            </a:p>
          </p:txBody>
        </p:sp>
        <p:sp>
          <p:nvSpPr>
            <p:cNvPr id="26637" name="Line 11">
              <a:extLst>
                <a:ext uri="{FF2B5EF4-FFF2-40B4-BE49-F238E27FC236}">
                  <a16:creationId xmlns:a16="http://schemas.microsoft.com/office/drawing/2014/main" id="{3DF20E6C-62A8-B54C-A92A-43EEEB4E4A69}"/>
                </a:ext>
              </a:extLst>
            </p:cNvPr>
            <p:cNvSpPr>
              <a:spLocks noChangeShapeType="1"/>
            </p:cNvSpPr>
            <p:nvPr/>
          </p:nvSpPr>
          <p:spPr bwMode="auto">
            <a:xfrm>
              <a:off x="4558" y="346"/>
              <a:ext cx="0" cy="317"/>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a:p>
          </p:txBody>
        </p:sp>
        <p:sp>
          <p:nvSpPr>
            <p:cNvPr id="26638" name="Text Box 12">
              <a:extLst>
                <a:ext uri="{FF2B5EF4-FFF2-40B4-BE49-F238E27FC236}">
                  <a16:creationId xmlns:a16="http://schemas.microsoft.com/office/drawing/2014/main" id="{4EDA7EF6-2BB6-C94B-ADDC-49FEDF52C542}"/>
                </a:ext>
              </a:extLst>
            </p:cNvPr>
            <p:cNvSpPr txBox="1">
              <a:spLocks noChangeArrowheads="1"/>
            </p:cNvSpPr>
            <p:nvPr/>
          </p:nvSpPr>
          <p:spPr bwMode="auto">
            <a:xfrm>
              <a:off x="4558" y="346"/>
              <a:ext cx="77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b="1">
                  <a:solidFill>
                    <a:srgbClr val="171D17"/>
                  </a:solidFill>
                </a:rPr>
                <a:t>fork</a:t>
              </a:r>
            </a:p>
          </p:txBody>
        </p:sp>
        <p:sp>
          <p:nvSpPr>
            <p:cNvPr id="26639" name="Line 13">
              <a:extLst>
                <a:ext uri="{FF2B5EF4-FFF2-40B4-BE49-F238E27FC236}">
                  <a16:creationId xmlns:a16="http://schemas.microsoft.com/office/drawing/2014/main" id="{4F9578A0-2967-374C-8000-A89AD5F50069}"/>
                </a:ext>
              </a:extLst>
            </p:cNvPr>
            <p:cNvSpPr>
              <a:spLocks noChangeShapeType="1"/>
            </p:cNvSpPr>
            <p:nvPr/>
          </p:nvSpPr>
          <p:spPr bwMode="auto">
            <a:xfrm flipV="1">
              <a:off x="5193" y="2069"/>
              <a:ext cx="0" cy="1044"/>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a:p>
          </p:txBody>
        </p:sp>
        <p:sp>
          <p:nvSpPr>
            <p:cNvPr id="26640" name="Line 14">
              <a:extLst>
                <a:ext uri="{FF2B5EF4-FFF2-40B4-BE49-F238E27FC236}">
                  <a16:creationId xmlns:a16="http://schemas.microsoft.com/office/drawing/2014/main" id="{1F6AFB42-35E3-F54C-A350-0E5F4910D6A9}"/>
                </a:ext>
              </a:extLst>
            </p:cNvPr>
            <p:cNvSpPr>
              <a:spLocks noChangeShapeType="1"/>
            </p:cNvSpPr>
            <p:nvPr/>
          </p:nvSpPr>
          <p:spPr bwMode="auto">
            <a:xfrm>
              <a:off x="3833" y="3430"/>
              <a:ext cx="997" cy="0"/>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a:p>
          </p:txBody>
        </p:sp>
        <p:sp>
          <p:nvSpPr>
            <p:cNvPr id="26641" name="Line 15">
              <a:extLst>
                <a:ext uri="{FF2B5EF4-FFF2-40B4-BE49-F238E27FC236}">
                  <a16:creationId xmlns:a16="http://schemas.microsoft.com/office/drawing/2014/main" id="{3C4D96D2-F083-BF45-861D-AE656954D0A3}"/>
                </a:ext>
              </a:extLst>
            </p:cNvPr>
            <p:cNvSpPr>
              <a:spLocks noChangeShapeType="1"/>
            </p:cNvSpPr>
            <p:nvPr/>
          </p:nvSpPr>
          <p:spPr bwMode="auto">
            <a:xfrm flipV="1">
              <a:off x="3424" y="2115"/>
              <a:ext cx="0" cy="952"/>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a:p>
          </p:txBody>
        </p:sp>
        <p:sp>
          <p:nvSpPr>
            <p:cNvPr id="26642" name="Line 16">
              <a:extLst>
                <a:ext uri="{FF2B5EF4-FFF2-40B4-BE49-F238E27FC236}">
                  <a16:creationId xmlns:a16="http://schemas.microsoft.com/office/drawing/2014/main" id="{57679868-1456-4D46-B743-4BE09B880C22}"/>
                </a:ext>
              </a:extLst>
            </p:cNvPr>
            <p:cNvSpPr>
              <a:spLocks noChangeShapeType="1"/>
            </p:cNvSpPr>
            <p:nvPr/>
          </p:nvSpPr>
          <p:spPr bwMode="auto">
            <a:xfrm>
              <a:off x="2381" y="2478"/>
              <a:ext cx="862" cy="680"/>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a:p>
          </p:txBody>
        </p:sp>
        <p:sp>
          <p:nvSpPr>
            <p:cNvPr id="26643" name="Line 17">
              <a:extLst>
                <a:ext uri="{FF2B5EF4-FFF2-40B4-BE49-F238E27FC236}">
                  <a16:creationId xmlns:a16="http://schemas.microsoft.com/office/drawing/2014/main" id="{0DF5923B-2659-F949-801E-F1FD13E0CF47}"/>
                </a:ext>
              </a:extLst>
            </p:cNvPr>
            <p:cNvSpPr>
              <a:spLocks noChangeShapeType="1"/>
            </p:cNvSpPr>
            <p:nvPr/>
          </p:nvSpPr>
          <p:spPr bwMode="auto">
            <a:xfrm>
              <a:off x="2018" y="2568"/>
              <a:ext cx="0" cy="635"/>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a:p>
          </p:txBody>
        </p:sp>
        <p:sp>
          <p:nvSpPr>
            <p:cNvPr id="26644" name="Line 18">
              <a:extLst>
                <a:ext uri="{FF2B5EF4-FFF2-40B4-BE49-F238E27FC236}">
                  <a16:creationId xmlns:a16="http://schemas.microsoft.com/office/drawing/2014/main" id="{E16CB253-D3DD-214C-9ED0-A045422B8C26}"/>
                </a:ext>
              </a:extLst>
            </p:cNvPr>
            <p:cNvSpPr>
              <a:spLocks noChangeShapeType="1"/>
            </p:cNvSpPr>
            <p:nvPr/>
          </p:nvSpPr>
          <p:spPr bwMode="auto">
            <a:xfrm>
              <a:off x="3878" y="1752"/>
              <a:ext cx="998" cy="0"/>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a:p>
          </p:txBody>
        </p:sp>
        <p:sp>
          <p:nvSpPr>
            <p:cNvPr id="26645" name="Line 19">
              <a:extLst>
                <a:ext uri="{FF2B5EF4-FFF2-40B4-BE49-F238E27FC236}">
                  <a16:creationId xmlns:a16="http://schemas.microsoft.com/office/drawing/2014/main" id="{7F3D9979-72CD-2A4D-BC9B-790830EC31B1}"/>
                </a:ext>
              </a:extLst>
            </p:cNvPr>
            <p:cNvSpPr>
              <a:spLocks noChangeShapeType="1"/>
            </p:cNvSpPr>
            <p:nvPr/>
          </p:nvSpPr>
          <p:spPr bwMode="auto">
            <a:xfrm flipH="1">
              <a:off x="3833" y="1979"/>
              <a:ext cx="1088" cy="0"/>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a:p>
          </p:txBody>
        </p:sp>
        <p:sp>
          <p:nvSpPr>
            <p:cNvPr id="26646" name="Line 20">
              <a:extLst>
                <a:ext uri="{FF2B5EF4-FFF2-40B4-BE49-F238E27FC236}">
                  <a16:creationId xmlns:a16="http://schemas.microsoft.com/office/drawing/2014/main" id="{A7D1BA75-EF00-6E42-8FFD-29399DD7DC09}"/>
                </a:ext>
              </a:extLst>
            </p:cNvPr>
            <p:cNvSpPr>
              <a:spLocks noChangeShapeType="1"/>
            </p:cNvSpPr>
            <p:nvPr/>
          </p:nvSpPr>
          <p:spPr bwMode="auto">
            <a:xfrm>
              <a:off x="4830" y="981"/>
              <a:ext cx="318" cy="544"/>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a:p>
          </p:txBody>
        </p:sp>
        <p:sp>
          <p:nvSpPr>
            <p:cNvPr id="26647" name="Line 21">
              <a:extLst>
                <a:ext uri="{FF2B5EF4-FFF2-40B4-BE49-F238E27FC236}">
                  <a16:creationId xmlns:a16="http://schemas.microsoft.com/office/drawing/2014/main" id="{1B9A351D-C167-4A49-98F1-A3E9F441CEE2}"/>
                </a:ext>
              </a:extLst>
            </p:cNvPr>
            <p:cNvSpPr>
              <a:spLocks noChangeShapeType="1"/>
            </p:cNvSpPr>
            <p:nvPr/>
          </p:nvSpPr>
          <p:spPr bwMode="auto">
            <a:xfrm flipH="1">
              <a:off x="3651" y="981"/>
              <a:ext cx="590" cy="589"/>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a:p>
          </p:txBody>
        </p:sp>
        <p:sp>
          <p:nvSpPr>
            <p:cNvPr id="26648" name="Line 22">
              <a:extLst>
                <a:ext uri="{FF2B5EF4-FFF2-40B4-BE49-F238E27FC236}">
                  <a16:creationId xmlns:a16="http://schemas.microsoft.com/office/drawing/2014/main" id="{71B9ECE7-E8CA-484F-B7E5-6D6D57317CB9}"/>
                </a:ext>
              </a:extLst>
            </p:cNvPr>
            <p:cNvSpPr>
              <a:spLocks noChangeShapeType="1"/>
            </p:cNvSpPr>
            <p:nvPr/>
          </p:nvSpPr>
          <p:spPr bwMode="auto">
            <a:xfrm flipV="1">
              <a:off x="2109" y="1162"/>
              <a:ext cx="0" cy="862"/>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a:p>
          </p:txBody>
        </p:sp>
        <p:sp>
          <p:nvSpPr>
            <p:cNvPr id="26649" name="Line 23">
              <a:extLst>
                <a:ext uri="{FF2B5EF4-FFF2-40B4-BE49-F238E27FC236}">
                  <a16:creationId xmlns:a16="http://schemas.microsoft.com/office/drawing/2014/main" id="{C4C1076D-C872-E244-AE7A-B8ED794A345F}"/>
                </a:ext>
              </a:extLst>
            </p:cNvPr>
            <p:cNvSpPr>
              <a:spLocks noChangeShapeType="1"/>
            </p:cNvSpPr>
            <p:nvPr/>
          </p:nvSpPr>
          <p:spPr bwMode="auto">
            <a:xfrm flipH="1" flipV="1">
              <a:off x="1338" y="1752"/>
              <a:ext cx="453" cy="317"/>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a:p>
          </p:txBody>
        </p:sp>
        <p:sp>
          <p:nvSpPr>
            <p:cNvPr id="26650" name="Line 24">
              <a:extLst>
                <a:ext uri="{FF2B5EF4-FFF2-40B4-BE49-F238E27FC236}">
                  <a16:creationId xmlns:a16="http://schemas.microsoft.com/office/drawing/2014/main" id="{2DA77257-258E-C847-9D1B-1124E5458BCC}"/>
                </a:ext>
              </a:extLst>
            </p:cNvPr>
            <p:cNvSpPr>
              <a:spLocks noChangeShapeType="1"/>
            </p:cNvSpPr>
            <p:nvPr/>
          </p:nvSpPr>
          <p:spPr bwMode="auto">
            <a:xfrm>
              <a:off x="1202" y="1888"/>
              <a:ext cx="453" cy="317"/>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a:spAutoFit/>
            </a:bodyPr>
            <a:lstStyle/>
            <a:p>
              <a:endParaRPr lang="en-US"/>
            </a:p>
          </p:txBody>
        </p:sp>
        <p:sp>
          <p:nvSpPr>
            <p:cNvPr id="26651" name="Line 25">
              <a:extLst>
                <a:ext uri="{FF2B5EF4-FFF2-40B4-BE49-F238E27FC236}">
                  <a16:creationId xmlns:a16="http://schemas.microsoft.com/office/drawing/2014/main" id="{3DF6DE5A-D572-0E4B-BA9F-87E6AE0556E8}"/>
                </a:ext>
              </a:extLst>
            </p:cNvPr>
            <p:cNvSpPr>
              <a:spLocks noChangeShapeType="1"/>
            </p:cNvSpPr>
            <p:nvPr/>
          </p:nvSpPr>
          <p:spPr bwMode="auto">
            <a:xfrm flipH="1">
              <a:off x="1292" y="981"/>
              <a:ext cx="454" cy="453"/>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a:p>
          </p:txBody>
        </p:sp>
        <p:sp>
          <p:nvSpPr>
            <p:cNvPr id="26652" name="Line 26">
              <a:extLst>
                <a:ext uri="{FF2B5EF4-FFF2-40B4-BE49-F238E27FC236}">
                  <a16:creationId xmlns:a16="http://schemas.microsoft.com/office/drawing/2014/main" id="{949E2F6B-D494-724C-8B34-755177FC2BA9}"/>
                </a:ext>
              </a:extLst>
            </p:cNvPr>
            <p:cNvSpPr>
              <a:spLocks noChangeShapeType="1"/>
            </p:cNvSpPr>
            <p:nvPr/>
          </p:nvSpPr>
          <p:spPr bwMode="auto">
            <a:xfrm>
              <a:off x="2426" y="935"/>
              <a:ext cx="772" cy="681"/>
            </a:xfrm>
            <a:prstGeom prst="line">
              <a:avLst/>
            </a:prstGeom>
            <a:noFill/>
            <a:ln w="28575">
              <a:solidFill>
                <a:schemeClr val="tx1"/>
              </a:solidFill>
              <a:prstDash val="sysDot"/>
              <a:round/>
              <a:headEnd type="none" w="sm" len="sm"/>
              <a:tailEnd type="none" w="lg" len="lg"/>
            </a:ln>
            <a:extLst>
              <a:ext uri="{909E8E84-426E-40DD-AFC4-6F175D3DCCD1}">
                <a14:hiddenFill xmlns:a14="http://schemas.microsoft.com/office/drawing/2010/main">
                  <a:noFill/>
                </a14:hiddenFill>
              </a:ext>
            </a:extLst>
          </p:spPr>
          <p:txBody>
            <a:bodyPr wrap="none">
              <a:spAutoFit/>
            </a:bodyPr>
            <a:lstStyle/>
            <a:p>
              <a:endParaRPr lang="en-US"/>
            </a:p>
          </p:txBody>
        </p:sp>
        <p:sp>
          <p:nvSpPr>
            <p:cNvPr id="26653" name="Line 27">
              <a:extLst>
                <a:ext uri="{FF2B5EF4-FFF2-40B4-BE49-F238E27FC236}">
                  <a16:creationId xmlns:a16="http://schemas.microsoft.com/office/drawing/2014/main" id="{64ED2128-067F-224D-8994-69AA5DD80573}"/>
                </a:ext>
              </a:extLst>
            </p:cNvPr>
            <p:cNvSpPr>
              <a:spLocks noChangeShapeType="1"/>
            </p:cNvSpPr>
            <p:nvPr/>
          </p:nvSpPr>
          <p:spPr bwMode="auto">
            <a:xfrm flipH="1">
              <a:off x="2381" y="1888"/>
              <a:ext cx="726" cy="317"/>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a:p>
          </p:txBody>
        </p:sp>
        <p:sp>
          <p:nvSpPr>
            <p:cNvPr id="26654" name="Line 28">
              <a:extLst>
                <a:ext uri="{FF2B5EF4-FFF2-40B4-BE49-F238E27FC236}">
                  <a16:creationId xmlns:a16="http://schemas.microsoft.com/office/drawing/2014/main" id="{EBA1A10D-C8DC-A749-B8FF-16D1ABA73176}"/>
                </a:ext>
              </a:extLst>
            </p:cNvPr>
            <p:cNvSpPr>
              <a:spLocks noChangeShapeType="1"/>
            </p:cNvSpPr>
            <p:nvPr/>
          </p:nvSpPr>
          <p:spPr bwMode="auto">
            <a:xfrm flipH="1" flipV="1">
              <a:off x="1292" y="2523"/>
              <a:ext cx="46" cy="227"/>
            </a:xfrm>
            <a:prstGeom prst="line">
              <a:avLst/>
            </a:prstGeom>
            <a:noFill/>
            <a:ln w="28575">
              <a:solidFill>
                <a:schemeClr val="tx1"/>
              </a:solidFill>
              <a:round/>
              <a:headEnd type="none" w="sm" len="sm"/>
              <a:tailEnd type="none" w="lg" len="lg"/>
            </a:ln>
            <a:extLst>
              <a:ext uri="{909E8E84-426E-40DD-AFC4-6F175D3DCCD1}">
                <a14:hiddenFill xmlns:a14="http://schemas.microsoft.com/office/drawing/2010/main">
                  <a:noFill/>
                </a14:hiddenFill>
              </a:ext>
            </a:extLst>
          </p:spPr>
          <p:txBody>
            <a:bodyPr wrap="none">
              <a:spAutoFit/>
            </a:bodyPr>
            <a:lstStyle/>
            <a:p>
              <a:endParaRPr lang="en-US"/>
            </a:p>
          </p:txBody>
        </p:sp>
        <p:sp>
          <p:nvSpPr>
            <p:cNvPr id="26655" name="Line 29">
              <a:extLst>
                <a:ext uri="{FF2B5EF4-FFF2-40B4-BE49-F238E27FC236}">
                  <a16:creationId xmlns:a16="http://schemas.microsoft.com/office/drawing/2014/main" id="{3E3DE2AD-5183-B24D-8E60-3CE4CC75F6E3}"/>
                </a:ext>
              </a:extLst>
            </p:cNvPr>
            <p:cNvSpPr>
              <a:spLocks noChangeShapeType="1"/>
            </p:cNvSpPr>
            <p:nvPr/>
          </p:nvSpPr>
          <p:spPr bwMode="auto">
            <a:xfrm flipV="1">
              <a:off x="1292" y="2341"/>
              <a:ext cx="363" cy="182"/>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a:p>
          </p:txBody>
        </p:sp>
        <p:sp>
          <p:nvSpPr>
            <p:cNvPr id="26656" name="Line 30">
              <a:extLst>
                <a:ext uri="{FF2B5EF4-FFF2-40B4-BE49-F238E27FC236}">
                  <a16:creationId xmlns:a16="http://schemas.microsoft.com/office/drawing/2014/main" id="{9178E72E-E47B-3C45-91CB-5EE91DC4CFD8}"/>
                </a:ext>
              </a:extLst>
            </p:cNvPr>
            <p:cNvSpPr>
              <a:spLocks noChangeShapeType="1"/>
            </p:cNvSpPr>
            <p:nvPr/>
          </p:nvSpPr>
          <p:spPr bwMode="auto">
            <a:xfrm>
              <a:off x="1338" y="2750"/>
              <a:ext cx="272" cy="90"/>
            </a:xfrm>
            <a:prstGeom prst="line">
              <a:avLst/>
            </a:prstGeom>
            <a:noFill/>
            <a:ln w="28575">
              <a:solidFill>
                <a:schemeClr val="tx1"/>
              </a:solidFill>
              <a:round/>
              <a:headEnd type="none" w="sm" len="sm"/>
              <a:tailEnd type="none" w="lg" len="lg"/>
            </a:ln>
            <a:extLst>
              <a:ext uri="{909E8E84-426E-40DD-AFC4-6F175D3DCCD1}">
                <a14:hiddenFill xmlns:a14="http://schemas.microsoft.com/office/drawing/2010/main">
                  <a:noFill/>
                </a14:hiddenFill>
              </a:ext>
            </a:extLst>
          </p:spPr>
          <p:txBody>
            <a:bodyPr wrap="none">
              <a:spAutoFit/>
            </a:bodyPr>
            <a:lstStyle/>
            <a:p>
              <a:endParaRPr lang="en-US"/>
            </a:p>
          </p:txBody>
        </p:sp>
        <p:sp>
          <p:nvSpPr>
            <p:cNvPr id="26657" name="Line 31">
              <a:extLst>
                <a:ext uri="{FF2B5EF4-FFF2-40B4-BE49-F238E27FC236}">
                  <a16:creationId xmlns:a16="http://schemas.microsoft.com/office/drawing/2014/main" id="{18FB4F5F-D86D-2F45-B91C-83539A92BC0B}"/>
                </a:ext>
              </a:extLst>
            </p:cNvPr>
            <p:cNvSpPr>
              <a:spLocks noChangeShapeType="1"/>
            </p:cNvSpPr>
            <p:nvPr/>
          </p:nvSpPr>
          <p:spPr bwMode="auto">
            <a:xfrm flipV="1">
              <a:off x="1610" y="2568"/>
              <a:ext cx="227" cy="272"/>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a:spAutoFit/>
            </a:bodyPr>
            <a:lstStyle/>
            <a:p>
              <a:endParaRPr lang="en-US"/>
            </a:p>
          </p:txBody>
        </p:sp>
        <p:sp>
          <p:nvSpPr>
            <p:cNvPr id="26658" name="Text Box 32">
              <a:extLst>
                <a:ext uri="{FF2B5EF4-FFF2-40B4-BE49-F238E27FC236}">
                  <a16:creationId xmlns:a16="http://schemas.microsoft.com/office/drawing/2014/main" id="{4989C1D7-9448-2B4A-A799-05C3FA764F5B}"/>
                </a:ext>
              </a:extLst>
            </p:cNvPr>
            <p:cNvSpPr txBox="1">
              <a:spLocks noChangeArrowheads="1"/>
            </p:cNvSpPr>
            <p:nvPr/>
          </p:nvSpPr>
          <p:spPr bwMode="auto">
            <a:xfrm>
              <a:off x="884" y="709"/>
              <a:ext cx="817"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000" b="1">
                  <a:solidFill>
                    <a:srgbClr val="0000FF"/>
                  </a:solidFill>
                </a:rPr>
                <a:t>返回用户模式</a:t>
              </a:r>
            </a:p>
          </p:txBody>
        </p:sp>
        <p:sp>
          <p:nvSpPr>
            <p:cNvPr id="26659" name="Text Box 33">
              <a:extLst>
                <a:ext uri="{FF2B5EF4-FFF2-40B4-BE49-F238E27FC236}">
                  <a16:creationId xmlns:a16="http://schemas.microsoft.com/office/drawing/2014/main" id="{0654A1AE-8804-004C-82CF-9D41B8F7A788}"/>
                </a:ext>
              </a:extLst>
            </p:cNvPr>
            <p:cNvSpPr txBox="1">
              <a:spLocks noChangeArrowheads="1"/>
            </p:cNvSpPr>
            <p:nvPr/>
          </p:nvSpPr>
          <p:spPr bwMode="auto">
            <a:xfrm>
              <a:off x="2109" y="1344"/>
              <a:ext cx="54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000" b="1">
                  <a:solidFill>
                    <a:srgbClr val="0000FF"/>
                  </a:solidFill>
                </a:rPr>
                <a:t>剥夺</a:t>
              </a:r>
            </a:p>
          </p:txBody>
        </p:sp>
        <p:sp>
          <p:nvSpPr>
            <p:cNvPr id="26660" name="Text Box 34">
              <a:extLst>
                <a:ext uri="{FF2B5EF4-FFF2-40B4-BE49-F238E27FC236}">
                  <a16:creationId xmlns:a16="http://schemas.microsoft.com/office/drawing/2014/main" id="{CD3E6D3A-D445-E348-9E0B-9E8FB80FD919}"/>
                </a:ext>
              </a:extLst>
            </p:cNvPr>
            <p:cNvSpPr txBox="1">
              <a:spLocks noChangeArrowheads="1"/>
            </p:cNvSpPr>
            <p:nvPr/>
          </p:nvSpPr>
          <p:spPr bwMode="auto">
            <a:xfrm>
              <a:off x="1474" y="1661"/>
              <a:ext cx="54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000" b="1">
                  <a:solidFill>
                    <a:srgbClr val="0000FF"/>
                  </a:solidFill>
                </a:rPr>
                <a:t>返回</a:t>
              </a:r>
            </a:p>
          </p:txBody>
        </p:sp>
        <p:sp>
          <p:nvSpPr>
            <p:cNvPr id="26661" name="Text Box 35">
              <a:extLst>
                <a:ext uri="{FF2B5EF4-FFF2-40B4-BE49-F238E27FC236}">
                  <a16:creationId xmlns:a16="http://schemas.microsoft.com/office/drawing/2014/main" id="{2BB66063-FB1B-B042-84D2-C7B955E6ADB9}"/>
                </a:ext>
              </a:extLst>
            </p:cNvPr>
            <p:cNvSpPr txBox="1">
              <a:spLocks noChangeArrowheads="1"/>
            </p:cNvSpPr>
            <p:nvPr/>
          </p:nvSpPr>
          <p:spPr bwMode="auto">
            <a:xfrm>
              <a:off x="2064" y="2840"/>
              <a:ext cx="54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000" b="1">
                  <a:solidFill>
                    <a:srgbClr val="0000FF"/>
                  </a:solidFill>
                </a:rPr>
                <a:t>退出</a:t>
              </a:r>
            </a:p>
          </p:txBody>
        </p:sp>
        <p:sp>
          <p:nvSpPr>
            <p:cNvPr id="26662" name="Text Box 36">
              <a:extLst>
                <a:ext uri="{FF2B5EF4-FFF2-40B4-BE49-F238E27FC236}">
                  <a16:creationId xmlns:a16="http://schemas.microsoft.com/office/drawing/2014/main" id="{BCA6432C-C131-E84D-86F7-9EF492AED2F3}"/>
                </a:ext>
              </a:extLst>
            </p:cNvPr>
            <p:cNvSpPr txBox="1">
              <a:spLocks noChangeArrowheads="1"/>
            </p:cNvSpPr>
            <p:nvPr/>
          </p:nvSpPr>
          <p:spPr bwMode="auto">
            <a:xfrm>
              <a:off x="2835" y="2614"/>
              <a:ext cx="72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000" b="1">
                  <a:solidFill>
                    <a:srgbClr val="0000FF"/>
                  </a:solidFill>
                </a:rPr>
                <a:t>睡眠</a:t>
              </a:r>
            </a:p>
          </p:txBody>
        </p:sp>
        <p:sp>
          <p:nvSpPr>
            <p:cNvPr id="26663" name="Text Box 37">
              <a:extLst>
                <a:ext uri="{FF2B5EF4-FFF2-40B4-BE49-F238E27FC236}">
                  <a16:creationId xmlns:a16="http://schemas.microsoft.com/office/drawing/2014/main" id="{4BF96A86-0109-A448-BDC7-F40EE79435E1}"/>
                </a:ext>
              </a:extLst>
            </p:cNvPr>
            <p:cNvSpPr txBox="1">
              <a:spLocks noChangeArrowheads="1"/>
            </p:cNvSpPr>
            <p:nvPr/>
          </p:nvSpPr>
          <p:spPr bwMode="auto">
            <a:xfrm>
              <a:off x="3515" y="2478"/>
              <a:ext cx="59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000" b="1">
                  <a:solidFill>
                    <a:srgbClr val="0000FF"/>
                  </a:solidFill>
                </a:rPr>
                <a:t>换醒</a:t>
              </a:r>
            </a:p>
          </p:txBody>
        </p:sp>
        <p:sp>
          <p:nvSpPr>
            <p:cNvPr id="26664" name="Text Box 38">
              <a:extLst>
                <a:ext uri="{FF2B5EF4-FFF2-40B4-BE49-F238E27FC236}">
                  <a16:creationId xmlns:a16="http://schemas.microsoft.com/office/drawing/2014/main" id="{D2ADEC21-CA22-4E4B-9DAA-841D333D32FB}"/>
                </a:ext>
              </a:extLst>
            </p:cNvPr>
            <p:cNvSpPr txBox="1">
              <a:spLocks noChangeArrowheads="1"/>
            </p:cNvSpPr>
            <p:nvPr/>
          </p:nvSpPr>
          <p:spPr bwMode="auto">
            <a:xfrm>
              <a:off x="3969" y="3067"/>
              <a:ext cx="68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000" b="1">
                  <a:solidFill>
                    <a:srgbClr val="0000FF"/>
                  </a:solidFill>
                </a:rPr>
                <a:t>换出</a:t>
              </a:r>
            </a:p>
          </p:txBody>
        </p:sp>
        <p:sp>
          <p:nvSpPr>
            <p:cNvPr id="26665" name="Text Box 39">
              <a:extLst>
                <a:ext uri="{FF2B5EF4-FFF2-40B4-BE49-F238E27FC236}">
                  <a16:creationId xmlns:a16="http://schemas.microsoft.com/office/drawing/2014/main" id="{B28FCAB7-92AE-5644-A100-C08F73F305D0}"/>
                </a:ext>
              </a:extLst>
            </p:cNvPr>
            <p:cNvSpPr txBox="1">
              <a:spLocks noChangeArrowheads="1"/>
            </p:cNvSpPr>
            <p:nvPr/>
          </p:nvSpPr>
          <p:spPr bwMode="auto">
            <a:xfrm>
              <a:off x="5239" y="2523"/>
              <a:ext cx="52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000" b="1">
                  <a:solidFill>
                    <a:srgbClr val="0000FF"/>
                  </a:solidFill>
                </a:rPr>
                <a:t>唤醒</a:t>
              </a:r>
            </a:p>
          </p:txBody>
        </p:sp>
        <p:sp>
          <p:nvSpPr>
            <p:cNvPr id="26666" name="Text Box 40">
              <a:extLst>
                <a:ext uri="{FF2B5EF4-FFF2-40B4-BE49-F238E27FC236}">
                  <a16:creationId xmlns:a16="http://schemas.microsoft.com/office/drawing/2014/main" id="{129C902D-BD3F-7F41-9901-45EB594A8CBB}"/>
                </a:ext>
              </a:extLst>
            </p:cNvPr>
            <p:cNvSpPr txBox="1">
              <a:spLocks noChangeArrowheads="1"/>
            </p:cNvSpPr>
            <p:nvPr/>
          </p:nvSpPr>
          <p:spPr bwMode="auto">
            <a:xfrm>
              <a:off x="4059" y="1464"/>
              <a:ext cx="59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000" b="1">
                  <a:solidFill>
                    <a:srgbClr val="0000FF"/>
                  </a:solidFill>
                </a:rPr>
                <a:t>换出</a:t>
              </a:r>
            </a:p>
          </p:txBody>
        </p:sp>
        <p:sp>
          <p:nvSpPr>
            <p:cNvPr id="26667" name="Text Box 41">
              <a:extLst>
                <a:ext uri="{FF2B5EF4-FFF2-40B4-BE49-F238E27FC236}">
                  <a16:creationId xmlns:a16="http://schemas.microsoft.com/office/drawing/2014/main" id="{1B5D97E7-07AF-1E48-8748-379FDBE29FCD}"/>
                </a:ext>
              </a:extLst>
            </p:cNvPr>
            <p:cNvSpPr txBox="1">
              <a:spLocks noChangeArrowheads="1"/>
            </p:cNvSpPr>
            <p:nvPr/>
          </p:nvSpPr>
          <p:spPr bwMode="auto">
            <a:xfrm>
              <a:off x="4241" y="1963"/>
              <a:ext cx="72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000" b="1">
                  <a:solidFill>
                    <a:srgbClr val="0000FF"/>
                  </a:solidFill>
                </a:rPr>
                <a:t>换入</a:t>
              </a:r>
            </a:p>
          </p:txBody>
        </p:sp>
        <p:sp>
          <p:nvSpPr>
            <p:cNvPr id="26668" name="Text Box 42">
              <a:extLst>
                <a:ext uri="{FF2B5EF4-FFF2-40B4-BE49-F238E27FC236}">
                  <a16:creationId xmlns:a16="http://schemas.microsoft.com/office/drawing/2014/main" id="{468CEA6D-3AC6-084B-9231-0600E2623464}"/>
                </a:ext>
              </a:extLst>
            </p:cNvPr>
            <p:cNvSpPr txBox="1">
              <a:spLocks noChangeArrowheads="1"/>
            </p:cNvSpPr>
            <p:nvPr/>
          </p:nvSpPr>
          <p:spPr bwMode="auto">
            <a:xfrm>
              <a:off x="5013" y="890"/>
              <a:ext cx="589"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000" b="1">
                  <a:solidFill>
                    <a:srgbClr val="0000FF"/>
                  </a:solidFill>
                </a:rPr>
                <a:t>内存不足</a:t>
              </a:r>
            </a:p>
          </p:txBody>
        </p:sp>
        <p:sp>
          <p:nvSpPr>
            <p:cNvPr id="26669" name="Text Box 43">
              <a:extLst>
                <a:ext uri="{FF2B5EF4-FFF2-40B4-BE49-F238E27FC236}">
                  <a16:creationId xmlns:a16="http://schemas.microsoft.com/office/drawing/2014/main" id="{E76ECDC3-3AD6-C74B-8EAA-ECC68629040C}"/>
                </a:ext>
              </a:extLst>
            </p:cNvPr>
            <p:cNvSpPr txBox="1">
              <a:spLocks noChangeArrowheads="1"/>
            </p:cNvSpPr>
            <p:nvPr/>
          </p:nvSpPr>
          <p:spPr bwMode="auto">
            <a:xfrm>
              <a:off x="3560" y="845"/>
              <a:ext cx="590"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000" b="1">
                  <a:solidFill>
                    <a:srgbClr val="0000FF"/>
                  </a:solidFill>
                </a:rPr>
                <a:t>内存充足</a:t>
              </a:r>
            </a:p>
          </p:txBody>
        </p:sp>
        <p:sp>
          <p:nvSpPr>
            <p:cNvPr id="26670" name="Text Box 44">
              <a:extLst>
                <a:ext uri="{FF2B5EF4-FFF2-40B4-BE49-F238E27FC236}">
                  <a16:creationId xmlns:a16="http://schemas.microsoft.com/office/drawing/2014/main" id="{2F04BFBC-473D-1C4A-A871-079D121362BE}"/>
                </a:ext>
              </a:extLst>
            </p:cNvPr>
            <p:cNvSpPr txBox="1">
              <a:spLocks noChangeArrowheads="1"/>
            </p:cNvSpPr>
            <p:nvPr/>
          </p:nvSpPr>
          <p:spPr bwMode="auto">
            <a:xfrm>
              <a:off x="2381" y="1616"/>
              <a:ext cx="635"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000" b="1">
                  <a:solidFill>
                    <a:srgbClr val="0000FF"/>
                  </a:solidFill>
                </a:rPr>
                <a:t>重新调度进程</a:t>
              </a:r>
            </a:p>
          </p:txBody>
        </p:sp>
        <p:sp>
          <p:nvSpPr>
            <p:cNvPr id="26671" name="Text Box 45">
              <a:extLst>
                <a:ext uri="{FF2B5EF4-FFF2-40B4-BE49-F238E27FC236}">
                  <a16:creationId xmlns:a16="http://schemas.microsoft.com/office/drawing/2014/main" id="{FA5DA5CE-130D-9C4D-9542-14D979364120}"/>
                </a:ext>
              </a:extLst>
            </p:cNvPr>
            <p:cNvSpPr txBox="1">
              <a:spLocks noChangeArrowheads="1"/>
            </p:cNvSpPr>
            <p:nvPr/>
          </p:nvSpPr>
          <p:spPr bwMode="auto">
            <a:xfrm>
              <a:off x="748" y="2807"/>
              <a:ext cx="95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000" b="1">
                  <a:solidFill>
                    <a:srgbClr val="0000FF"/>
                  </a:solidFill>
                </a:rPr>
                <a:t>中断</a:t>
              </a:r>
              <a:r>
                <a:rPr lang="en-US" altLang="zh-CN" sz="2000" b="1">
                  <a:solidFill>
                    <a:srgbClr val="0000FF"/>
                  </a:solidFill>
                </a:rPr>
                <a:t>/</a:t>
              </a:r>
              <a:r>
                <a:rPr lang="zh-CN" altLang="en-US" sz="2000" b="1">
                  <a:solidFill>
                    <a:srgbClr val="0000FF"/>
                  </a:solidFill>
                </a:rPr>
                <a:t>中断返回</a:t>
              </a:r>
            </a:p>
          </p:txBody>
        </p:sp>
        <p:sp>
          <p:nvSpPr>
            <p:cNvPr id="26672" name="Text Box 46">
              <a:extLst>
                <a:ext uri="{FF2B5EF4-FFF2-40B4-BE49-F238E27FC236}">
                  <a16:creationId xmlns:a16="http://schemas.microsoft.com/office/drawing/2014/main" id="{37756BD6-2760-CA48-91DE-F38143AA4312}"/>
                </a:ext>
              </a:extLst>
            </p:cNvPr>
            <p:cNvSpPr txBox="1">
              <a:spLocks noChangeArrowheads="1"/>
            </p:cNvSpPr>
            <p:nvPr/>
          </p:nvSpPr>
          <p:spPr bwMode="auto">
            <a:xfrm>
              <a:off x="613" y="1979"/>
              <a:ext cx="95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000" b="1">
                  <a:solidFill>
                    <a:srgbClr val="0000FF"/>
                  </a:solidFill>
                </a:rPr>
                <a:t>系统调用，中断</a:t>
              </a:r>
            </a:p>
          </p:txBody>
        </p:sp>
        <p:sp>
          <p:nvSpPr>
            <p:cNvPr id="26673" name="Text Box 47">
              <a:extLst>
                <a:ext uri="{FF2B5EF4-FFF2-40B4-BE49-F238E27FC236}">
                  <a16:creationId xmlns:a16="http://schemas.microsoft.com/office/drawing/2014/main" id="{099A07F2-5801-B84C-9054-CAF9BFF5ECC2}"/>
                </a:ext>
              </a:extLst>
            </p:cNvPr>
            <p:cNvSpPr txBox="1">
              <a:spLocks noChangeArrowheads="1"/>
            </p:cNvSpPr>
            <p:nvPr/>
          </p:nvSpPr>
          <p:spPr bwMode="auto">
            <a:xfrm>
              <a:off x="1428" y="3635"/>
              <a:ext cx="340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b="1" dirty="0">
                  <a:solidFill>
                    <a:srgbClr val="0000FF"/>
                  </a:solidFill>
                </a:rPr>
                <a:t>UNIX </a:t>
              </a:r>
              <a:r>
                <a:rPr lang="zh-CN" altLang="en-US" b="1" dirty="0">
                  <a:solidFill>
                    <a:srgbClr val="0000FF"/>
                  </a:solidFill>
                </a:rPr>
                <a:t>进程状态转换图</a:t>
              </a:r>
            </a:p>
          </p:txBody>
        </p:sp>
      </p:grpSp>
      <p:sp>
        <p:nvSpPr>
          <p:cNvPr id="51" name="Rectangle 8">
            <a:extLst>
              <a:ext uri="{FF2B5EF4-FFF2-40B4-BE49-F238E27FC236}">
                <a16:creationId xmlns:a16="http://schemas.microsoft.com/office/drawing/2014/main" id="{96EBE036-27B0-A949-90A6-07623C36BA4A}"/>
              </a:ext>
            </a:extLst>
          </p:cNvPr>
          <p:cNvSpPr>
            <a:spLocks noChangeArrowheads="1"/>
          </p:cNvSpPr>
          <p:nvPr/>
        </p:nvSpPr>
        <p:spPr bwMode="auto">
          <a:xfrm>
            <a:off x="971600" y="403700"/>
            <a:ext cx="8077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rPr>
              <a:t>2.3</a:t>
            </a:r>
            <a:r>
              <a:rPr lang="zh-CN" altLang="en-US" sz="3600" b="1" dirty="0">
                <a:solidFill>
                  <a:srgbClr val="3333FF"/>
                </a:solidFill>
              </a:rPr>
              <a:t>进程的</a:t>
            </a:r>
            <a:r>
              <a:rPr lang="zh-TW" altLang="en-US" sz="3600" b="1" dirty="0">
                <a:solidFill>
                  <a:srgbClr val="3333FF"/>
                </a:solidFill>
              </a:rPr>
              <a:t>状态和转换</a:t>
            </a:r>
            <a:endParaRPr lang="zh-CN" altLang="en-US" sz="3600" b="1" dirty="0">
              <a:solidFill>
                <a:srgbClr val="FF3300"/>
              </a:solidFill>
              <a:latin typeface="Arial" panose="020B0604020202020204" pitchFamily="34" charset="0"/>
              <a:ea typeface="幼圆" pitchFamily="49" charset="-122"/>
            </a:endParaRPr>
          </a:p>
        </p:txBody>
      </p:sp>
      <p:sp>
        <p:nvSpPr>
          <p:cNvPr id="2" name="Slide Number Placeholder 1">
            <a:extLst>
              <a:ext uri="{FF2B5EF4-FFF2-40B4-BE49-F238E27FC236}">
                <a16:creationId xmlns:a16="http://schemas.microsoft.com/office/drawing/2014/main" id="{51EB36EA-032C-5E4D-91EB-A7BBBA3D5BDF}"/>
              </a:ext>
            </a:extLst>
          </p:cNvPr>
          <p:cNvSpPr>
            <a:spLocks noGrp="1"/>
          </p:cNvSpPr>
          <p:nvPr>
            <p:ph type="sldNum" sz="quarter" idx="12"/>
          </p:nvPr>
        </p:nvSpPr>
        <p:spPr/>
        <p:txBody>
          <a:bodyPr/>
          <a:lstStyle/>
          <a:p>
            <a:fld id="{35076E67-1031-0C41-AAD0-5499F93954D8}" type="slidenum">
              <a:rPr lang="zh-CN" altLang="en-US" smtClean="0"/>
              <a:pPr/>
              <a:t>38</a:t>
            </a:fld>
            <a:endParaRPr lang="en-US" altLang="zh-CN"/>
          </a:p>
        </p:txBody>
      </p:sp>
    </p:spTree>
    <p:extLst>
      <p:ext uri="{BB962C8B-B14F-4D97-AF65-F5344CB8AC3E}">
        <p14:creationId xmlns:p14="http://schemas.microsoft.com/office/powerpoint/2010/main" val="3469028169"/>
      </p:ext>
    </p:extLst>
  </p:cSld>
  <p:clrMapOvr>
    <a:masterClrMapping/>
  </p:clrMapOvr>
  <p:transition>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2" name="Rectangle 4">
            <a:extLst>
              <a:ext uri="{FF2B5EF4-FFF2-40B4-BE49-F238E27FC236}">
                <a16:creationId xmlns:a16="http://schemas.microsoft.com/office/drawing/2014/main" id="{9F8DF5ED-203C-B444-9428-1D5230F7B934}"/>
              </a:ext>
            </a:extLst>
          </p:cNvPr>
          <p:cNvSpPr>
            <a:spLocks noChangeArrowheads="1"/>
          </p:cNvSpPr>
          <p:nvPr/>
        </p:nvSpPr>
        <p:spPr bwMode="auto">
          <a:xfrm>
            <a:off x="533933" y="1406013"/>
            <a:ext cx="4724400" cy="60960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en-US" altLang="zh-CN" dirty="0">
              <a:solidFill>
                <a:srgbClr val="0000FF"/>
              </a:solidFill>
              <a:latin typeface="STKaiti" panose="02010600040101010101" pitchFamily="2" charset="-122"/>
              <a:ea typeface="STKaiti" panose="02010600040101010101" pitchFamily="2" charset="-122"/>
            </a:endParaRPr>
          </a:p>
        </p:txBody>
      </p:sp>
      <p:sp>
        <p:nvSpPr>
          <p:cNvPr id="283656" name="Text Box 8">
            <a:extLst>
              <a:ext uri="{FF2B5EF4-FFF2-40B4-BE49-F238E27FC236}">
                <a16:creationId xmlns:a16="http://schemas.microsoft.com/office/drawing/2014/main" id="{4942D78D-F5A9-8C42-B660-DE124096F922}"/>
              </a:ext>
            </a:extLst>
          </p:cNvPr>
          <p:cNvSpPr txBox="1">
            <a:spLocks noChangeArrowheads="1"/>
          </p:cNvSpPr>
          <p:nvPr/>
        </p:nvSpPr>
        <p:spPr bwMode="auto">
          <a:xfrm>
            <a:off x="533400" y="1268760"/>
            <a:ext cx="8413750" cy="5558445"/>
          </a:xfrm>
          <a:prstGeom prst="rect">
            <a:avLst/>
          </a:prstGeom>
          <a:noFill/>
          <a:ln w="12700">
            <a:noFill/>
            <a:miter lim="800000"/>
            <a:headEnd type="none" w="sm" len="sm"/>
            <a:tailEnd type="none" w="sm" len="sm"/>
          </a:ln>
          <a:effec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dirty="0">
                <a:solidFill>
                  <a:srgbClr val="0000FF"/>
                </a:solidFill>
                <a:latin typeface="STKaiti" panose="02010600040101010101" pitchFamily="2" charset="-122"/>
                <a:ea typeface="STKaiti" panose="02010600040101010101" pitchFamily="2" charset="-122"/>
              </a:rPr>
              <a:t>1</a:t>
            </a:r>
            <a:r>
              <a:rPr lang="zh-CN" altLang="en-US" dirty="0">
                <a:solidFill>
                  <a:srgbClr val="0000FF"/>
                </a:solidFill>
                <a:latin typeface="STKaiti" panose="02010600040101010101" pitchFamily="2" charset="-122"/>
                <a:ea typeface="STKaiti" panose="02010600040101010101" pitchFamily="2" charset="-122"/>
              </a:rPr>
              <a:t>、进程控制块</a:t>
            </a:r>
            <a:r>
              <a:rPr lang="en-US" altLang="zh-CN" dirty="0">
                <a:solidFill>
                  <a:srgbClr val="0000FF"/>
                </a:solidFill>
                <a:latin typeface="STKaiti" panose="02010600040101010101" pitchFamily="2" charset="-122"/>
                <a:ea typeface="STKaiti" panose="02010600040101010101" pitchFamily="2" charset="-122"/>
              </a:rPr>
              <a:t>PCB</a:t>
            </a:r>
            <a:r>
              <a:rPr lang="en-US" altLang="zh-CN" b="1" dirty="0">
                <a:solidFill>
                  <a:srgbClr val="171D17"/>
                </a:solidFill>
                <a:effectLst>
                  <a:outerShdw blurRad="38100" dist="38100" dir="2700000" algn="tl">
                    <a:srgbClr val="C0C0C0"/>
                  </a:outerShdw>
                </a:effectLst>
                <a:latin typeface="STKaiti" panose="02010600040101010101" pitchFamily="2" charset="-122"/>
                <a:ea typeface="STKaiti" panose="02010600040101010101" pitchFamily="2" charset="-122"/>
              </a:rPr>
              <a:t> </a:t>
            </a:r>
          </a:p>
          <a:p>
            <a:pPr>
              <a:buFontTx/>
              <a:buChar char="•"/>
            </a:pPr>
            <a:r>
              <a:rPr lang="zh-CN" altLang="en-US" b="1" dirty="0">
                <a:solidFill>
                  <a:srgbClr val="171D17"/>
                </a:solidFill>
                <a:effectLst>
                  <a:outerShdw blurRad="38100" dist="38100" dir="2700000" algn="tl">
                    <a:srgbClr val="C0C0C0"/>
                  </a:outerShdw>
                </a:effectLst>
                <a:latin typeface="STKaiti" panose="02010600040101010101" pitchFamily="2" charset="-122"/>
                <a:ea typeface="STKaiti" panose="02010600040101010101" pitchFamily="2" charset="-122"/>
              </a:rPr>
              <a:t>进程控制块是进程实体的一部分，是操作系统中最重要的记录型数据结构</a:t>
            </a:r>
            <a:r>
              <a:rPr lang="en-US" altLang="zh-CN" b="1" dirty="0">
                <a:solidFill>
                  <a:srgbClr val="171D17"/>
                </a:solidFill>
                <a:effectLst>
                  <a:outerShdw blurRad="38100" dist="38100" dir="2700000" algn="tl">
                    <a:srgbClr val="C0C0C0"/>
                  </a:outerShdw>
                </a:effectLst>
                <a:latin typeface="STKaiti" panose="02010600040101010101" pitchFamily="2" charset="-122"/>
                <a:ea typeface="STKaiti" panose="02010600040101010101" pitchFamily="2" charset="-122"/>
              </a:rPr>
              <a:t>;</a:t>
            </a:r>
          </a:p>
          <a:p>
            <a:pPr>
              <a:buFontTx/>
              <a:buChar char="•"/>
            </a:pPr>
            <a:r>
              <a:rPr lang="zh-CN" altLang="en-US" b="1" dirty="0">
                <a:solidFill>
                  <a:srgbClr val="171D17"/>
                </a:solidFill>
                <a:effectLst>
                  <a:outerShdw blurRad="38100" dist="38100" dir="2700000" algn="tl">
                    <a:srgbClr val="C0C0C0"/>
                  </a:outerShdw>
                </a:effectLst>
                <a:latin typeface="STKaiti" panose="02010600040101010101" pitchFamily="2" charset="-122"/>
                <a:ea typeface="STKaiti" panose="02010600040101010101" pitchFamily="2" charset="-122"/>
              </a:rPr>
              <a:t>记录了操作系统所需的、用于描述进程情况及控制进程运行所需的全部信息</a:t>
            </a:r>
            <a:r>
              <a:rPr lang="en-US" altLang="zh-CN" b="1" dirty="0">
                <a:solidFill>
                  <a:srgbClr val="171D17"/>
                </a:solidFill>
                <a:effectLst>
                  <a:outerShdw blurRad="38100" dist="38100" dir="2700000" algn="tl">
                    <a:srgbClr val="C0C0C0"/>
                  </a:outerShdw>
                </a:effectLst>
                <a:latin typeface="STKaiti" panose="02010600040101010101" pitchFamily="2" charset="-122"/>
                <a:ea typeface="STKaiti" panose="02010600040101010101" pitchFamily="2" charset="-122"/>
              </a:rPr>
              <a:t>;</a:t>
            </a:r>
          </a:p>
          <a:p>
            <a:pPr>
              <a:buFontTx/>
              <a:buChar char="•"/>
            </a:pPr>
            <a:r>
              <a:rPr lang="en-US" altLang="zh-CN" b="1" dirty="0">
                <a:solidFill>
                  <a:srgbClr val="171D17"/>
                </a:solidFill>
                <a:effectLst>
                  <a:outerShdw blurRad="38100" dist="38100" dir="2700000" algn="tl">
                    <a:srgbClr val="C0C0C0"/>
                  </a:outerShdw>
                </a:effectLst>
                <a:latin typeface="STKaiti" panose="02010600040101010101" pitchFamily="2" charset="-122"/>
                <a:ea typeface="STKaiti" panose="02010600040101010101" pitchFamily="2" charset="-122"/>
              </a:rPr>
              <a:t> </a:t>
            </a:r>
            <a:r>
              <a:rPr lang="zh-CN" altLang="en-US" b="1" dirty="0">
                <a:solidFill>
                  <a:srgbClr val="171D17"/>
                </a:solidFill>
                <a:effectLst>
                  <a:outerShdw blurRad="38100" dist="38100" dir="2700000" algn="tl">
                    <a:srgbClr val="C0C0C0"/>
                  </a:outerShdw>
                </a:effectLst>
                <a:latin typeface="STKaiti" panose="02010600040101010101" pitchFamily="2" charset="-122"/>
                <a:ea typeface="STKaiti" panose="02010600040101010101" pitchFamily="2" charset="-122"/>
              </a:rPr>
              <a:t>是一块主存；</a:t>
            </a:r>
          </a:p>
          <a:p>
            <a:pPr>
              <a:buFontTx/>
              <a:buChar char="•"/>
            </a:pPr>
            <a:r>
              <a:rPr lang="zh-CN" altLang="en-US" b="1" dirty="0">
                <a:solidFill>
                  <a:srgbClr val="171D17"/>
                </a:solidFill>
                <a:effectLst>
                  <a:outerShdw blurRad="38100" dist="38100" dir="2700000" algn="tl">
                    <a:srgbClr val="C0C0C0"/>
                  </a:outerShdw>
                </a:effectLst>
                <a:latin typeface="STKaiti" panose="02010600040101010101" pitchFamily="2" charset="-122"/>
                <a:ea typeface="STKaiti" panose="02010600040101010101" pitchFamily="2" charset="-122"/>
              </a:rPr>
              <a:t> 是由系统为每个进程分别建立的</a:t>
            </a:r>
            <a:r>
              <a:rPr lang="en-US" altLang="zh-CN" b="1" dirty="0">
                <a:solidFill>
                  <a:srgbClr val="171D17"/>
                </a:solidFill>
                <a:effectLst>
                  <a:outerShdw blurRad="38100" dist="38100" dir="2700000" algn="tl">
                    <a:srgbClr val="C0C0C0"/>
                  </a:outerShdw>
                </a:effectLst>
                <a:latin typeface="STKaiti" panose="02010600040101010101" pitchFamily="2" charset="-122"/>
                <a:ea typeface="STKaiti" panose="02010600040101010101" pitchFamily="2" charset="-122"/>
              </a:rPr>
              <a:t>;</a:t>
            </a:r>
          </a:p>
          <a:p>
            <a:pPr>
              <a:buFontTx/>
              <a:buChar char="•"/>
            </a:pPr>
            <a:r>
              <a:rPr lang="zh-CN" altLang="en-US" b="1" dirty="0">
                <a:solidFill>
                  <a:srgbClr val="171D17"/>
                </a:solidFill>
                <a:effectLst>
                  <a:outerShdw blurRad="38100" dist="38100" dir="2700000" algn="tl">
                    <a:srgbClr val="C0C0C0"/>
                  </a:outerShdw>
                </a:effectLst>
                <a:latin typeface="STKaiti" panose="02010600040101010101" pitchFamily="2" charset="-122"/>
                <a:ea typeface="STKaiti" panose="02010600040101010101" pitchFamily="2" charset="-122"/>
              </a:rPr>
              <a:t>系统通过</a:t>
            </a:r>
            <a:r>
              <a:rPr lang="en-US" altLang="zh-CN" b="1" dirty="0">
                <a:solidFill>
                  <a:srgbClr val="171D17"/>
                </a:solidFill>
                <a:effectLst>
                  <a:outerShdw blurRad="38100" dist="38100" dir="2700000" algn="tl">
                    <a:srgbClr val="C0C0C0"/>
                  </a:outerShdw>
                </a:effectLst>
                <a:latin typeface="STKaiti" panose="02010600040101010101" pitchFamily="2" charset="-122"/>
                <a:ea typeface="STKaiti" panose="02010600040101010101" pitchFamily="2" charset="-122"/>
              </a:rPr>
              <a:t>PCB</a:t>
            </a:r>
            <a:r>
              <a:rPr lang="zh-CN" altLang="en-US" b="1" dirty="0">
                <a:solidFill>
                  <a:srgbClr val="171D17"/>
                </a:solidFill>
                <a:effectLst>
                  <a:outerShdw blurRad="38100" dist="38100" dir="2700000" algn="tl">
                    <a:srgbClr val="C0C0C0"/>
                  </a:outerShdw>
                </a:effectLst>
                <a:latin typeface="STKaiti" panose="02010600040101010101" pitchFamily="2" charset="-122"/>
                <a:ea typeface="STKaiti" panose="02010600040101010101" pitchFamily="2" charset="-122"/>
              </a:rPr>
              <a:t>感知该进程的存在，是进程存 在的唯一标志。</a:t>
            </a:r>
            <a:endParaRPr lang="en-US" altLang="zh-CN" b="1" dirty="0">
              <a:solidFill>
                <a:srgbClr val="171D17"/>
              </a:solidFill>
              <a:effectLst>
                <a:outerShdw blurRad="38100" dist="38100" dir="2700000" algn="tl">
                  <a:srgbClr val="C0C0C0"/>
                </a:outerShdw>
              </a:effectLst>
              <a:latin typeface="STKaiti" panose="02010600040101010101" pitchFamily="2" charset="-122"/>
              <a:ea typeface="STKaiti" panose="02010600040101010101" pitchFamily="2" charset="-122"/>
            </a:endParaRPr>
          </a:p>
          <a:p>
            <a:r>
              <a:rPr lang="en-US" altLang="zh-CN" b="1" dirty="0">
                <a:solidFill>
                  <a:srgbClr val="0000FF"/>
                </a:solidFill>
                <a:latin typeface="STKaiti" panose="02010600040101010101" pitchFamily="2" charset="-122"/>
                <a:ea typeface="STKaiti" panose="02010600040101010101" pitchFamily="2" charset="-122"/>
              </a:rPr>
              <a:t>2</a:t>
            </a:r>
            <a:r>
              <a:rPr lang="zh-CN" altLang="en-US" b="1" dirty="0">
                <a:solidFill>
                  <a:srgbClr val="0000FF"/>
                </a:solidFill>
                <a:latin typeface="STKaiti" panose="02010600040101010101" pitchFamily="2" charset="-122"/>
                <a:ea typeface="STKaiti" panose="02010600040101010101" pitchFamily="2" charset="-122"/>
              </a:rPr>
              <a:t>、进程控制块的作用</a:t>
            </a:r>
          </a:p>
          <a:p>
            <a:r>
              <a:rPr lang="zh-CN" altLang="en-US" b="1" dirty="0">
                <a:solidFill>
                  <a:srgbClr val="CC3399"/>
                </a:solidFill>
                <a:latin typeface="STKaiti" panose="02010600040101010101" pitchFamily="2" charset="-122"/>
                <a:ea typeface="STKaiti" panose="02010600040101010101" pitchFamily="2" charset="-122"/>
              </a:rPr>
              <a:t>使一个在多道程序环境下不能独立运行的程序，成为一个能独立运行的基本单位，一个能与其它进程并发执行的进程。</a:t>
            </a:r>
            <a:r>
              <a:rPr lang="en-US" altLang="zh-CN" b="1" dirty="0">
                <a:solidFill>
                  <a:srgbClr val="CC3399"/>
                </a:solidFill>
                <a:latin typeface="STKaiti" panose="02010600040101010101" pitchFamily="2" charset="-122"/>
                <a:ea typeface="STKaiti" panose="02010600040101010101" pitchFamily="2" charset="-122"/>
              </a:rPr>
              <a:t>  </a:t>
            </a:r>
          </a:p>
          <a:p>
            <a:r>
              <a:rPr lang="en-US" altLang="zh-CN" dirty="0">
                <a:solidFill>
                  <a:srgbClr val="0000FF"/>
                </a:solidFill>
                <a:latin typeface="STKaiti" panose="02010600040101010101" pitchFamily="2" charset="-122"/>
                <a:ea typeface="STKaiti" panose="02010600040101010101" pitchFamily="2" charset="-122"/>
              </a:rPr>
              <a:t> </a:t>
            </a:r>
            <a:r>
              <a:rPr lang="zh-CN" altLang="en-US" dirty="0">
                <a:solidFill>
                  <a:srgbClr val="0000FF"/>
                </a:solidFill>
                <a:latin typeface="STKaiti" panose="02010600040101010101" pitchFamily="2" charset="-122"/>
                <a:ea typeface="STKaiti" panose="02010600040101010101" pitchFamily="2" charset="-122"/>
              </a:rPr>
              <a:t>即：</a:t>
            </a:r>
            <a:r>
              <a:rPr lang="en-US" altLang="zh-CN" dirty="0">
                <a:solidFill>
                  <a:srgbClr val="0000FF"/>
                </a:solidFill>
                <a:latin typeface="STKaiti" panose="02010600040101010101" pitchFamily="2" charset="-122"/>
                <a:ea typeface="STKaiti" panose="02010600040101010101" pitchFamily="2" charset="-122"/>
              </a:rPr>
              <a:t>OS</a:t>
            </a:r>
            <a:r>
              <a:rPr lang="zh-CN" altLang="en-US" dirty="0">
                <a:solidFill>
                  <a:srgbClr val="0000FF"/>
                </a:solidFill>
                <a:latin typeface="STKaiti" panose="02010600040101010101" pitchFamily="2" charset="-122"/>
                <a:ea typeface="STKaiti" panose="02010600040101010101" pitchFamily="2" charset="-122"/>
              </a:rPr>
              <a:t>是根据</a:t>
            </a:r>
            <a:r>
              <a:rPr lang="en-US" altLang="zh-CN" dirty="0">
                <a:solidFill>
                  <a:srgbClr val="0000FF"/>
                </a:solidFill>
                <a:latin typeface="STKaiti" panose="02010600040101010101" pitchFamily="2" charset="-122"/>
                <a:ea typeface="STKaiti" panose="02010600040101010101" pitchFamily="2" charset="-122"/>
              </a:rPr>
              <a:t>PCB</a:t>
            </a:r>
            <a:r>
              <a:rPr lang="zh-CN" altLang="en-US" dirty="0">
                <a:solidFill>
                  <a:srgbClr val="0000FF"/>
                </a:solidFill>
                <a:latin typeface="STKaiti" panose="02010600040101010101" pitchFamily="2" charset="-122"/>
                <a:ea typeface="STKaiti" panose="02010600040101010101" pitchFamily="2" charset="-122"/>
              </a:rPr>
              <a:t>来对并发执行的进程进行控制和管理的。</a:t>
            </a:r>
            <a:r>
              <a:rPr lang="en-US" altLang="zh-CN" dirty="0">
                <a:solidFill>
                  <a:srgbClr val="CC3399"/>
                </a:solidFill>
                <a:latin typeface="STKaiti" panose="02010600040101010101" pitchFamily="2" charset="-122"/>
                <a:ea typeface="STKaiti" panose="02010600040101010101" pitchFamily="2" charset="-122"/>
              </a:rPr>
              <a:t>  </a:t>
            </a:r>
          </a:p>
          <a:p>
            <a:pPr>
              <a:buFontTx/>
              <a:buChar char="•"/>
            </a:pPr>
            <a:endParaRPr lang="zh-CN" altLang="en-US" b="1" dirty="0">
              <a:solidFill>
                <a:srgbClr val="171D17"/>
              </a:solidFill>
              <a:effectLst>
                <a:outerShdw blurRad="38100" dist="38100" dir="2700000" algn="tl">
                  <a:srgbClr val="C0C0C0"/>
                </a:outerShdw>
              </a:effectLst>
              <a:latin typeface="STKaiti" panose="02010600040101010101" pitchFamily="2" charset="-122"/>
              <a:ea typeface="STKaiti" panose="02010600040101010101" pitchFamily="2" charset="-122"/>
            </a:endParaRPr>
          </a:p>
        </p:txBody>
      </p:sp>
      <p:sp>
        <p:nvSpPr>
          <p:cNvPr id="6" name="Rectangle 8">
            <a:extLst>
              <a:ext uri="{FF2B5EF4-FFF2-40B4-BE49-F238E27FC236}">
                <a16:creationId xmlns:a16="http://schemas.microsoft.com/office/drawing/2014/main" id="{2543915B-2FFD-BC44-A3A5-7AB20DFC5472}"/>
              </a:ext>
            </a:extLst>
          </p:cNvPr>
          <p:cNvSpPr>
            <a:spLocks noChangeArrowheads="1"/>
          </p:cNvSpPr>
          <p:nvPr/>
        </p:nvSpPr>
        <p:spPr bwMode="auto">
          <a:xfrm>
            <a:off x="971600" y="403700"/>
            <a:ext cx="8077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rPr>
              <a:t>2.3</a:t>
            </a:r>
            <a:r>
              <a:rPr lang="zh-CN" altLang="en-US" sz="3600" b="1" dirty="0">
                <a:solidFill>
                  <a:srgbClr val="3333FF"/>
                </a:solidFill>
              </a:rPr>
              <a:t>进程的</a:t>
            </a:r>
            <a:r>
              <a:rPr lang="zh-TW" altLang="en-US" sz="3600" b="1" dirty="0">
                <a:solidFill>
                  <a:srgbClr val="3333FF"/>
                </a:solidFill>
              </a:rPr>
              <a:t>状态和转换</a:t>
            </a:r>
            <a:endParaRPr lang="zh-CN" altLang="en-US" sz="3600" b="1" dirty="0">
              <a:solidFill>
                <a:srgbClr val="FF3300"/>
              </a:solidFill>
              <a:latin typeface="Arial" panose="020B0604020202020204" pitchFamily="34" charset="0"/>
              <a:ea typeface="幼圆" pitchFamily="49" charset="-122"/>
            </a:endParaRPr>
          </a:p>
        </p:txBody>
      </p:sp>
      <p:sp>
        <p:nvSpPr>
          <p:cNvPr id="2" name="Slide Number Placeholder 1">
            <a:extLst>
              <a:ext uri="{FF2B5EF4-FFF2-40B4-BE49-F238E27FC236}">
                <a16:creationId xmlns:a16="http://schemas.microsoft.com/office/drawing/2014/main" id="{7249C87A-65E3-644B-BDB0-3453EF12BD9F}"/>
              </a:ext>
            </a:extLst>
          </p:cNvPr>
          <p:cNvSpPr>
            <a:spLocks noGrp="1"/>
          </p:cNvSpPr>
          <p:nvPr>
            <p:ph type="sldNum" sz="quarter" idx="12"/>
          </p:nvPr>
        </p:nvSpPr>
        <p:spPr/>
        <p:txBody>
          <a:bodyPr/>
          <a:lstStyle/>
          <a:p>
            <a:fld id="{DC6D1BD5-D0BD-4B4A-ABF2-851E9CF71F86}" type="slidenum">
              <a:rPr lang="zh-CN" altLang="en-US" smtClean="0"/>
              <a:pPr/>
              <a:t>39</a:t>
            </a:fld>
            <a:endParaRPr lang="en-US" altLang="zh-CN" dirty="0"/>
          </a:p>
        </p:txBody>
      </p:sp>
    </p:spTree>
    <p:extLst>
      <p:ext uri="{BB962C8B-B14F-4D97-AF65-F5344CB8AC3E}">
        <p14:creationId xmlns:p14="http://schemas.microsoft.com/office/powerpoint/2010/main" val="35051432"/>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3652"/>
                                        </p:tgtEl>
                                        <p:attrNameLst>
                                          <p:attrName>style.visibility</p:attrName>
                                        </p:attrNameLst>
                                      </p:cBhvr>
                                      <p:to>
                                        <p:strVal val="visible"/>
                                      </p:to>
                                    </p:set>
                                    <p:animEffect transition="in" filter="dissolve">
                                      <p:cBhvr>
                                        <p:cTn id="7" dur="500"/>
                                        <p:tgtEl>
                                          <p:spTgt spid="28365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83656">
                                            <p:txEl>
                                              <p:pRg st="0" end="0"/>
                                            </p:txEl>
                                          </p:spTgt>
                                        </p:tgtEl>
                                        <p:attrNameLst>
                                          <p:attrName>style.visibility</p:attrName>
                                        </p:attrNameLst>
                                      </p:cBhvr>
                                      <p:to>
                                        <p:strVal val="visible"/>
                                      </p:to>
                                    </p:set>
                                    <p:animEffect transition="in" filter="barn(outVertical)">
                                      <p:cBhvr>
                                        <p:cTn id="12" dur="500"/>
                                        <p:tgtEl>
                                          <p:spTgt spid="283656">
                                            <p:txEl>
                                              <p:pRg st="0" end="0"/>
                                            </p:txEl>
                                          </p:spTgt>
                                        </p:tgtEl>
                                      </p:cBhvr>
                                    </p:animEffect>
                                  </p:childTnLst>
                                  <p:subTnLst>
                                    <p:animClr clrSpc="rgb" dir="cw">
                                      <p:cBhvr override="childStyle">
                                        <p:cTn dur="1" fill="hold" display="0" masterRel="nextClick" afterEffect="1"/>
                                        <p:tgtEl>
                                          <p:spTgt spid="283656">
                                            <p:txEl>
                                              <p:pRg st="0" end="0"/>
                                            </p:txEl>
                                          </p:spTgt>
                                        </p:tgtEl>
                                        <p:attrNameLst>
                                          <p:attrName>ppt_c</p:attrName>
                                        </p:attrNameLst>
                                      </p:cBhvr>
                                      <p:to>
                                        <a:srgbClr val="171D17"/>
                                      </p:to>
                                    </p:animClr>
                                  </p:sub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283656">
                                            <p:txEl>
                                              <p:pRg st="1" end="1"/>
                                            </p:txEl>
                                          </p:spTgt>
                                        </p:tgtEl>
                                        <p:attrNameLst>
                                          <p:attrName>style.visibility</p:attrName>
                                        </p:attrNameLst>
                                      </p:cBhvr>
                                      <p:to>
                                        <p:strVal val="visible"/>
                                      </p:to>
                                    </p:set>
                                    <p:animEffect transition="in" filter="barn(outVertical)">
                                      <p:cBhvr>
                                        <p:cTn id="17" dur="500"/>
                                        <p:tgtEl>
                                          <p:spTgt spid="283656">
                                            <p:txEl>
                                              <p:pRg st="1" end="1"/>
                                            </p:txEl>
                                          </p:spTgt>
                                        </p:tgtEl>
                                      </p:cBhvr>
                                    </p:animEffect>
                                  </p:childTnLst>
                                  <p:subTnLst>
                                    <p:animClr clrSpc="rgb" dir="cw">
                                      <p:cBhvr override="childStyle">
                                        <p:cTn dur="1" fill="hold" display="0" masterRel="nextClick" afterEffect="1"/>
                                        <p:tgtEl>
                                          <p:spTgt spid="283656">
                                            <p:txEl>
                                              <p:pRg st="1" end="1"/>
                                            </p:txEl>
                                          </p:spTgt>
                                        </p:tgtEl>
                                        <p:attrNameLst>
                                          <p:attrName>ppt_c</p:attrName>
                                        </p:attrNameLst>
                                      </p:cBhvr>
                                      <p:to>
                                        <a:srgbClr val="171D17"/>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283656">
                                            <p:txEl>
                                              <p:pRg st="2" end="2"/>
                                            </p:txEl>
                                          </p:spTgt>
                                        </p:tgtEl>
                                        <p:attrNameLst>
                                          <p:attrName>style.visibility</p:attrName>
                                        </p:attrNameLst>
                                      </p:cBhvr>
                                      <p:to>
                                        <p:strVal val="visible"/>
                                      </p:to>
                                    </p:set>
                                    <p:animEffect transition="in" filter="barn(outVertical)">
                                      <p:cBhvr>
                                        <p:cTn id="22" dur="500"/>
                                        <p:tgtEl>
                                          <p:spTgt spid="283656">
                                            <p:txEl>
                                              <p:pRg st="2" end="2"/>
                                            </p:txEl>
                                          </p:spTgt>
                                        </p:tgtEl>
                                      </p:cBhvr>
                                    </p:animEffect>
                                  </p:childTnLst>
                                  <p:subTnLst>
                                    <p:animClr clrSpc="rgb" dir="cw">
                                      <p:cBhvr override="childStyle">
                                        <p:cTn dur="1" fill="hold" display="0" masterRel="nextClick" afterEffect="1"/>
                                        <p:tgtEl>
                                          <p:spTgt spid="283656">
                                            <p:txEl>
                                              <p:pRg st="2" end="2"/>
                                            </p:txEl>
                                          </p:spTgt>
                                        </p:tgtEl>
                                        <p:attrNameLst>
                                          <p:attrName>ppt_c</p:attrName>
                                        </p:attrNameLst>
                                      </p:cBhvr>
                                      <p:to>
                                        <a:srgbClr val="171D17"/>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283656">
                                            <p:txEl>
                                              <p:pRg st="3" end="3"/>
                                            </p:txEl>
                                          </p:spTgt>
                                        </p:tgtEl>
                                        <p:attrNameLst>
                                          <p:attrName>style.visibility</p:attrName>
                                        </p:attrNameLst>
                                      </p:cBhvr>
                                      <p:to>
                                        <p:strVal val="visible"/>
                                      </p:to>
                                    </p:set>
                                    <p:animEffect transition="in" filter="barn(outVertical)">
                                      <p:cBhvr>
                                        <p:cTn id="27" dur="500"/>
                                        <p:tgtEl>
                                          <p:spTgt spid="283656">
                                            <p:txEl>
                                              <p:pRg st="3" end="3"/>
                                            </p:txEl>
                                          </p:spTgt>
                                        </p:tgtEl>
                                      </p:cBhvr>
                                    </p:animEffect>
                                  </p:childTnLst>
                                  <p:subTnLst>
                                    <p:animClr clrSpc="rgb" dir="cw">
                                      <p:cBhvr override="childStyle">
                                        <p:cTn dur="1" fill="hold" display="0" masterRel="nextClick" afterEffect="1"/>
                                        <p:tgtEl>
                                          <p:spTgt spid="283656">
                                            <p:txEl>
                                              <p:pRg st="3" end="3"/>
                                            </p:txEl>
                                          </p:spTgt>
                                        </p:tgtEl>
                                        <p:attrNameLst>
                                          <p:attrName>ppt_c</p:attrName>
                                        </p:attrNameLst>
                                      </p:cBhvr>
                                      <p:to>
                                        <a:srgbClr val="171D17"/>
                                      </p:to>
                                    </p:animClr>
                                  </p:sub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283656">
                                            <p:txEl>
                                              <p:pRg st="4" end="4"/>
                                            </p:txEl>
                                          </p:spTgt>
                                        </p:tgtEl>
                                        <p:attrNameLst>
                                          <p:attrName>style.visibility</p:attrName>
                                        </p:attrNameLst>
                                      </p:cBhvr>
                                      <p:to>
                                        <p:strVal val="visible"/>
                                      </p:to>
                                    </p:set>
                                    <p:animEffect transition="in" filter="barn(outVertical)">
                                      <p:cBhvr>
                                        <p:cTn id="32" dur="500"/>
                                        <p:tgtEl>
                                          <p:spTgt spid="283656">
                                            <p:txEl>
                                              <p:pRg st="4" end="4"/>
                                            </p:txEl>
                                          </p:spTgt>
                                        </p:tgtEl>
                                      </p:cBhvr>
                                    </p:animEffect>
                                  </p:childTnLst>
                                  <p:subTnLst>
                                    <p:animClr clrSpc="rgb" dir="cw">
                                      <p:cBhvr override="childStyle">
                                        <p:cTn dur="1" fill="hold" display="0" masterRel="nextClick" afterEffect="1"/>
                                        <p:tgtEl>
                                          <p:spTgt spid="283656">
                                            <p:txEl>
                                              <p:pRg st="4" end="4"/>
                                            </p:txEl>
                                          </p:spTgt>
                                        </p:tgtEl>
                                        <p:attrNameLst>
                                          <p:attrName>ppt_c</p:attrName>
                                        </p:attrNameLst>
                                      </p:cBhvr>
                                      <p:to>
                                        <a:srgbClr val="171D17"/>
                                      </p:to>
                                    </p:animClr>
                                  </p:sub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283656">
                                            <p:txEl>
                                              <p:pRg st="5" end="5"/>
                                            </p:txEl>
                                          </p:spTgt>
                                        </p:tgtEl>
                                        <p:attrNameLst>
                                          <p:attrName>style.visibility</p:attrName>
                                        </p:attrNameLst>
                                      </p:cBhvr>
                                      <p:to>
                                        <p:strVal val="visible"/>
                                      </p:to>
                                    </p:set>
                                    <p:animEffect transition="in" filter="barn(outVertical)">
                                      <p:cBhvr>
                                        <p:cTn id="37" dur="500"/>
                                        <p:tgtEl>
                                          <p:spTgt spid="283656">
                                            <p:txEl>
                                              <p:pRg st="5" end="5"/>
                                            </p:txEl>
                                          </p:spTgt>
                                        </p:tgtEl>
                                      </p:cBhvr>
                                    </p:animEffect>
                                  </p:childTnLst>
                                  <p:subTnLst>
                                    <p:animClr clrSpc="rgb" dir="cw">
                                      <p:cBhvr override="childStyle">
                                        <p:cTn dur="1" fill="hold" display="0" masterRel="nextClick" afterEffect="1"/>
                                        <p:tgtEl>
                                          <p:spTgt spid="283656">
                                            <p:txEl>
                                              <p:pRg st="5" end="5"/>
                                            </p:txEl>
                                          </p:spTgt>
                                        </p:tgtEl>
                                        <p:attrNameLst>
                                          <p:attrName>ppt_c</p:attrName>
                                        </p:attrNameLst>
                                      </p:cBhvr>
                                      <p:to>
                                        <a:srgbClr val="171D17"/>
                                      </p:to>
                                    </p:animClr>
                                  </p:subTnLst>
                                </p:cTn>
                              </p:par>
                            </p:childTnLst>
                          </p:cTn>
                        </p:par>
                      </p:childTnLst>
                    </p:cTn>
                  </p:par>
                  <p:par>
                    <p:cTn id="38" fill="hold">
                      <p:stCondLst>
                        <p:cond delay="indefinite"/>
                      </p:stCondLst>
                      <p:childTnLst>
                        <p:par>
                          <p:cTn id="39" fill="hold">
                            <p:stCondLst>
                              <p:cond delay="0"/>
                            </p:stCondLst>
                            <p:childTnLst>
                              <p:par>
                                <p:cTn id="40" presetID="16" presetClass="entr" presetSubtype="37" fill="hold" grpId="0" nodeType="clickEffect">
                                  <p:stCondLst>
                                    <p:cond delay="0"/>
                                  </p:stCondLst>
                                  <p:childTnLst>
                                    <p:set>
                                      <p:cBhvr>
                                        <p:cTn id="41" dur="1" fill="hold">
                                          <p:stCondLst>
                                            <p:cond delay="0"/>
                                          </p:stCondLst>
                                        </p:cTn>
                                        <p:tgtEl>
                                          <p:spTgt spid="283656">
                                            <p:txEl>
                                              <p:pRg st="6" end="6"/>
                                            </p:txEl>
                                          </p:spTgt>
                                        </p:tgtEl>
                                        <p:attrNameLst>
                                          <p:attrName>style.visibility</p:attrName>
                                        </p:attrNameLst>
                                      </p:cBhvr>
                                      <p:to>
                                        <p:strVal val="visible"/>
                                      </p:to>
                                    </p:set>
                                    <p:animEffect transition="in" filter="barn(outVertical)">
                                      <p:cBhvr>
                                        <p:cTn id="42" dur="500"/>
                                        <p:tgtEl>
                                          <p:spTgt spid="283656">
                                            <p:txEl>
                                              <p:pRg st="6" end="6"/>
                                            </p:txEl>
                                          </p:spTgt>
                                        </p:tgtEl>
                                      </p:cBhvr>
                                    </p:animEffect>
                                  </p:childTnLst>
                                  <p:subTnLst>
                                    <p:animClr clrSpc="rgb" dir="cw">
                                      <p:cBhvr override="childStyle">
                                        <p:cTn dur="1" fill="hold" display="0" masterRel="nextClick" afterEffect="1"/>
                                        <p:tgtEl>
                                          <p:spTgt spid="283656">
                                            <p:txEl>
                                              <p:pRg st="6" end="6"/>
                                            </p:txEl>
                                          </p:spTgt>
                                        </p:tgtEl>
                                        <p:attrNameLst>
                                          <p:attrName>ppt_c</p:attrName>
                                        </p:attrNameLst>
                                      </p:cBhvr>
                                      <p:to>
                                        <a:srgbClr val="171D17"/>
                                      </p:to>
                                    </p:animClr>
                                  </p:subTnLst>
                                </p:cTn>
                              </p:par>
                            </p:childTnLst>
                          </p:cTn>
                        </p:par>
                      </p:childTnLst>
                    </p:cTn>
                  </p:par>
                  <p:par>
                    <p:cTn id="43" fill="hold">
                      <p:stCondLst>
                        <p:cond delay="indefinite"/>
                      </p:stCondLst>
                      <p:childTnLst>
                        <p:par>
                          <p:cTn id="44" fill="hold">
                            <p:stCondLst>
                              <p:cond delay="0"/>
                            </p:stCondLst>
                            <p:childTnLst>
                              <p:par>
                                <p:cTn id="45" presetID="16" presetClass="entr" presetSubtype="37" fill="hold" grpId="0" nodeType="clickEffect">
                                  <p:stCondLst>
                                    <p:cond delay="0"/>
                                  </p:stCondLst>
                                  <p:childTnLst>
                                    <p:set>
                                      <p:cBhvr>
                                        <p:cTn id="46" dur="1" fill="hold">
                                          <p:stCondLst>
                                            <p:cond delay="0"/>
                                          </p:stCondLst>
                                        </p:cTn>
                                        <p:tgtEl>
                                          <p:spTgt spid="283656">
                                            <p:txEl>
                                              <p:pRg st="7" end="7"/>
                                            </p:txEl>
                                          </p:spTgt>
                                        </p:tgtEl>
                                        <p:attrNameLst>
                                          <p:attrName>style.visibility</p:attrName>
                                        </p:attrNameLst>
                                      </p:cBhvr>
                                      <p:to>
                                        <p:strVal val="visible"/>
                                      </p:to>
                                    </p:set>
                                    <p:animEffect transition="in" filter="barn(outVertical)">
                                      <p:cBhvr>
                                        <p:cTn id="47" dur="500"/>
                                        <p:tgtEl>
                                          <p:spTgt spid="283656">
                                            <p:txEl>
                                              <p:pRg st="7" end="7"/>
                                            </p:txEl>
                                          </p:spTgt>
                                        </p:tgtEl>
                                      </p:cBhvr>
                                    </p:animEffect>
                                  </p:childTnLst>
                                  <p:subTnLst>
                                    <p:animClr clrSpc="rgb" dir="cw">
                                      <p:cBhvr override="childStyle">
                                        <p:cTn dur="1" fill="hold" display="0" masterRel="nextClick" afterEffect="1"/>
                                        <p:tgtEl>
                                          <p:spTgt spid="283656">
                                            <p:txEl>
                                              <p:pRg st="7" end="7"/>
                                            </p:txEl>
                                          </p:spTgt>
                                        </p:tgtEl>
                                        <p:attrNameLst>
                                          <p:attrName>ppt_c</p:attrName>
                                        </p:attrNameLst>
                                      </p:cBhvr>
                                      <p:to>
                                        <a:srgbClr val="171D17"/>
                                      </p:to>
                                    </p:animClr>
                                  </p:subTnLst>
                                </p:cTn>
                              </p:par>
                            </p:childTnLst>
                          </p:cTn>
                        </p:par>
                      </p:childTnLst>
                    </p:cTn>
                  </p:par>
                  <p:par>
                    <p:cTn id="48" fill="hold">
                      <p:stCondLst>
                        <p:cond delay="indefinite"/>
                      </p:stCondLst>
                      <p:childTnLst>
                        <p:par>
                          <p:cTn id="49" fill="hold">
                            <p:stCondLst>
                              <p:cond delay="0"/>
                            </p:stCondLst>
                            <p:childTnLst>
                              <p:par>
                                <p:cTn id="50" presetID="16" presetClass="entr" presetSubtype="37" fill="hold" grpId="0" nodeType="clickEffect">
                                  <p:stCondLst>
                                    <p:cond delay="0"/>
                                  </p:stCondLst>
                                  <p:childTnLst>
                                    <p:set>
                                      <p:cBhvr>
                                        <p:cTn id="51" dur="1" fill="hold">
                                          <p:stCondLst>
                                            <p:cond delay="0"/>
                                          </p:stCondLst>
                                        </p:cTn>
                                        <p:tgtEl>
                                          <p:spTgt spid="283656">
                                            <p:txEl>
                                              <p:pRg st="8" end="8"/>
                                            </p:txEl>
                                          </p:spTgt>
                                        </p:tgtEl>
                                        <p:attrNameLst>
                                          <p:attrName>style.visibility</p:attrName>
                                        </p:attrNameLst>
                                      </p:cBhvr>
                                      <p:to>
                                        <p:strVal val="visible"/>
                                      </p:to>
                                    </p:set>
                                    <p:animEffect transition="in" filter="barn(outVertical)">
                                      <p:cBhvr>
                                        <p:cTn id="52" dur="500"/>
                                        <p:tgtEl>
                                          <p:spTgt spid="283656">
                                            <p:txEl>
                                              <p:pRg st="8" end="8"/>
                                            </p:txEl>
                                          </p:spTgt>
                                        </p:tgtEl>
                                      </p:cBhvr>
                                    </p:animEffect>
                                  </p:childTnLst>
                                  <p:subTnLst>
                                    <p:animClr clrSpc="rgb" dir="cw">
                                      <p:cBhvr override="childStyle">
                                        <p:cTn dur="1" fill="hold" display="0" masterRel="nextClick" afterEffect="1"/>
                                        <p:tgtEl>
                                          <p:spTgt spid="283656">
                                            <p:txEl>
                                              <p:pRg st="8" end="8"/>
                                            </p:txEl>
                                          </p:spTgt>
                                        </p:tgtEl>
                                        <p:attrNameLst>
                                          <p:attrName>ppt_c</p:attrName>
                                        </p:attrNameLst>
                                      </p:cBhvr>
                                      <p:to>
                                        <a:srgbClr val="171D17"/>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652" grpId="0" animBg="1" autoUpdateAnimBg="0"/>
      <p:bldP spid="283656"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73B270C2-7C42-8141-AB41-51442CA87921}"/>
              </a:ext>
            </a:extLst>
          </p:cNvPr>
          <p:cNvSpPr>
            <a:spLocks noChangeArrowheads="1"/>
          </p:cNvSpPr>
          <p:nvPr/>
        </p:nvSpPr>
        <p:spPr bwMode="auto">
          <a:xfrm>
            <a:off x="971600" y="403700"/>
            <a:ext cx="8077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rPr>
              <a:t>2.3</a:t>
            </a:r>
            <a:r>
              <a:rPr lang="zh-CN" altLang="en-US" sz="3600" b="1" dirty="0">
                <a:solidFill>
                  <a:srgbClr val="3333FF"/>
                </a:solidFill>
              </a:rPr>
              <a:t>进程的</a:t>
            </a:r>
            <a:r>
              <a:rPr lang="zh-TW" altLang="en-US" sz="3600" b="1" dirty="0">
                <a:solidFill>
                  <a:srgbClr val="3333FF"/>
                </a:solidFill>
              </a:rPr>
              <a:t>状态和转换</a:t>
            </a:r>
            <a:endParaRPr lang="zh-CN" altLang="en-US" sz="3600" b="1" dirty="0">
              <a:solidFill>
                <a:srgbClr val="FF3300"/>
              </a:solidFill>
              <a:latin typeface="Arial" panose="020B0604020202020204" pitchFamily="34" charset="0"/>
              <a:ea typeface="幼圆" pitchFamily="49" charset="-122"/>
            </a:endParaRPr>
          </a:p>
        </p:txBody>
      </p:sp>
      <p:sp>
        <p:nvSpPr>
          <p:cNvPr id="4" name="Rectangle 3">
            <a:extLst>
              <a:ext uri="{FF2B5EF4-FFF2-40B4-BE49-F238E27FC236}">
                <a16:creationId xmlns:a16="http://schemas.microsoft.com/office/drawing/2014/main" id="{CCBD85E6-9A41-E54E-A95C-8C629AA1D2D3}"/>
              </a:ext>
            </a:extLst>
          </p:cNvPr>
          <p:cNvSpPr/>
          <p:nvPr/>
        </p:nvSpPr>
        <p:spPr>
          <a:xfrm>
            <a:off x="755576" y="1207018"/>
            <a:ext cx="6480720" cy="1348061"/>
          </a:xfrm>
          <a:prstGeom prst="rect">
            <a:avLst/>
          </a:prstGeom>
        </p:spPr>
        <p:txBody>
          <a:bodyPr wrap="square">
            <a:spAutoFit/>
          </a:bodyPr>
          <a:lstStyle/>
          <a:p>
            <a:r>
              <a:rPr lang="en-US" altLang="zh-CN" sz="2400" b="1" dirty="0">
                <a:solidFill>
                  <a:srgbClr val="0000FF"/>
                </a:solidFill>
                <a:latin typeface="STKaiti" panose="02010600040101010101" pitchFamily="2" charset="-122"/>
                <a:ea typeface="STKaiti" panose="02010600040101010101" pitchFamily="2" charset="-122"/>
              </a:rPr>
              <a:t>3</a:t>
            </a:r>
            <a:r>
              <a:rPr lang="zh-CN" altLang="en-US" sz="2400" b="1" dirty="0">
                <a:solidFill>
                  <a:srgbClr val="0000FF"/>
                </a:solidFill>
                <a:latin typeface="STKaiti" panose="02010600040101010101" pitchFamily="2" charset="-122"/>
                <a:ea typeface="STKaiti" panose="02010600040101010101" pitchFamily="2" charset="-122"/>
              </a:rPr>
              <a:t>、进程控制块中的信息</a:t>
            </a:r>
            <a:endParaRPr lang="en-US" altLang="zh-CN" sz="2400" b="1" dirty="0">
              <a:solidFill>
                <a:srgbClr val="0000FF"/>
              </a:solidFill>
              <a:latin typeface="STKaiti" panose="02010600040101010101" pitchFamily="2" charset="-122"/>
              <a:ea typeface="STKaiti" panose="02010600040101010101" pitchFamily="2" charset="-122"/>
            </a:endParaRPr>
          </a:p>
          <a:p>
            <a:r>
              <a:rPr lang="zh-CN" altLang="en-US" sz="2400" b="1" dirty="0">
                <a:solidFill>
                  <a:srgbClr val="CC3399"/>
                </a:solidFill>
                <a:latin typeface="STKaiti" panose="02010600040101010101" pitchFamily="2" charset="-122"/>
                <a:ea typeface="STKaiti" panose="02010600040101010101" pitchFamily="2" charset="-122"/>
              </a:rPr>
              <a:t>（</a:t>
            </a:r>
            <a:r>
              <a:rPr lang="en-US" altLang="zh-CN" sz="2400" b="1" dirty="0">
                <a:solidFill>
                  <a:srgbClr val="CC3399"/>
                </a:solidFill>
                <a:latin typeface="STKaiti" panose="02010600040101010101" pitchFamily="2" charset="-122"/>
                <a:ea typeface="STKaiti" panose="02010600040101010101" pitchFamily="2" charset="-122"/>
              </a:rPr>
              <a:t>1</a:t>
            </a:r>
            <a:r>
              <a:rPr lang="zh-CN" altLang="en-US" sz="2400" b="1" dirty="0">
                <a:solidFill>
                  <a:srgbClr val="CC3399"/>
                </a:solidFill>
                <a:latin typeface="STKaiti" panose="02010600040101010101" pitchFamily="2" charset="-122"/>
                <a:ea typeface="STKaiti" panose="02010600040101010101" pitchFamily="2" charset="-122"/>
              </a:rPr>
              <a:t>）进程的标识信息（</a:t>
            </a:r>
            <a:r>
              <a:rPr lang="en-US" altLang="zh-CN" sz="2400" b="1" dirty="0">
                <a:solidFill>
                  <a:srgbClr val="CC3399"/>
                </a:solidFill>
                <a:latin typeface="STKaiti" panose="02010600040101010101" pitchFamily="2" charset="-122"/>
                <a:ea typeface="STKaiti" panose="02010600040101010101" pitchFamily="2" charset="-122"/>
              </a:rPr>
              <a:t>2</a:t>
            </a:r>
            <a:r>
              <a:rPr lang="zh-CN" altLang="en-US" sz="2400" b="1" dirty="0">
                <a:solidFill>
                  <a:srgbClr val="CC3399"/>
                </a:solidFill>
                <a:latin typeface="STKaiti" panose="02010600040101010101" pitchFamily="2" charset="-122"/>
                <a:ea typeface="STKaiti" panose="02010600040101010101" pitchFamily="2" charset="-122"/>
              </a:rPr>
              <a:t>）处理机状态信息</a:t>
            </a:r>
          </a:p>
          <a:p>
            <a:r>
              <a:rPr lang="zh-CN" altLang="en-US" sz="2400" b="1" dirty="0">
                <a:solidFill>
                  <a:srgbClr val="CC3399"/>
                </a:solidFill>
                <a:latin typeface="STKaiti" panose="02010600040101010101" pitchFamily="2" charset="-122"/>
                <a:ea typeface="STKaiti" panose="02010600040101010101" pitchFamily="2" charset="-122"/>
              </a:rPr>
              <a:t>（</a:t>
            </a:r>
            <a:r>
              <a:rPr lang="en-US" altLang="zh-CN" sz="2400" b="1" dirty="0">
                <a:solidFill>
                  <a:srgbClr val="CC3399"/>
                </a:solidFill>
                <a:latin typeface="STKaiti" panose="02010600040101010101" pitchFamily="2" charset="-122"/>
                <a:ea typeface="STKaiti" panose="02010600040101010101" pitchFamily="2" charset="-122"/>
              </a:rPr>
              <a:t>3</a:t>
            </a:r>
            <a:r>
              <a:rPr lang="zh-CN" altLang="en-US" sz="2400" b="1" dirty="0">
                <a:solidFill>
                  <a:srgbClr val="CC3399"/>
                </a:solidFill>
                <a:latin typeface="STKaiti" panose="02010600040101010101" pitchFamily="2" charset="-122"/>
                <a:ea typeface="STKaiti" panose="02010600040101010101" pitchFamily="2" charset="-122"/>
              </a:rPr>
              <a:t>）进程的调度信息（</a:t>
            </a:r>
            <a:r>
              <a:rPr lang="en-US" altLang="zh-CN" sz="2400" b="1" dirty="0">
                <a:solidFill>
                  <a:srgbClr val="CC3399"/>
                </a:solidFill>
                <a:latin typeface="STKaiti" panose="02010600040101010101" pitchFamily="2" charset="-122"/>
                <a:ea typeface="STKaiti" panose="02010600040101010101" pitchFamily="2" charset="-122"/>
              </a:rPr>
              <a:t>4</a:t>
            </a:r>
            <a:r>
              <a:rPr lang="zh-CN" altLang="en-US" sz="2400" b="1" dirty="0">
                <a:solidFill>
                  <a:srgbClr val="CC3399"/>
                </a:solidFill>
                <a:latin typeface="STKaiti" panose="02010600040101010101" pitchFamily="2" charset="-122"/>
                <a:ea typeface="STKaiti" panose="02010600040101010101" pitchFamily="2" charset="-122"/>
              </a:rPr>
              <a:t>）进程的控制信息</a:t>
            </a:r>
          </a:p>
        </p:txBody>
      </p:sp>
      <p:pic>
        <p:nvPicPr>
          <p:cNvPr id="5" name="Picture 4">
            <a:extLst>
              <a:ext uri="{FF2B5EF4-FFF2-40B4-BE49-F238E27FC236}">
                <a16:creationId xmlns:a16="http://schemas.microsoft.com/office/drawing/2014/main" id="{98C887C9-EB11-5D48-8082-3B38043233E5}"/>
              </a:ext>
            </a:extLst>
          </p:cNvPr>
          <p:cNvPicPr>
            <a:picLocks noChangeAspect="1"/>
          </p:cNvPicPr>
          <p:nvPr/>
        </p:nvPicPr>
        <p:blipFill rotWithShape="1">
          <a:blip r:embed="rId3"/>
          <a:srcRect b="33862"/>
          <a:stretch/>
        </p:blipFill>
        <p:spPr>
          <a:xfrm>
            <a:off x="728688" y="2808353"/>
            <a:ext cx="7056784" cy="3750166"/>
          </a:xfrm>
          <a:prstGeom prst="rect">
            <a:avLst/>
          </a:prstGeom>
        </p:spPr>
      </p:pic>
      <p:sp>
        <p:nvSpPr>
          <p:cNvPr id="2" name="Slide Number Placeholder 1">
            <a:extLst>
              <a:ext uri="{FF2B5EF4-FFF2-40B4-BE49-F238E27FC236}">
                <a16:creationId xmlns:a16="http://schemas.microsoft.com/office/drawing/2014/main" id="{6A4C81B7-3363-0F40-AD80-8BD6F4CB36FA}"/>
              </a:ext>
            </a:extLst>
          </p:cNvPr>
          <p:cNvSpPr>
            <a:spLocks noGrp="1"/>
          </p:cNvSpPr>
          <p:nvPr>
            <p:ph type="sldNum" sz="quarter" idx="12"/>
          </p:nvPr>
        </p:nvSpPr>
        <p:spPr/>
        <p:txBody>
          <a:bodyPr/>
          <a:lstStyle/>
          <a:p>
            <a:fld id="{DC6D1BD5-D0BD-4B4A-ABF2-851E9CF71F86}" type="slidenum">
              <a:rPr lang="zh-CN" altLang="en-US" smtClean="0"/>
              <a:pPr/>
              <a:t>40</a:t>
            </a:fld>
            <a:endParaRPr lang="en-US" altLang="zh-CN" dirty="0"/>
          </a:p>
        </p:txBody>
      </p:sp>
    </p:spTree>
    <p:extLst>
      <p:ext uri="{BB962C8B-B14F-4D97-AF65-F5344CB8AC3E}">
        <p14:creationId xmlns:p14="http://schemas.microsoft.com/office/powerpoint/2010/main" val="3696486894"/>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83">
            <a:extLst>
              <a:ext uri="{FF2B5EF4-FFF2-40B4-BE49-F238E27FC236}">
                <a16:creationId xmlns:a16="http://schemas.microsoft.com/office/drawing/2014/main" id="{92BFDC31-97CE-654C-B833-C13DD0290214}"/>
              </a:ext>
            </a:extLst>
          </p:cNvPr>
          <p:cNvSpPr txBox="1">
            <a:spLocks noChangeArrowheads="1"/>
          </p:cNvSpPr>
          <p:nvPr/>
        </p:nvSpPr>
        <p:spPr bwMode="auto">
          <a:xfrm>
            <a:off x="6199188" y="4078288"/>
            <a:ext cx="6715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b="1">
                <a:solidFill>
                  <a:srgbClr val="FFFFFF"/>
                </a:solidFill>
                <a:latin typeface="Times New Roman" panose="02020603050405020304" pitchFamily="18" charset="0"/>
              </a:rPr>
              <a:t>7</a:t>
            </a:r>
          </a:p>
        </p:txBody>
      </p:sp>
      <p:sp>
        <p:nvSpPr>
          <p:cNvPr id="285812" name="Text Box 116">
            <a:extLst>
              <a:ext uri="{FF2B5EF4-FFF2-40B4-BE49-F238E27FC236}">
                <a16:creationId xmlns:a16="http://schemas.microsoft.com/office/drawing/2014/main" id="{1BA42B0E-A198-CB48-9F21-997DBCE2BAAD}"/>
              </a:ext>
            </a:extLst>
          </p:cNvPr>
          <p:cNvSpPr txBox="1">
            <a:spLocks noChangeArrowheads="1"/>
          </p:cNvSpPr>
          <p:nvPr/>
        </p:nvSpPr>
        <p:spPr bwMode="auto">
          <a:xfrm>
            <a:off x="2051720" y="6225700"/>
            <a:ext cx="6324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dirty="0">
                <a:solidFill>
                  <a:srgbClr val="0000FF"/>
                </a:solidFill>
                <a:latin typeface="Times New Roman" panose="02020603050405020304" pitchFamily="18" charset="0"/>
              </a:rPr>
              <a:t>进程</a:t>
            </a:r>
            <a:r>
              <a:rPr lang="en-US" altLang="zh-CN" b="1" dirty="0">
                <a:solidFill>
                  <a:srgbClr val="0000FF"/>
                </a:solidFill>
                <a:latin typeface="Times New Roman" panose="02020603050405020304" pitchFamily="18" charset="0"/>
              </a:rPr>
              <a:t> PCB  </a:t>
            </a:r>
            <a:r>
              <a:rPr lang="zh-CN" altLang="en-US" b="1" dirty="0">
                <a:solidFill>
                  <a:srgbClr val="0000FF"/>
                </a:solidFill>
                <a:latin typeface="Times New Roman" panose="02020603050405020304" pitchFamily="18" charset="0"/>
              </a:rPr>
              <a:t>链接队列示意图</a:t>
            </a:r>
          </a:p>
        </p:txBody>
      </p:sp>
      <p:sp>
        <p:nvSpPr>
          <p:cNvPr id="285820" name="Text Box 124">
            <a:extLst>
              <a:ext uri="{FF2B5EF4-FFF2-40B4-BE49-F238E27FC236}">
                <a16:creationId xmlns:a16="http://schemas.microsoft.com/office/drawing/2014/main" id="{6FE7C2FB-3AA7-014E-85AA-7D08BF567C1F}"/>
              </a:ext>
            </a:extLst>
          </p:cNvPr>
          <p:cNvSpPr txBox="1">
            <a:spLocks noChangeArrowheads="1"/>
          </p:cNvSpPr>
          <p:nvPr/>
        </p:nvSpPr>
        <p:spPr bwMode="auto">
          <a:xfrm>
            <a:off x="515144" y="1398765"/>
            <a:ext cx="6019800" cy="461665"/>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b="1" dirty="0">
                <a:solidFill>
                  <a:srgbClr val="0000FF"/>
                </a:solidFill>
                <a:latin typeface="STKaiti" panose="02010600040101010101" pitchFamily="2" charset="-122"/>
                <a:ea typeface="STKaiti" panose="02010600040101010101" pitchFamily="2" charset="-122"/>
              </a:rPr>
              <a:t>4</a:t>
            </a:r>
            <a:r>
              <a:rPr lang="zh-CN" altLang="en-US" b="1" dirty="0">
                <a:solidFill>
                  <a:srgbClr val="0000FF"/>
                </a:solidFill>
                <a:latin typeface="STKaiti" panose="02010600040101010101" pitchFamily="2" charset="-122"/>
                <a:ea typeface="STKaiti" panose="02010600040101010101" pitchFamily="2" charset="-122"/>
              </a:rPr>
              <a:t>、进程</a:t>
            </a:r>
            <a:r>
              <a:rPr lang="en-US" altLang="zh-CN" b="1" dirty="0">
                <a:solidFill>
                  <a:srgbClr val="0000FF"/>
                </a:solidFill>
                <a:latin typeface="STKaiti" panose="02010600040101010101" pitchFamily="2" charset="-122"/>
                <a:ea typeface="STKaiti" panose="02010600040101010101" pitchFamily="2" charset="-122"/>
              </a:rPr>
              <a:t>PCB</a:t>
            </a:r>
            <a:r>
              <a:rPr lang="zh-CN" altLang="en-US" b="1" dirty="0">
                <a:solidFill>
                  <a:srgbClr val="0000FF"/>
                </a:solidFill>
                <a:latin typeface="STKaiti" panose="02010600040101010101" pitchFamily="2" charset="-122"/>
                <a:ea typeface="STKaiti" panose="02010600040101010101" pitchFamily="2" charset="-122"/>
              </a:rPr>
              <a:t>的组织方式</a:t>
            </a:r>
          </a:p>
        </p:txBody>
      </p:sp>
      <p:sp>
        <p:nvSpPr>
          <p:cNvPr id="285821" name="Rectangle 125">
            <a:extLst>
              <a:ext uri="{FF2B5EF4-FFF2-40B4-BE49-F238E27FC236}">
                <a16:creationId xmlns:a16="http://schemas.microsoft.com/office/drawing/2014/main" id="{AFFA7736-CE28-904F-B83F-A42CED948662}"/>
              </a:ext>
            </a:extLst>
          </p:cNvPr>
          <p:cNvSpPr>
            <a:spLocks noChangeArrowheads="1"/>
          </p:cNvSpPr>
          <p:nvPr/>
        </p:nvSpPr>
        <p:spPr bwMode="auto">
          <a:xfrm>
            <a:off x="489000" y="2209426"/>
            <a:ext cx="22204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b="1" dirty="0">
                <a:solidFill>
                  <a:srgbClr val="FF0066"/>
                </a:solidFill>
                <a:latin typeface="楷体_GB2312" pitchFamily="49" charset="-122"/>
                <a:ea typeface="楷体_GB2312" pitchFamily="49" charset="-122"/>
              </a:rPr>
              <a:t>（</a:t>
            </a:r>
            <a:r>
              <a:rPr lang="en-US" altLang="zh-CN" b="1" dirty="0">
                <a:solidFill>
                  <a:srgbClr val="FF0066"/>
                </a:solidFill>
                <a:latin typeface="楷体_GB2312" pitchFamily="49" charset="-122"/>
                <a:ea typeface="楷体_GB2312" pitchFamily="49" charset="-122"/>
              </a:rPr>
              <a:t>1</a:t>
            </a:r>
            <a:r>
              <a:rPr lang="zh-CN" altLang="en-US" b="1" dirty="0">
                <a:solidFill>
                  <a:srgbClr val="FF0066"/>
                </a:solidFill>
                <a:latin typeface="楷体_GB2312" pitchFamily="49" charset="-122"/>
                <a:ea typeface="楷体_GB2312" pitchFamily="49" charset="-122"/>
              </a:rPr>
              <a:t>）链接方式</a:t>
            </a:r>
          </a:p>
        </p:txBody>
      </p:sp>
      <p:pic>
        <p:nvPicPr>
          <p:cNvPr id="285824" name="Picture 128" descr="t25">
            <a:extLst>
              <a:ext uri="{FF2B5EF4-FFF2-40B4-BE49-F238E27FC236}">
                <a16:creationId xmlns:a16="http://schemas.microsoft.com/office/drawing/2014/main" id="{58C76885-A37A-1243-8797-790301AB8A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0890" y="2671091"/>
            <a:ext cx="5311775" cy="357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8">
            <a:extLst>
              <a:ext uri="{FF2B5EF4-FFF2-40B4-BE49-F238E27FC236}">
                <a16:creationId xmlns:a16="http://schemas.microsoft.com/office/drawing/2014/main" id="{234F16C6-ABCD-064C-A6A3-5B8C93B814AA}"/>
              </a:ext>
            </a:extLst>
          </p:cNvPr>
          <p:cNvSpPr>
            <a:spLocks noChangeArrowheads="1"/>
          </p:cNvSpPr>
          <p:nvPr/>
        </p:nvSpPr>
        <p:spPr bwMode="auto">
          <a:xfrm>
            <a:off x="971600" y="403700"/>
            <a:ext cx="8077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rPr>
              <a:t>2.3</a:t>
            </a:r>
            <a:r>
              <a:rPr lang="zh-CN" altLang="en-US" sz="3600" b="1" dirty="0">
                <a:solidFill>
                  <a:srgbClr val="3333FF"/>
                </a:solidFill>
              </a:rPr>
              <a:t>进程的</a:t>
            </a:r>
            <a:r>
              <a:rPr lang="zh-TW" altLang="en-US" sz="3600" b="1" dirty="0">
                <a:solidFill>
                  <a:srgbClr val="3333FF"/>
                </a:solidFill>
              </a:rPr>
              <a:t>状态和转换</a:t>
            </a:r>
            <a:endParaRPr lang="zh-CN" altLang="en-US" sz="3600" b="1" dirty="0">
              <a:solidFill>
                <a:srgbClr val="FF3300"/>
              </a:solidFill>
              <a:latin typeface="Arial" panose="020B0604020202020204" pitchFamily="34" charset="0"/>
              <a:ea typeface="幼圆" pitchFamily="49" charset="-122"/>
            </a:endParaRPr>
          </a:p>
        </p:txBody>
      </p:sp>
      <p:sp>
        <p:nvSpPr>
          <p:cNvPr id="2" name="Slide Number Placeholder 1">
            <a:extLst>
              <a:ext uri="{FF2B5EF4-FFF2-40B4-BE49-F238E27FC236}">
                <a16:creationId xmlns:a16="http://schemas.microsoft.com/office/drawing/2014/main" id="{4FF2A701-743E-C142-A8E3-C56D8E9F8CC6}"/>
              </a:ext>
            </a:extLst>
          </p:cNvPr>
          <p:cNvSpPr>
            <a:spLocks noGrp="1"/>
          </p:cNvSpPr>
          <p:nvPr>
            <p:ph type="sldNum" sz="quarter" idx="12"/>
          </p:nvPr>
        </p:nvSpPr>
        <p:spPr/>
        <p:txBody>
          <a:bodyPr/>
          <a:lstStyle/>
          <a:p>
            <a:fld id="{DC6D1BD5-D0BD-4B4A-ABF2-851E9CF71F86}" type="slidenum">
              <a:rPr lang="zh-CN" altLang="en-US" smtClean="0"/>
              <a:pPr/>
              <a:t>41</a:t>
            </a:fld>
            <a:endParaRPr lang="en-US" altLang="zh-CN" dirty="0"/>
          </a:p>
        </p:txBody>
      </p:sp>
    </p:spTree>
    <p:extLst>
      <p:ext uri="{BB962C8B-B14F-4D97-AF65-F5344CB8AC3E}">
        <p14:creationId xmlns:p14="http://schemas.microsoft.com/office/powerpoint/2010/main" val="1601433541"/>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85820">
                                            <p:txEl>
                                              <p:pRg st="0" end="0"/>
                                            </p:txEl>
                                          </p:spTgt>
                                        </p:tgtEl>
                                        <p:attrNameLst>
                                          <p:attrName>style.visibility</p:attrName>
                                        </p:attrNameLst>
                                      </p:cBhvr>
                                      <p:to>
                                        <p:strVal val="visible"/>
                                      </p:to>
                                    </p:set>
                                    <p:animEffect transition="in" filter="barn(outVertical)">
                                      <p:cBhvr>
                                        <p:cTn id="7" dur="500"/>
                                        <p:tgtEl>
                                          <p:spTgt spid="28582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85821">
                                            <p:txEl>
                                              <p:pRg st="0" end="0"/>
                                            </p:txEl>
                                          </p:spTgt>
                                        </p:tgtEl>
                                        <p:attrNameLst>
                                          <p:attrName>style.visibility</p:attrName>
                                        </p:attrNameLst>
                                      </p:cBhvr>
                                      <p:to>
                                        <p:strVal val="visible"/>
                                      </p:to>
                                    </p:set>
                                    <p:animEffect transition="in" filter="barn(outVertical)">
                                      <p:cBhvr>
                                        <p:cTn id="12" dur="500"/>
                                        <p:tgtEl>
                                          <p:spTgt spid="28582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85824"/>
                                        </p:tgtEl>
                                        <p:attrNameLst>
                                          <p:attrName>style.visibility</p:attrName>
                                        </p:attrNameLst>
                                      </p:cBhvr>
                                      <p:to>
                                        <p:strVal val="visible"/>
                                      </p:to>
                                    </p:set>
                                    <p:animEffect transition="in" filter="dissolve">
                                      <p:cBhvr>
                                        <p:cTn id="17" dur="500"/>
                                        <p:tgtEl>
                                          <p:spTgt spid="285824"/>
                                        </p:tgtEl>
                                      </p:cBhvr>
                                    </p:animEffect>
                                  </p:childTnLst>
                                </p:cTn>
                              </p:par>
                            </p:childTnLst>
                          </p:cTn>
                        </p:par>
                        <p:par>
                          <p:cTn id="18" fill="hold" nodeType="afterGroup">
                            <p:stCondLst>
                              <p:cond delay="500"/>
                            </p:stCondLst>
                            <p:childTnLst>
                              <p:par>
                                <p:cTn id="19" presetID="9" presetClass="entr" presetSubtype="0" fill="hold" grpId="0" nodeType="afterEffect">
                                  <p:stCondLst>
                                    <p:cond delay="0"/>
                                  </p:stCondLst>
                                  <p:childTnLst>
                                    <p:set>
                                      <p:cBhvr>
                                        <p:cTn id="20" dur="1" fill="hold">
                                          <p:stCondLst>
                                            <p:cond delay="0"/>
                                          </p:stCondLst>
                                        </p:cTn>
                                        <p:tgtEl>
                                          <p:spTgt spid="285812">
                                            <p:txEl>
                                              <p:pRg st="0" end="0"/>
                                            </p:txEl>
                                          </p:spTgt>
                                        </p:tgtEl>
                                        <p:attrNameLst>
                                          <p:attrName>style.visibility</p:attrName>
                                        </p:attrNameLst>
                                      </p:cBhvr>
                                      <p:to>
                                        <p:strVal val="visible"/>
                                      </p:to>
                                    </p:set>
                                    <p:animEffect transition="in" filter="dissolve">
                                      <p:cBhvr>
                                        <p:cTn id="21" dur="500"/>
                                        <p:tgtEl>
                                          <p:spTgt spid="2858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812" grpId="0" build="p" autoUpdateAnimBg="0" advAuto="0"/>
      <p:bldP spid="285820" grpId="0" build="p" autoUpdateAnimBg="0"/>
      <p:bldP spid="285821"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96" name="Text Box 52">
            <a:extLst>
              <a:ext uri="{FF2B5EF4-FFF2-40B4-BE49-F238E27FC236}">
                <a16:creationId xmlns:a16="http://schemas.microsoft.com/office/drawing/2014/main" id="{F30EBEE4-20A3-BE4A-9747-96262EA0E6FB}"/>
              </a:ext>
            </a:extLst>
          </p:cNvPr>
          <p:cNvSpPr txBox="1">
            <a:spLocks noChangeArrowheads="1"/>
          </p:cNvSpPr>
          <p:nvPr/>
        </p:nvSpPr>
        <p:spPr bwMode="auto">
          <a:xfrm>
            <a:off x="2056062" y="6003426"/>
            <a:ext cx="48609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dirty="0">
                <a:solidFill>
                  <a:srgbClr val="0000FF"/>
                </a:solidFill>
                <a:latin typeface="STKaiti" panose="02010600040101010101" pitchFamily="2" charset="-122"/>
                <a:ea typeface="STKaiti" panose="02010600040101010101" pitchFamily="2" charset="-122"/>
              </a:rPr>
              <a:t>按索引方式组织进程</a:t>
            </a:r>
            <a:r>
              <a:rPr lang="en-US" altLang="zh-CN" b="1" dirty="0">
                <a:solidFill>
                  <a:srgbClr val="0000FF"/>
                </a:solidFill>
                <a:latin typeface="STKaiti" panose="02010600040101010101" pitchFamily="2" charset="-122"/>
                <a:ea typeface="STKaiti" panose="02010600040101010101" pitchFamily="2" charset="-122"/>
              </a:rPr>
              <a:t>PCB</a:t>
            </a:r>
          </a:p>
        </p:txBody>
      </p:sp>
      <p:sp>
        <p:nvSpPr>
          <p:cNvPr id="287800" name="Rectangle 56">
            <a:extLst>
              <a:ext uri="{FF2B5EF4-FFF2-40B4-BE49-F238E27FC236}">
                <a16:creationId xmlns:a16="http://schemas.microsoft.com/office/drawing/2014/main" id="{F7FCDBF8-C15C-EE43-AEE7-CC0982D16C98}"/>
              </a:ext>
            </a:extLst>
          </p:cNvPr>
          <p:cNvSpPr>
            <a:spLocks noChangeArrowheads="1"/>
          </p:cNvSpPr>
          <p:nvPr/>
        </p:nvSpPr>
        <p:spPr bwMode="auto">
          <a:xfrm>
            <a:off x="744787" y="1385122"/>
            <a:ext cx="18421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b="1" dirty="0">
                <a:solidFill>
                  <a:srgbClr val="FF0066"/>
                </a:solidFill>
                <a:latin typeface="STKaiti" panose="02010600040101010101" pitchFamily="2" charset="-122"/>
                <a:ea typeface="STKaiti" panose="02010600040101010101" pitchFamily="2" charset="-122"/>
              </a:rPr>
              <a:t>(2) </a:t>
            </a:r>
            <a:r>
              <a:rPr lang="zh-CN" altLang="en-US" b="1" dirty="0">
                <a:solidFill>
                  <a:srgbClr val="FF0066"/>
                </a:solidFill>
                <a:latin typeface="STKaiti" panose="02010600040101010101" pitchFamily="2" charset="-122"/>
                <a:ea typeface="STKaiti" panose="02010600040101010101" pitchFamily="2" charset="-122"/>
              </a:rPr>
              <a:t>索引方式</a:t>
            </a:r>
          </a:p>
        </p:txBody>
      </p:sp>
      <p:pic>
        <p:nvPicPr>
          <p:cNvPr id="287801" name="Picture 57" descr="T26">
            <a:extLst>
              <a:ext uri="{FF2B5EF4-FFF2-40B4-BE49-F238E27FC236}">
                <a16:creationId xmlns:a16="http://schemas.microsoft.com/office/drawing/2014/main" id="{E5BE8D30-EFCC-7F49-AECE-0880494C78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9607" y="2123949"/>
            <a:ext cx="6573837" cy="373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8">
            <a:extLst>
              <a:ext uri="{FF2B5EF4-FFF2-40B4-BE49-F238E27FC236}">
                <a16:creationId xmlns:a16="http://schemas.microsoft.com/office/drawing/2014/main" id="{CA6C2972-377C-BD4E-B50B-A1D1C8DC852F}"/>
              </a:ext>
            </a:extLst>
          </p:cNvPr>
          <p:cNvSpPr>
            <a:spLocks noChangeArrowheads="1"/>
          </p:cNvSpPr>
          <p:nvPr/>
        </p:nvSpPr>
        <p:spPr bwMode="auto">
          <a:xfrm>
            <a:off x="971600" y="403700"/>
            <a:ext cx="8077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rPr>
              <a:t>2.3</a:t>
            </a:r>
            <a:r>
              <a:rPr lang="zh-CN" altLang="en-US" sz="3600" b="1" dirty="0">
                <a:solidFill>
                  <a:srgbClr val="3333FF"/>
                </a:solidFill>
              </a:rPr>
              <a:t>进程的</a:t>
            </a:r>
            <a:r>
              <a:rPr lang="zh-TW" altLang="en-US" sz="3600" b="1" dirty="0">
                <a:solidFill>
                  <a:srgbClr val="3333FF"/>
                </a:solidFill>
              </a:rPr>
              <a:t>状态和转换</a:t>
            </a:r>
            <a:endParaRPr lang="zh-CN" altLang="en-US" sz="3600" b="1" dirty="0">
              <a:solidFill>
                <a:srgbClr val="FF3300"/>
              </a:solidFill>
              <a:latin typeface="Arial" panose="020B0604020202020204" pitchFamily="34" charset="0"/>
              <a:ea typeface="幼圆" pitchFamily="49" charset="-122"/>
            </a:endParaRPr>
          </a:p>
        </p:txBody>
      </p:sp>
      <p:sp>
        <p:nvSpPr>
          <p:cNvPr id="2" name="Slide Number Placeholder 1">
            <a:extLst>
              <a:ext uri="{FF2B5EF4-FFF2-40B4-BE49-F238E27FC236}">
                <a16:creationId xmlns:a16="http://schemas.microsoft.com/office/drawing/2014/main" id="{57751262-662F-4949-B9C6-4C2254D7B078}"/>
              </a:ext>
            </a:extLst>
          </p:cNvPr>
          <p:cNvSpPr>
            <a:spLocks noGrp="1"/>
          </p:cNvSpPr>
          <p:nvPr>
            <p:ph type="sldNum" sz="quarter" idx="12"/>
          </p:nvPr>
        </p:nvSpPr>
        <p:spPr/>
        <p:txBody>
          <a:bodyPr/>
          <a:lstStyle/>
          <a:p>
            <a:fld id="{DC6D1BD5-D0BD-4B4A-ABF2-851E9CF71F86}" type="slidenum">
              <a:rPr lang="zh-CN" altLang="en-US" smtClean="0"/>
              <a:pPr/>
              <a:t>42</a:t>
            </a:fld>
            <a:endParaRPr lang="en-US" altLang="zh-CN" dirty="0"/>
          </a:p>
        </p:txBody>
      </p:sp>
    </p:spTree>
    <p:extLst>
      <p:ext uri="{BB962C8B-B14F-4D97-AF65-F5344CB8AC3E}">
        <p14:creationId xmlns:p14="http://schemas.microsoft.com/office/powerpoint/2010/main" val="1323300700"/>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87800">
                                            <p:txEl>
                                              <p:pRg st="0" end="0"/>
                                            </p:txEl>
                                          </p:spTgt>
                                        </p:tgtEl>
                                        <p:attrNameLst>
                                          <p:attrName>style.visibility</p:attrName>
                                        </p:attrNameLst>
                                      </p:cBhvr>
                                      <p:to>
                                        <p:strVal val="visible"/>
                                      </p:to>
                                    </p:set>
                                    <p:animEffect transition="in" filter="barn(outVertical)">
                                      <p:cBhvr>
                                        <p:cTn id="7" dur="500"/>
                                        <p:tgtEl>
                                          <p:spTgt spid="28780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87801"/>
                                        </p:tgtEl>
                                        <p:attrNameLst>
                                          <p:attrName>style.visibility</p:attrName>
                                        </p:attrNameLst>
                                      </p:cBhvr>
                                      <p:to>
                                        <p:strVal val="visible"/>
                                      </p:to>
                                    </p:set>
                                    <p:animEffect transition="in" filter="dissolve">
                                      <p:cBhvr>
                                        <p:cTn id="12" dur="500"/>
                                        <p:tgtEl>
                                          <p:spTgt spid="287801"/>
                                        </p:tgtEl>
                                      </p:cBhvr>
                                    </p:animEffect>
                                  </p:childTnLst>
                                </p:cTn>
                              </p:par>
                            </p:childTnLst>
                          </p:cTn>
                        </p:par>
                        <p:par>
                          <p:cTn id="13" fill="hold" nodeType="afterGroup">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87796">
                                            <p:txEl>
                                              <p:pRg st="0" end="0"/>
                                            </p:txEl>
                                          </p:spTgt>
                                        </p:tgtEl>
                                        <p:attrNameLst>
                                          <p:attrName>style.visibility</p:attrName>
                                        </p:attrNameLst>
                                      </p:cBhvr>
                                      <p:to>
                                        <p:strVal val="visible"/>
                                      </p:to>
                                    </p:set>
                                    <p:animEffect transition="in" filter="dissolve">
                                      <p:cBhvr>
                                        <p:cTn id="16" dur="500"/>
                                        <p:tgtEl>
                                          <p:spTgt spid="28779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796" grpId="0" build="p" autoUpdateAnimBg="0" advAuto="0"/>
      <p:bldP spid="287800"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a:extLst>
              <a:ext uri="{FF2B5EF4-FFF2-40B4-BE49-F238E27FC236}">
                <a16:creationId xmlns:a16="http://schemas.microsoft.com/office/drawing/2014/main" id="{995676C0-071B-374B-9D69-5198C310FAD2}"/>
              </a:ext>
            </a:extLst>
          </p:cNvPr>
          <p:cNvSpPr>
            <a:spLocks noChangeArrowheads="1"/>
          </p:cNvSpPr>
          <p:nvPr/>
        </p:nvSpPr>
        <p:spPr bwMode="auto">
          <a:xfrm>
            <a:off x="1088837" y="332656"/>
            <a:ext cx="7397938" cy="70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latin typeface="Times New Roman" panose="02020603050405020304" pitchFamily="18" charset="0"/>
              </a:rPr>
              <a:t>2.4 </a:t>
            </a:r>
            <a:r>
              <a:rPr lang="zh-CN" altLang="en-US" sz="3600" b="1" dirty="0">
                <a:solidFill>
                  <a:srgbClr val="3333FF"/>
                </a:solidFill>
                <a:latin typeface="Times New Roman" panose="02020603050405020304" pitchFamily="18" charset="0"/>
              </a:rPr>
              <a:t>进程控制</a:t>
            </a:r>
          </a:p>
        </p:txBody>
      </p:sp>
      <p:sp>
        <p:nvSpPr>
          <p:cNvPr id="493573" name="Text Box 5">
            <a:extLst>
              <a:ext uri="{FF2B5EF4-FFF2-40B4-BE49-F238E27FC236}">
                <a16:creationId xmlns:a16="http://schemas.microsoft.com/office/drawing/2014/main" id="{3AF34DE6-615F-DB49-BE66-E79BDE68A332}"/>
              </a:ext>
            </a:extLst>
          </p:cNvPr>
          <p:cNvSpPr txBox="1">
            <a:spLocks noChangeArrowheads="1"/>
          </p:cNvSpPr>
          <p:nvPr/>
        </p:nvSpPr>
        <p:spPr bwMode="auto">
          <a:xfrm>
            <a:off x="1474788" y="1557338"/>
            <a:ext cx="6697662" cy="277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3200" b="1" dirty="0">
                <a:solidFill>
                  <a:srgbClr val="0000FF"/>
                </a:solidFill>
              </a:rPr>
              <a:t>需要明确的问题：</a:t>
            </a:r>
          </a:p>
          <a:p>
            <a:pPr lvl="1">
              <a:spcBef>
                <a:spcPct val="50000"/>
              </a:spcBef>
              <a:buFont typeface="Wingdings" pitchFamily="2" charset="2"/>
              <a:buChar char="Ø"/>
            </a:pPr>
            <a:r>
              <a:rPr lang="zh-CN" altLang="en-US" sz="3200" b="1" dirty="0">
                <a:solidFill>
                  <a:srgbClr val="0000FF"/>
                </a:solidFill>
              </a:rPr>
              <a:t>    为什么要进行进程控制？</a:t>
            </a:r>
          </a:p>
          <a:p>
            <a:pPr lvl="1">
              <a:spcBef>
                <a:spcPct val="50000"/>
              </a:spcBef>
              <a:buFont typeface="Wingdings" pitchFamily="2" charset="2"/>
              <a:buChar char="Ø"/>
            </a:pPr>
            <a:r>
              <a:rPr lang="zh-CN" altLang="en-US" sz="3200" b="1" dirty="0">
                <a:solidFill>
                  <a:srgbClr val="0000FF"/>
                </a:solidFill>
              </a:rPr>
              <a:t>    什么情况下需要进行进程？</a:t>
            </a:r>
          </a:p>
          <a:p>
            <a:pPr lvl="1">
              <a:spcBef>
                <a:spcPct val="50000"/>
              </a:spcBef>
              <a:buFont typeface="Wingdings" pitchFamily="2" charset="2"/>
              <a:buChar char="Ø"/>
            </a:pPr>
            <a:r>
              <a:rPr lang="zh-CN" altLang="en-US" sz="3200" b="1" dirty="0">
                <a:solidFill>
                  <a:srgbClr val="0000FF"/>
                </a:solidFill>
              </a:rPr>
              <a:t>    采用什么方法进行进程控制？</a:t>
            </a:r>
          </a:p>
        </p:txBody>
      </p:sp>
      <p:sp>
        <p:nvSpPr>
          <p:cNvPr id="2" name="Slide Number Placeholder 1">
            <a:extLst>
              <a:ext uri="{FF2B5EF4-FFF2-40B4-BE49-F238E27FC236}">
                <a16:creationId xmlns:a16="http://schemas.microsoft.com/office/drawing/2014/main" id="{BAE90F33-7D6D-244A-A18E-A60504EB77FE}"/>
              </a:ext>
            </a:extLst>
          </p:cNvPr>
          <p:cNvSpPr>
            <a:spLocks noGrp="1"/>
          </p:cNvSpPr>
          <p:nvPr>
            <p:ph type="sldNum" sz="quarter" idx="12"/>
          </p:nvPr>
        </p:nvSpPr>
        <p:spPr/>
        <p:txBody>
          <a:bodyPr/>
          <a:lstStyle/>
          <a:p>
            <a:fld id="{DC6D1BD5-D0BD-4B4A-ABF2-851E9CF71F86}" type="slidenum">
              <a:rPr lang="zh-CN" altLang="en-US" smtClean="0"/>
              <a:pPr/>
              <a:t>43</a:t>
            </a:fld>
            <a:endParaRPr lang="en-US" altLang="zh-CN" dirty="0"/>
          </a:p>
        </p:txBody>
      </p:sp>
    </p:spTree>
    <p:extLst>
      <p:ext uri="{BB962C8B-B14F-4D97-AF65-F5344CB8AC3E}">
        <p14:creationId xmlns:p14="http://schemas.microsoft.com/office/powerpoint/2010/main" val="1112535282"/>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3573">
                                            <p:txEl>
                                              <p:pRg st="0" end="0"/>
                                            </p:txEl>
                                          </p:spTgt>
                                        </p:tgtEl>
                                        <p:attrNameLst>
                                          <p:attrName>style.visibility</p:attrName>
                                        </p:attrNameLst>
                                      </p:cBhvr>
                                      <p:to>
                                        <p:strVal val="visible"/>
                                      </p:to>
                                    </p:set>
                                    <p:animEffect transition="in" filter="dissolve">
                                      <p:cBhvr>
                                        <p:cTn id="7" dur="500"/>
                                        <p:tgtEl>
                                          <p:spTgt spid="49357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93573">
                                            <p:txEl>
                                              <p:pRg st="1" end="1"/>
                                            </p:txEl>
                                          </p:spTgt>
                                        </p:tgtEl>
                                        <p:attrNameLst>
                                          <p:attrName>style.visibility</p:attrName>
                                        </p:attrNameLst>
                                      </p:cBhvr>
                                      <p:to>
                                        <p:strVal val="visible"/>
                                      </p:to>
                                    </p:set>
                                    <p:animEffect transition="in" filter="dissolve">
                                      <p:cBhvr>
                                        <p:cTn id="12" dur="500"/>
                                        <p:tgtEl>
                                          <p:spTgt spid="49357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93573">
                                            <p:txEl>
                                              <p:pRg st="2" end="2"/>
                                            </p:txEl>
                                          </p:spTgt>
                                        </p:tgtEl>
                                        <p:attrNameLst>
                                          <p:attrName>style.visibility</p:attrName>
                                        </p:attrNameLst>
                                      </p:cBhvr>
                                      <p:to>
                                        <p:strVal val="visible"/>
                                      </p:to>
                                    </p:set>
                                    <p:animEffect transition="in" filter="dissolve">
                                      <p:cBhvr>
                                        <p:cTn id="17" dur="500"/>
                                        <p:tgtEl>
                                          <p:spTgt spid="49357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93573">
                                            <p:txEl>
                                              <p:pRg st="3" end="3"/>
                                            </p:txEl>
                                          </p:spTgt>
                                        </p:tgtEl>
                                        <p:attrNameLst>
                                          <p:attrName>style.visibility</p:attrName>
                                        </p:attrNameLst>
                                      </p:cBhvr>
                                      <p:to>
                                        <p:strVal val="visible"/>
                                      </p:to>
                                    </p:set>
                                    <p:animEffect transition="in" filter="dissolve">
                                      <p:cBhvr>
                                        <p:cTn id="22" dur="500"/>
                                        <p:tgtEl>
                                          <p:spTgt spid="49357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357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3346" name="Picture 18" descr="process_states_trsnsmit">
            <a:extLst>
              <a:ext uri="{FF2B5EF4-FFF2-40B4-BE49-F238E27FC236}">
                <a16:creationId xmlns:a16="http://schemas.microsoft.com/office/drawing/2014/main" id="{863889E0-697D-9740-8BD7-57C8F49E20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290" t="9944" b="35536"/>
          <a:stretch>
            <a:fillRect/>
          </a:stretch>
        </p:blipFill>
        <p:spPr bwMode="auto">
          <a:xfrm>
            <a:off x="609600" y="1600200"/>
            <a:ext cx="79248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4">
            <a:extLst>
              <a:ext uri="{FF2B5EF4-FFF2-40B4-BE49-F238E27FC236}">
                <a16:creationId xmlns:a16="http://schemas.microsoft.com/office/drawing/2014/main" id="{1CAB6D37-CFD7-F247-88B6-C3309A420E86}"/>
              </a:ext>
            </a:extLst>
          </p:cNvPr>
          <p:cNvSpPr>
            <a:spLocks noChangeArrowheads="1"/>
          </p:cNvSpPr>
          <p:nvPr/>
        </p:nvSpPr>
        <p:spPr bwMode="auto">
          <a:xfrm>
            <a:off x="1088837" y="332656"/>
            <a:ext cx="7397938" cy="70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latin typeface="Times New Roman" panose="02020603050405020304" pitchFamily="18" charset="0"/>
              </a:rPr>
              <a:t>2.4 </a:t>
            </a:r>
            <a:r>
              <a:rPr lang="zh-CN" altLang="en-US" sz="3600" b="1" dirty="0">
                <a:solidFill>
                  <a:srgbClr val="3333FF"/>
                </a:solidFill>
                <a:latin typeface="Times New Roman" panose="02020603050405020304" pitchFamily="18" charset="0"/>
              </a:rPr>
              <a:t>进程控制</a:t>
            </a:r>
          </a:p>
        </p:txBody>
      </p:sp>
      <p:sp>
        <p:nvSpPr>
          <p:cNvPr id="2" name="Slide Number Placeholder 1">
            <a:extLst>
              <a:ext uri="{FF2B5EF4-FFF2-40B4-BE49-F238E27FC236}">
                <a16:creationId xmlns:a16="http://schemas.microsoft.com/office/drawing/2014/main" id="{7CCCC8C6-3ECE-0146-8B6B-50BE418A24E0}"/>
              </a:ext>
            </a:extLst>
          </p:cNvPr>
          <p:cNvSpPr>
            <a:spLocks noGrp="1"/>
          </p:cNvSpPr>
          <p:nvPr>
            <p:ph type="sldNum" sz="quarter" idx="12"/>
          </p:nvPr>
        </p:nvSpPr>
        <p:spPr/>
        <p:txBody>
          <a:bodyPr/>
          <a:lstStyle/>
          <a:p>
            <a:fld id="{DC6D1BD5-D0BD-4B4A-ABF2-851E9CF71F86}" type="slidenum">
              <a:rPr lang="zh-CN" altLang="en-US" smtClean="0"/>
              <a:pPr/>
              <a:t>44</a:t>
            </a:fld>
            <a:endParaRPr lang="en-US" altLang="zh-CN" dirty="0"/>
          </a:p>
        </p:txBody>
      </p:sp>
    </p:spTree>
    <p:extLst>
      <p:ext uri="{BB962C8B-B14F-4D97-AF65-F5344CB8AC3E}">
        <p14:creationId xmlns:p14="http://schemas.microsoft.com/office/powerpoint/2010/main" val="197786402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83346"/>
                                        </p:tgtEl>
                                        <p:attrNameLst>
                                          <p:attrName>style.visibility</p:attrName>
                                        </p:attrNameLst>
                                      </p:cBhvr>
                                      <p:to>
                                        <p:strVal val="visible"/>
                                      </p:to>
                                    </p:set>
                                    <p:anim calcmode="lin" valueType="num">
                                      <p:cBhvr additive="base">
                                        <p:cTn id="7" dur="500" fill="hold"/>
                                        <p:tgtEl>
                                          <p:spTgt spid="483346"/>
                                        </p:tgtEl>
                                        <p:attrNameLst>
                                          <p:attrName>ppt_x</p:attrName>
                                        </p:attrNameLst>
                                      </p:cBhvr>
                                      <p:tavLst>
                                        <p:tav tm="0">
                                          <p:val>
                                            <p:strVal val="0-#ppt_w/2"/>
                                          </p:val>
                                        </p:tav>
                                        <p:tav tm="100000">
                                          <p:val>
                                            <p:strVal val="#ppt_x"/>
                                          </p:val>
                                        </p:tav>
                                      </p:tavLst>
                                    </p:anim>
                                    <p:anim calcmode="lin" valueType="num">
                                      <p:cBhvr additive="base">
                                        <p:cTn id="8" dur="500" fill="hold"/>
                                        <p:tgtEl>
                                          <p:spTgt spid="4833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
            <a:extLst>
              <a:ext uri="{FF2B5EF4-FFF2-40B4-BE49-F238E27FC236}">
                <a16:creationId xmlns:a16="http://schemas.microsoft.com/office/drawing/2014/main" id="{F6B436F9-782A-C64B-A1C8-C4B5610B7017}"/>
              </a:ext>
            </a:extLst>
          </p:cNvPr>
          <p:cNvGrpSpPr>
            <a:grpSpLocks/>
          </p:cNvGrpSpPr>
          <p:nvPr/>
        </p:nvGrpSpPr>
        <p:grpSpPr bwMode="auto">
          <a:xfrm>
            <a:off x="1052513" y="981075"/>
            <a:ext cx="7696200" cy="4884738"/>
            <a:chOff x="336" y="736"/>
            <a:chExt cx="5136" cy="3157"/>
          </a:xfrm>
        </p:grpSpPr>
        <p:graphicFrame>
          <p:nvGraphicFramePr>
            <p:cNvPr id="4098" name="Object 34">
              <a:extLst>
                <a:ext uri="{FF2B5EF4-FFF2-40B4-BE49-F238E27FC236}">
                  <a16:creationId xmlns:a16="http://schemas.microsoft.com/office/drawing/2014/main" id="{F0F88D3A-878B-E648-BE91-0709123AC343}"/>
                </a:ext>
              </a:extLst>
            </p:cNvPr>
            <p:cNvGraphicFramePr>
              <a:graphicFrameLocks noChangeAspect="1"/>
            </p:cNvGraphicFramePr>
            <p:nvPr/>
          </p:nvGraphicFramePr>
          <p:xfrm>
            <a:off x="336" y="736"/>
            <a:ext cx="5136" cy="3144"/>
          </p:xfrm>
          <a:graphic>
            <a:graphicData uri="http://schemas.openxmlformats.org/presentationml/2006/ole">
              <mc:AlternateContent xmlns:mc="http://schemas.openxmlformats.org/markup-compatibility/2006">
                <mc:Choice xmlns:v="urn:schemas-microsoft-com:vml" Requires="v">
                  <p:oleObj spid="_x0000_s7291" name="Artwork" r:id="rId3" imgW="4375150" imgH="2679700" progId="Adobe.Illustrator.7">
                    <p:embed/>
                  </p:oleObj>
                </mc:Choice>
                <mc:Fallback>
                  <p:oleObj name="Artwork" r:id="rId3" imgW="4375150" imgH="2679700" progId="Adobe.Illustrator.7">
                    <p:embed/>
                    <p:pic>
                      <p:nvPicPr>
                        <p:cNvPr id="4098" name="Object 34">
                          <a:extLst>
                            <a:ext uri="{FF2B5EF4-FFF2-40B4-BE49-F238E27FC236}">
                              <a16:creationId xmlns:a16="http://schemas.microsoft.com/office/drawing/2014/main" id="{F0F88D3A-878B-E648-BE91-0709123AC3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 y="736"/>
                          <a:ext cx="5136" cy="3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02" name="Text Box 35">
              <a:extLst>
                <a:ext uri="{FF2B5EF4-FFF2-40B4-BE49-F238E27FC236}">
                  <a16:creationId xmlns:a16="http://schemas.microsoft.com/office/drawing/2014/main" id="{E5F76DB5-FBB3-DE41-B720-E28CE772C7A2}"/>
                </a:ext>
              </a:extLst>
            </p:cNvPr>
            <p:cNvSpPr txBox="1">
              <a:spLocks noChangeArrowheads="1"/>
            </p:cNvSpPr>
            <p:nvPr/>
          </p:nvSpPr>
          <p:spPr bwMode="auto">
            <a:xfrm>
              <a:off x="1296" y="1872"/>
              <a:ext cx="396"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zh-CN" altLang="en-US" sz="1600" b="1">
                  <a:solidFill>
                    <a:schemeClr val="tx1"/>
                  </a:solidFill>
                  <a:latin typeface="Times New Roman" panose="02020603050405020304" pitchFamily="18" charset="0"/>
                </a:rPr>
                <a:t>活动</a:t>
              </a:r>
            </a:p>
          </p:txBody>
        </p:sp>
        <p:sp>
          <p:nvSpPr>
            <p:cNvPr id="4103" name="Text Box 36">
              <a:extLst>
                <a:ext uri="{FF2B5EF4-FFF2-40B4-BE49-F238E27FC236}">
                  <a16:creationId xmlns:a16="http://schemas.microsoft.com/office/drawing/2014/main" id="{6A72A908-C8C2-AC46-B13E-A17190544AE3}"/>
                </a:ext>
              </a:extLst>
            </p:cNvPr>
            <p:cNvSpPr txBox="1">
              <a:spLocks noChangeArrowheads="1"/>
            </p:cNvSpPr>
            <p:nvPr/>
          </p:nvSpPr>
          <p:spPr bwMode="auto">
            <a:xfrm>
              <a:off x="1258" y="2479"/>
              <a:ext cx="396"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zh-CN" altLang="en-US" sz="1600" b="1">
                  <a:solidFill>
                    <a:schemeClr val="tx1"/>
                  </a:solidFill>
                  <a:latin typeface="Times New Roman" panose="02020603050405020304" pitchFamily="18" charset="0"/>
                </a:rPr>
                <a:t>挂起</a:t>
              </a:r>
            </a:p>
          </p:txBody>
        </p:sp>
        <p:sp>
          <p:nvSpPr>
            <p:cNvPr id="4104" name="Text Box 37">
              <a:extLst>
                <a:ext uri="{FF2B5EF4-FFF2-40B4-BE49-F238E27FC236}">
                  <a16:creationId xmlns:a16="http://schemas.microsoft.com/office/drawing/2014/main" id="{A698A897-0FB1-6042-90F6-0E116B196F69}"/>
                </a:ext>
              </a:extLst>
            </p:cNvPr>
            <p:cNvSpPr txBox="1">
              <a:spLocks noChangeArrowheads="1"/>
            </p:cNvSpPr>
            <p:nvPr/>
          </p:nvSpPr>
          <p:spPr bwMode="auto">
            <a:xfrm>
              <a:off x="1104" y="2736"/>
              <a:ext cx="396"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zh-CN" altLang="en-US" sz="1600" b="1">
                  <a:solidFill>
                    <a:schemeClr val="tx1"/>
                  </a:solidFill>
                  <a:latin typeface="Times New Roman" panose="02020603050405020304" pitchFamily="18" charset="0"/>
                </a:rPr>
                <a:t>事件</a:t>
              </a:r>
            </a:p>
            <a:p>
              <a:pPr eaLnBrk="1" hangingPunct="1"/>
              <a:r>
                <a:rPr lang="zh-CN" altLang="en-US" sz="1600" b="1">
                  <a:solidFill>
                    <a:schemeClr val="tx1"/>
                  </a:solidFill>
                  <a:latin typeface="Times New Roman" panose="02020603050405020304" pitchFamily="18" charset="0"/>
                </a:rPr>
                <a:t>发生</a:t>
              </a:r>
            </a:p>
          </p:txBody>
        </p:sp>
        <p:sp>
          <p:nvSpPr>
            <p:cNvPr id="4105" name="Text Box 38">
              <a:extLst>
                <a:ext uri="{FF2B5EF4-FFF2-40B4-BE49-F238E27FC236}">
                  <a16:creationId xmlns:a16="http://schemas.microsoft.com/office/drawing/2014/main" id="{4F68611D-F3B0-7441-BCC1-E71D25BCEF1C}"/>
                </a:ext>
              </a:extLst>
            </p:cNvPr>
            <p:cNvSpPr txBox="1">
              <a:spLocks noChangeArrowheads="1"/>
            </p:cNvSpPr>
            <p:nvPr/>
          </p:nvSpPr>
          <p:spPr bwMode="auto">
            <a:xfrm>
              <a:off x="2506" y="2736"/>
              <a:ext cx="396"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zh-CN" altLang="en-US" sz="1600" b="1">
                  <a:solidFill>
                    <a:schemeClr val="tx1"/>
                  </a:solidFill>
                  <a:latin typeface="Times New Roman" panose="02020603050405020304" pitchFamily="18" charset="0"/>
                </a:rPr>
                <a:t>事件</a:t>
              </a:r>
            </a:p>
            <a:p>
              <a:pPr eaLnBrk="1" hangingPunct="1"/>
              <a:r>
                <a:rPr lang="zh-CN" altLang="en-US" sz="1600" b="1">
                  <a:solidFill>
                    <a:schemeClr val="tx1"/>
                  </a:solidFill>
                  <a:latin typeface="Times New Roman" panose="02020603050405020304" pitchFamily="18" charset="0"/>
                </a:rPr>
                <a:t>发生</a:t>
              </a:r>
            </a:p>
          </p:txBody>
        </p:sp>
        <p:sp>
          <p:nvSpPr>
            <p:cNvPr id="4106" name="Text Box 39">
              <a:extLst>
                <a:ext uri="{FF2B5EF4-FFF2-40B4-BE49-F238E27FC236}">
                  <a16:creationId xmlns:a16="http://schemas.microsoft.com/office/drawing/2014/main" id="{E273E818-3522-BA44-B710-2040D72E6169}"/>
                </a:ext>
              </a:extLst>
            </p:cNvPr>
            <p:cNvSpPr txBox="1">
              <a:spLocks noChangeArrowheads="1"/>
            </p:cNvSpPr>
            <p:nvPr/>
          </p:nvSpPr>
          <p:spPr bwMode="auto">
            <a:xfrm>
              <a:off x="3254" y="2911"/>
              <a:ext cx="396"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zh-CN" altLang="en-US" sz="1600" b="1">
                  <a:solidFill>
                    <a:schemeClr val="tx1"/>
                  </a:solidFill>
                  <a:latin typeface="Times New Roman" panose="02020603050405020304" pitchFamily="18" charset="0"/>
                </a:rPr>
                <a:t>等待</a:t>
              </a:r>
            </a:p>
            <a:p>
              <a:pPr eaLnBrk="1" hangingPunct="1"/>
              <a:r>
                <a:rPr lang="zh-CN" altLang="en-US" sz="1600" b="1">
                  <a:solidFill>
                    <a:schemeClr val="tx1"/>
                  </a:solidFill>
                  <a:latin typeface="Times New Roman" panose="02020603050405020304" pitchFamily="18" charset="0"/>
                </a:rPr>
                <a:t>事件</a:t>
              </a:r>
            </a:p>
          </p:txBody>
        </p:sp>
        <p:sp>
          <p:nvSpPr>
            <p:cNvPr id="4107" name="Text Box 40">
              <a:extLst>
                <a:ext uri="{FF2B5EF4-FFF2-40B4-BE49-F238E27FC236}">
                  <a16:creationId xmlns:a16="http://schemas.microsoft.com/office/drawing/2014/main" id="{2CF3D17D-346E-2942-A5E8-839C92B97333}"/>
                </a:ext>
              </a:extLst>
            </p:cNvPr>
            <p:cNvSpPr txBox="1">
              <a:spLocks noChangeArrowheads="1"/>
            </p:cNvSpPr>
            <p:nvPr/>
          </p:nvSpPr>
          <p:spPr bwMode="auto">
            <a:xfrm>
              <a:off x="2304" y="1440"/>
              <a:ext cx="397"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zh-CN" altLang="en-US" sz="1600" b="1">
                  <a:solidFill>
                    <a:schemeClr val="tx1"/>
                  </a:solidFill>
                  <a:latin typeface="Times New Roman" panose="02020603050405020304" pitchFamily="18" charset="0"/>
                </a:rPr>
                <a:t>挂起</a:t>
              </a:r>
            </a:p>
          </p:txBody>
        </p:sp>
        <p:sp>
          <p:nvSpPr>
            <p:cNvPr id="4108" name="Text Box 41">
              <a:extLst>
                <a:ext uri="{FF2B5EF4-FFF2-40B4-BE49-F238E27FC236}">
                  <a16:creationId xmlns:a16="http://schemas.microsoft.com/office/drawing/2014/main" id="{3C41F5AE-79FD-924C-8A4A-67C73EBA91D3}"/>
                </a:ext>
              </a:extLst>
            </p:cNvPr>
            <p:cNvSpPr txBox="1">
              <a:spLocks noChangeArrowheads="1"/>
            </p:cNvSpPr>
            <p:nvPr/>
          </p:nvSpPr>
          <p:spPr bwMode="auto">
            <a:xfrm>
              <a:off x="2582" y="1901"/>
              <a:ext cx="396"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zh-CN" altLang="en-US" sz="1600" b="1">
                  <a:solidFill>
                    <a:schemeClr val="tx1"/>
                  </a:solidFill>
                  <a:latin typeface="Times New Roman" panose="02020603050405020304" pitchFamily="18" charset="0"/>
                </a:rPr>
                <a:t>调度</a:t>
              </a:r>
            </a:p>
          </p:txBody>
        </p:sp>
        <p:sp>
          <p:nvSpPr>
            <p:cNvPr id="4109" name="Text Box 42">
              <a:extLst>
                <a:ext uri="{FF2B5EF4-FFF2-40B4-BE49-F238E27FC236}">
                  <a16:creationId xmlns:a16="http://schemas.microsoft.com/office/drawing/2014/main" id="{530585D8-FB1F-3B4C-B103-5B42A58ADCEB}"/>
                </a:ext>
              </a:extLst>
            </p:cNvPr>
            <p:cNvSpPr txBox="1">
              <a:spLocks noChangeArrowheads="1"/>
            </p:cNvSpPr>
            <p:nvPr/>
          </p:nvSpPr>
          <p:spPr bwMode="auto">
            <a:xfrm>
              <a:off x="2726" y="2431"/>
              <a:ext cx="396"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zh-CN" altLang="en-US" sz="1600" b="1">
                  <a:solidFill>
                    <a:schemeClr val="tx1"/>
                  </a:solidFill>
                  <a:latin typeface="Times New Roman" panose="02020603050405020304" pitchFamily="18" charset="0"/>
                </a:rPr>
                <a:t>超时</a:t>
              </a:r>
            </a:p>
          </p:txBody>
        </p:sp>
        <p:sp>
          <p:nvSpPr>
            <p:cNvPr id="4110" name="Text Box 43">
              <a:extLst>
                <a:ext uri="{FF2B5EF4-FFF2-40B4-BE49-F238E27FC236}">
                  <a16:creationId xmlns:a16="http://schemas.microsoft.com/office/drawing/2014/main" id="{D46F8BDB-7CB2-EC48-B7CB-A0745371D394}"/>
                </a:ext>
              </a:extLst>
            </p:cNvPr>
            <p:cNvSpPr txBox="1">
              <a:spLocks noChangeArrowheads="1"/>
            </p:cNvSpPr>
            <p:nvPr/>
          </p:nvSpPr>
          <p:spPr bwMode="auto">
            <a:xfrm>
              <a:off x="4042" y="1948"/>
              <a:ext cx="396"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zh-CN" altLang="en-US" sz="1600" b="1">
                  <a:solidFill>
                    <a:schemeClr val="tx1"/>
                  </a:solidFill>
                  <a:latin typeface="Times New Roman" panose="02020603050405020304" pitchFamily="18" charset="0"/>
                </a:rPr>
                <a:t>释放</a:t>
              </a:r>
            </a:p>
          </p:txBody>
        </p:sp>
        <p:sp>
          <p:nvSpPr>
            <p:cNvPr id="4111" name="Text Box 44">
              <a:extLst>
                <a:ext uri="{FF2B5EF4-FFF2-40B4-BE49-F238E27FC236}">
                  <a16:creationId xmlns:a16="http://schemas.microsoft.com/office/drawing/2014/main" id="{78DBF00B-3E65-AE4C-89B5-872D380A239A}"/>
                </a:ext>
              </a:extLst>
            </p:cNvPr>
            <p:cNvSpPr txBox="1">
              <a:spLocks noChangeArrowheads="1"/>
            </p:cNvSpPr>
            <p:nvPr/>
          </p:nvSpPr>
          <p:spPr bwMode="auto">
            <a:xfrm>
              <a:off x="1296" y="3148"/>
              <a:ext cx="396"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zh-CN" altLang="en-US" sz="1600" b="1">
                  <a:solidFill>
                    <a:schemeClr val="tx1"/>
                  </a:solidFill>
                  <a:latin typeface="Times New Roman" panose="02020603050405020304" pitchFamily="18" charset="0"/>
                </a:rPr>
                <a:t>活动</a:t>
              </a:r>
            </a:p>
          </p:txBody>
        </p:sp>
        <p:sp>
          <p:nvSpPr>
            <p:cNvPr id="4112" name="Text Box 45">
              <a:extLst>
                <a:ext uri="{FF2B5EF4-FFF2-40B4-BE49-F238E27FC236}">
                  <a16:creationId xmlns:a16="http://schemas.microsoft.com/office/drawing/2014/main" id="{9C7E5790-E903-6E4E-96B6-69CFC7771971}"/>
                </a:ext>
              </a:extLst>
            </p:cNvPr>
            <p:cNvSpPr txBox="1">
              <a:spLocks noChangeArrowheads="1"/>
            </p:cNvSpPr>
            <p:nvPr/>
          </p:nvSpPr>
          <p:spPr bwMode="auto">
            <a:xfrm>
              <a:off x="1248" y="3675"/>
              <a:ext cx="396"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zh-CN" altLang="en-US" sz="1600" b="1">
                  <a:solidFill>
                    <a:schemeClr val="tx1"/>
                  </a:solidFill>
                  <a:latin typeface="Times New Roman" panose="02020603050405020304" pitchFamily="18" charset="0"/>
                </a:rPr>
                <a:t>挂起</a:t>
              </a:r>
            </a:p>
          </p:txBody>
        </p:sp>
      </p:grpSp>
      <p:sp>
        <p:nvSpPr>
          <p:cNvPr id="18" name="Rectangle 4">
            <a:extLst>
              <a:ext uri="{FF2B5EF4-FFF2-40B4-BE49-F238E27FC236}">
                <a16:creationId xmlns:a16="http://schemas.microsoft.com/office/drawing/2014/main" id="{0A17562C-EA87-2D44-B98A-C8E99F3CE744}"/>
              </a:ext>
            </a:extLst>
          </p:cNvPr>
          <p:cNvSpPr>
            <a:spLocks noChangeArrowheads="1"/>
          </p:cNvSpPr>
          <p:nvPr/>
        </p:nvSpPr>
        <p:spPr bwMode="auto">
          <a:xfrm>
            <a:off x="1088837" y="332656"/>
            <a:ext cx="7397938" cy="70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latin typeface="Times New Roman" panose="02020603050405020304" pitchFamily="18" charset="0"/>
              </a:rPr>
              <a:t>2.4 </a:t>
            </a:r>
            <a:r>
              <a:rPr lang="zh-CN" altLang="en-US" sz="3600" b="1" dirty="0">
                <a:solidFill>
                  <a:srgbClr val="3333FF"/>
                </a:solidFill>
                <a:latin typeface="Times New Roman" panose="02020603050405020304" pitchFamily="18" charset="0"/>
              </a:rPr>
              <a:t>进程控制</a:t>
            </a:r>
          </a:p>
        </p:txBody>
      </p:sp>
      <p:sp>
        <p:nvSpPr>
          <p:cNvPr id="3" name="Slide Number Placeholder 2">
            <a:extLst>
              <a:ext uri="{FF2B5EF4-FFF2-40B4-BE49-F238E27FC236}">
                <a16:creationId xmlns:a16="http://schemas.microsoft.com/office/drawing/2014/main" id="{F6785A76-9B90-D441-B094-211718ABD075}"/>
              </a:ext>
            </a:extLst>
          </p:cNvPr>
          <p:cNvSpPr>
            <a:spLocks noGrp="1"/>
          </p:cNvSpPr>
          <p:nvPr>
            <p:ph type="sldNum" sz="quarter" idx="12"/>
          </p:nvPr>
        </p:nvSpPr>
        <p:spPr/>
        <p:txBody>
          <a:bodyPr/>
          <a:lstStyle/>
          <a:p>
            <a:fld id="{DC6D1BD5-D0BD-4B4A-ABF2-851E9CF71F86}" type="slidenum">
              <a:rPr lang="zh-CN" altLang="en-US" smtClean="0"/>
              <a:pPr/>
              <a:t>45</a:t>
            </a:fld>
            <a:endParaRPr lang="en-US" altLang="zh-CN" dirty="0"/>
          </a:p>
        </p:txBody>
      </p:sp>
    </p:spTree>
    <p:extLst>
      <p:ext uri="{BB962C8B-B14F-4D97-AF65-F5344CB8AC3E}">
        <p14:creationId xmlns:p14="http://schemas.microsoft.com/office/powerpoint/2010/main" val="3392698734"/>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4" name="Rectangle 4">
            <a:extLst>
              <a:ext uri="{FF2B5EF4-FFF2-40B4-BE49-F238E27FC236}">
                <a16:creationId xmlns:a16="http://schemas.microsoft.com/office/drawing/2014/main" id="{94DC6B4E-028D-0B4F-BCC3-038C268CA55C}"/>
              </a:ext>
            </a:extLst>
          </p:cNvPr>
          <p:cNvSpPr>
            <a:spLocks noChangeArrowheads="1"/>
          </p:cNvSpPr>
          <p:nvPr/>
        </p:nvSpPr>
        <p:spPr bwMode="auto">
          <a:xfrm>
            <a:off x="201224" y="1290892"/>
            <a:ext cx="8285551"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20000"/>
              </a:spcBef>
              <a:buClr>
                <a:srgbClr val="0000FF"/>
              </a:buClr>
              <a:buFont typeface="Wingdings" pitchFamily="2" charset="2"/>
              <a:buChar char="Ø"/>
            </a:pPr>
            <a:r>
              <a:rPr lang="en-US" altLang="zh-CN" dirty="0">
                <a:solidFill>
                  <a:schemeClr val="tx1"/>
                </a:solidFill>
                <a:latin typeface="STKaiti" panose="02010600040101010101" pitchFamily="2" charset="-122"/>
                <a:ea typeface="STKaiti" panose="02010600040101010101" pitchFamily="2" charset="-122"/>
              </a:rPr>
              <a:t>  </a:t>
            </a:r>
            <a:r>
              <a:rPr lang="zh-CN" altLang="en-US" b="1" dirty="0">
                <a:solidFill>
                  <a:srgbClr val="0000FF"/>
                </a:solidFill>
                <a:latin typeface="STKaiti" panose="02010600040101010101" pitchFamily="2" charset="-122"/>
                <a:ea typeface="STKaiti" panose="02010600040101010101" pitchFamily="2" charset="-122"/>
              </a:rPr>
              <a:t>进程控制的主要任务</a:t>
            </a:r>
            <a:br>
              <a:rPr lang="zh-CN" altLang="en-US" b="1" dirty="0">
                <a:solidFill>
                  <a:srgbClr val="0000FF"/>
                </a:solidFill>
                <a:latin typeface="STKaiti" panose="02010600040101010101" pitchFamily="2" charset="-122"/>
                <a:ea typeface="STKaiti" panose="02010600040101010101" pitchFamily="2" charset="-122"/>
                <a:cs typeface="Times New Roman" panose="02020603050405020304" pitchFamily="18" charset="0"/>
              </a:rPr>
            </a:br>
            <a:r>
              <a:rPr lang="zh-CN" altLang="en-US" dirty="0">
                <a:solidFill>
                  <a:schemeClr val="tx1"/>
                </a:solidFill>
                <a:latin typeface="STKaiti" panose="02010600040101010101" pitchFamily="2" charset="-122"/>
                <a:ea typeface="STKaiti" panose="02010600040101010101" pitchFamily="2" charset="-122"/>
              </a:rPr>
              <a:t>    </a:t>
            </a:r>
            <a:r>
              <a:rPr lang="zh-CN" altLang="en-US" b="1" dirty="0">
                <a:solidFill>
                  <a:srgbClr val="171D17"/>
                </a:solidFill>
                <a:latin typeface="STKaiti" panose="02010600040101010101" pitchFamily="2" charset="-122"/>
                <a:ea typeface="STKaiti" panose="02010600040101010101" pitchFamily="2" charset="-122"/>
              </a:rPr>
              <a:t>进程控制是对系统中所有进程从</a:t>
            </a:r>
            <a:r>
              <a:rPr lang="zh-CN" altLang="en-US" b="1" dirty="0">
                <a:solidFill>
                  <a:srgbClr val="FF0000"/>
                </a:solidFill>
                <a:latin typeface="STKaiti" panose="02010600040101010101" pitchFamily="2" charset="-122"/>
                <a:ea typeface="STKaiti" panose="02010600040101010101" pitchFamily="2" charset="-122"/>
              </a:rPr>
              <a:t>产生、存在</a:t>
            </a:r>
            <a:r>
              <a:rPr lang="zh-CN" altLang="en-US" b="1" dirty="0">
                <a:solidFill>
                  <a:schemeClr val="tx1"/>
                </a:solidFill>
                <a:latin typeface="STKaiti" panose="02010600040101010101" pitchFamily="2" charset="-122"/>
                <a:ea typeface="STKaiti" panose="02010600040101010101" pitchFamily="2" charset="-122"/>
              </a:rPr>
              <a:t>到</a:t>
            </a:r>
            <a:r>
              <a:rPr lang="zh-CN" altLang="en-US" b="1" dirty="0">
                <a:solidFill>
                  <a:srgbClr val="FF0000"/>
                </a:solidFill>
                <a:latin typeface="STKaiti" panose="02010600040101010101" pitchFamily="2" charset="-122"/>
                <a:ea typeface="STKaiti" panose="02010600040101010101" pitchFamily="2" charset="-122"/>
              </a:rPr>
              <a:t>消亡</a:t>
            </a:r>
            <a:r>
              <a:rPr lang="zh-CN" altLang="en-US" b="1" dirty="0">
                <a:solidFill>
                  <a:srgbClr val="171D17"/>
                </a:solidFill>
                <a:latin typeface="STKaiti" panose="02010600040101010101" pitchFamily="2" charset="-122"/>
                <a:ea typeface="STKaiti" panose="02010600040101010101" pitchFamily="2" charset="-122"/>
              </a:rPr>
              <a:t>的全过程实行有效的管理和控制。</a:t>
            </a:r>
          </a:p>
          <a:p>
            <a:pPr eaLnBrk="1" hangingPunct="1">
              <a:spcBef>
                <a:spcPct val="20000"/>
              </a:spcBef>
              <a:buClr>
                <a:srgbClr val="0000FF"/>
              </a:buClr>
              <a:buFont typeface="Wingdings" pitchFamily="2" charset="2"/>
              <a:buNone/>
            </a:pPr>
            <a:r>
              <a:rPr lang="zh-CN" altLang="en-US" b="1" dirty="0">
                <a:solidFill>
                  <a:srgbClr val="171D17"/>
                </a:solidFill>
                <a:latin typeface="STKaiti" panose="02010600040101010101" pitchFamily="2" charset="-122"/>
                <a:ea typeface="STKaiti" panose="02010600040101010101" pitchFamily="2" charset="-122"/>
              </a:rPr>
              <a:t>      进程控制一般是由操作系统的内核来实现，内核在执行操作时，往往是通过执行各种原语操作来实现的。</a:t>
            </a:r>
            <a:endParaRPr lang="en-US" altLang="zh-CN" b="1" dirty="0">
              <a:solidFill>
                <a:srgbClr val="171D17"/>
              </a:solidFill>
              <a:latin typeface="STKaiti" panose="02010600040101010101" pitchFamily="2" charset="-122"/>
              <a:ea typeface="STKaiti" panose="02010600040101010101" pitchFamily="2" charset="-122"/>
            </a:endParaRPr>
          </a:p>
          <a:p>
            <a:pPr hangingPunct="1">
              <a:buFont typeface="Wingdings" pitchFamily="2" charset="2"/>
              <a:buChar char="Ø"/>
            </a:pPr>
            <a:r>
              <a:rPr lang="zh-CN" altLang="en-US" b="1" dirty="0">
                <a:solidFill>
                  <a:srgbClr val="0000FF"/>
                </a:solidFill>
                <a:latin typeface="STKaiti" panose="02010600040101010101" pitchFamily="2" charset="-122"/>
                <a:ea typeface="STKaiti" panose="02010600040101010101" pitchFamily="2" charset="-122"/>
              </a:rPr>
              <a:t>处理机的执行状态       </a:t>
            </a:r>
          </a:p>
          <a:p>
            <a:pPr hangingPunct="1"/>
            <a:r>
              <a:rPr lang="zh-CN" altLang="en-US" b="1" dirty="0">
                <a:solidFill>
                  <a:srgbClr val="171D17"/>
                </a:solidFill>
                <a:latin typeface="STKaiti" panose="02010600040101010101" pitchFamily="2" charset="-122"/>
                <a:ea typeface="STKaiti" panose="02010600040101010101" pitchFamily="2" charset="-122"/>
              </a:rPr>
              <a:t>    </a:t>
            </a:r>
            <a:r>
              <a:rPr lang="zh-CN" altLang="en-US" b="1" dirty="0">
                <a:solidFill>
                  <a:srgbClr val="FF0000"/>
                </a:solidFill>
                <a:latin typeface="STKaiti" panose="02010600040101010101" pitchFamily="2" charset="-122"/>
                <a:ea typeface="STKaiti" panose="02010600040101010101" pitchFamily="2" charset="-122"/>
              </a:rPr>
              <a:t>系统状态：</a:t>
            </a:r>
            <a:r>
              <a:rPr lang="zh-CN" altLang="en-US" b="1" dirty="0">
                <a:solidFill>
                  <a:srgbClr val="171D17"/>
                </a:solidFill>
                <a:latin typeface="STKaiti" panose="02010600040101010101" pitchFamily="2" charset="-122"/>
                <a:ea typeface="STKaiti" panose="02010600040101010101" pitchFamily="2" charset="-122"/>
              </a:rPr>
              <a:t>又称核心态或管态。具有较高的特权，能执行一切指令，访问所有寄存器和存储区。通常，</a:t>
            </a:r>
            <a:r>
              <a:rPr lang="en-US" altLang="zh-CN" b="1" dirty="0">
                <a:solidFill>
                  <a:srgbClr val="171D17"/>
                </a:solidFill>
                <a:latin typeface="STKaiti" panose="02010600040101010101" pitchFamily="2" charset="-122"/>
                <a:ea typeface="STKaiti" panose="02010600040101010101" pitchFamily="2" charset="-122"/>
              </a:rPr>
              <a:t>OS</a:t>
            </a:r>
            <a:r>
              <a:rPr lang="zh-CN" altLang="en-US" b="1" dirty="0">
                <a:solidFill>
                  <a:srgbClr val="171D17"/>
                </a:solidFill>
                <a:latin typeface="STKaiti" panose="02010600040101010101" pitchFamily="2" charset="-122"/>
                <a:ea typeface="STKaiti" panose="02010600040101010101" pitchFamily="2" charset="-122"/>
              </a:rPr>
              <a:t>内核运行在系统态。</a:t>
            </a:r>
          </a:p>
          <a:p>
            <a:pPr hangingPunct="1"/>
            <a:r>
              <a:rPr lang="zh-CN" altLang="en-US" b="1" dirty="0">
                <a:solidFill>
                  <a:srgbClr val="171D17"/>
                </a:solidFill>
                <a:latin typeface="STKaiti" panose="02010600040101010101" pitchFamily="2" charset="-122"/>
                <a:ea typeface="STKaiti" panose="02010600040101010101" pitchFamily="2" charset="-122"/>
              </a:rPr>
              <a:t>    </a:t>
            </a:r>
            <a:r>
              <a:rPr lang="zh-CN" altLang="en-US" b="1" dirty="0">
                <a:solidFill>
                  <a:srgbClr val="FF0000"/>
                </a:solidFill>
                <a:latin typeface="STKaiti" panose="02010600040101010101" pitchFamily="2" charset="-122"/>
                <a:ea typeface="STKaiti" panose="02010600040101010101" pitchFamily="2" charset="-122"/>
              </a:rPr>
              <a:t>用户状态：</a:t>
            </a:r>
            <a:r>
              <a:rPr lang="zh-CN" altLang="en-US" b="1" dirty="0">
                <a:solidFill>
                  <a:srgbClr val="171D17"/>
                </a:solidFill>
                <a:latin typeface="STKaiti" panose="02010600040101010101" pitchFamily="2" charset="-122"/>
                <a:ea typeface="STKaiti" panose="02010600040101010101" pitchFamily="2" charset="-122"/>
              </a:rPr>
              <a:t>又称目态。是一种具有较低特权的执行状态，它只能执行规定的指令，访问指定的寄存器和存储区。通常，用户程序运行在用户态。         </a:t>
            </a:r>
          </a:p>
          <a:p>
            <a:pPr eaLnBrk="1" hangingPunct="1">
              <a:spcBef>
                <a:spcPct val="20000"/>
              </a:spcBef>
              <a:buClr>
                <a:srgbClr val="0000FF"/>
              </a:buClr>
              <a:buFont typeface="Wingdings" pitchFamily="2" charset="2"/>
              <a:buNone/>
            </a:pPr>
            <a:endParaRPr lang="zh-CN" altLang="en-US" b="1" dirty="0">
              <a:solidFill>
                <a:srgbClr val="171D17"/>
              </a:solidFill>
              <a:latin typeface="STKaiti" panose="02010600040101010101" pitchFamily="2" charset="-122"/>
              <a:ea typeface="STKaiti" panose="02010600040101010101" pitchFamily="2" charset="-122"/>
            </a:endParaRPr>
          </a:p>
        </p:txBody>
      </p:sp>
      <p:sp>
        <p:nvSpPr>
          <p:cNvPr id="6" name="Rectangle 4">
            <a:extLst>
              <a:ext uri="{FF2B5EF4-FFF2-40B4-BE49-F238E27FC236}">
                <a16:creationId xmlns:a16="http://schemas.microsoft.com/office/drawing/2014/main" id="{DD6D69BF-AE19-554F-94BE-9486BB8CD3CD}"/>
              </a:ext>
            </a:extLst>
          </p:cNvPr>
          <p:cNvSpPr>
            <a:spLocks noChangeArrowheads="1"/>
          </p:cNvSpPr>
          <p:nvPr/>
        </p:nvSpPr>
        <p:spPr bwMode="auto">
          <a:xfrm>
            <a:off x="1088837" y="332656"/>
            <a:ext cx="7397938" cy="70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latin typeface="Times New Roman" panose="02020603050405020304" pitchFamily="18" charset="0"/>
              </a:rPr>
              <a:t>2.4 </a:t>
            </a:r>
            <a:r>
              <a:rPr lang="zh-CN" altLang="en-US" sz="3600" b="1" dirty="0">
                <a:solidFill>
                  <a:srgbClr val="3333FF"/>
                </a:solidFill>
                <a:latin typeface="Times New Roman" panose="02020603050405020304" pitchFamily="18" charset="0"/>
              </a:rPr>
              <a:t>进程控制</a:t>
            </a:r>
          </a:p>
        </p:txBody>
      </p:sp>
      <p:sp>
        <p:nvSpPr>
          <p:cNvPr id="2" name="Slide Number Placeholder 1">
            <a:extLst>
              <a:ext uri="{FF2B5EF4-FFF2-40B4-BE49-F238E27FC236}">
                <a16:creationId xmlns:a16="http://schemas.microsoft.com/office/drawing/2014/main" id="{E14B2A66-4934-234E-B6A1-D6FD9C3B99C7}"/>
              </a:ext>
            </a:extLst>
          </p:cNvPr>
          <p:cNvSpPr>
            <a:spLocks noGrp="1"/>
          </p:cNvSpPr>
          <p:nvPr>
            <p:ph type="sldNum" sz="quarter" idx="12"/>
          </p:nvPr>
        </p:nvSpPr>
        <p:spPr/>
        <p:txBody>
          <a:bodyPr/>
          <a:lstStyle/>
          <a:p>
            <a:fld id="{DC6D1BD5-D0BD-4B4A-ABF2-851E9CF71F86}" type="slidenum">
              <a:rPr lang="zh-CN" altLang="en-US" smtClean="0"/>
              <a:pPr/>
              <a:t>46</a:t>
            </a:fld>
            <a:endParaRPr lang="en-US" altLang="zh-CN" dirty="0"/>
          </a:p>
        </p:txBody>
      </p:sp>
    </p:spTree>
    <p:extLst>
      <p:ext uri="{BB962C8B-B14F-4D97-AF65-F5344CB8AC3E}">
        <p14:creationId xmlns:p14="http://schemas.microsoft.com/office/powerpoint/2010/main" val="2574080650"/>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96644">
                                            <p:txEl>
                                              <p:pRg st="0" end="0"/>
                                            </p:txEl>
                                          </p:spTgt>
                                        </p:tgtEl>
                                        <p:attrNameLst>
                                          <p:attrName>style.visibility</p:attrName>
                                        </p:attrNameLst>
                                      </p:cBhvr>
                                      <p:to>
                                        <p:strVal val="visible"/>
                                      </p:to>
                                    </p:set>
                                    <p:anim calcmode="lin" valueType="num">
                                      <p:cBhvr additive="base">
                                        <p:cTn id="7" dur="500" fill="hold"/>
                                        <p:tgtEl>
                                          <p:spTgt spid="49664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9664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96644">
                                            <p:txEl>
                                              <p:pRg st="1" end="1"/>
                                            </p:txEl>
                                          </p:spTgt>
                                        </p:tgtEl>
                                        <p:attrNameLst>
                                          <p:attrName>style.visibility</p:attrName>
                                        </p:attrNameLst>
                                      </p:cBhvr>
                                      <p:to>
                                        <p:strVal val="visible"/>
                                      </p:to>
                                    </p:set>
                                    <p:anim calcmode="lin" valueType="num">
                                      <p:cBhvr additive="base">
                                        <p:cTn id="13" dur="500" fill="hold"/>
                                        <p:tgtEl>
                                          <p:spTgt spid="49664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9664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96644">
                                            <p:txEl>
                                              <p:pRg st="2" end="2"/>
                                            </p:txEl>
                                          </p:spTgt>
                                        </p:tgtEl>
                                        <p:attrNameLst>
                                          <p:attrName>style.visibility</p:attrName>
                                        </p:attrNameLst>
                                      </p:cBhvr>
                                      <p:to>
                                        <p:strVal val="visible"/>
                                      </p:to>
                                    </p:set>
                                    <p:anim calcmode="lin" valueType="num">
                                      <p:cBhvr additive="base">
                                        <p:cTn id="19" dur="500" fill="hold"/>
                                        <p:tgtEl>
                                          <p:spTgt spid="49664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9664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96644">
                                            <p:txEl>
                                              <p:pRg st="3" end="3"/>
                                            </p:txEl>
                                          </p:spTgt>
                                        </p:tgtEl>
                                        <p:attrNameLst>
                                          <p:attrName>style.visibility</p:attrName>
                                        </p:attrNameLst>
                                      </p:cBhvr>
                                      <p:to>
                                        <p:strVal val="visible"/>
                                      </p:to>
                                    </p:set>
                                    <p:anim calcmode="lin" valueType="num">
                                      <p:cBhvr additive="base">
                                        <p:cTn id="25" dur="500" fill="hold"/>
                                        <p:tgtEl>
                                          <p:spTgt spid="49664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9664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96644">
                                            <p:txEl>
                                              <p:pRg st="4" end="4"/>
                                            </p:txEl>
                                          </p:spTgt>
                                        </p:tgtEl>
                                        <p:attrNameLst>
                                          <p:attrName>style.visibility</p:attrName>
                                        </p:attrNameLst>
                                      </p:cBhvr>
                                      <p:to>
                                        <p:strVal val="visible"/>
                                      </p:to>
                                    </p:set>
                                    <p:anim calcmode="lin" valueType="num">
                                      <p:cBhvr additive="base">
                                        <p:cTn id="31" dur="500" fill="hold"/>
                                        <p:tgtEl>
                                          <p:spTgt spid="496644">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9664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6644" grpId="0" build="p"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43" name="Text Box 7">
            <a:extLst>
              <a:ext uri="{FF2B5EF4-FFF2-40B4-BE49-F238E27FC236}">
                <a16:creationId xmlns:a16="http://schemas.microsoft.com/office/drawing/2014/main" id="{CF735807-38B9-224D-BBFD-C7CCEDDFD3F4}"/>
              </a:ext>
            </a:extLst>
          </p:cNvPr>
          <p:cNvSpPr txBox="1">
            <a:spLocks noChangeArrowheads="1"/>
          </p:cNvSpPr>
          <p:nvPr/>
        </p:nvSpPr>
        <p:spPr bwMode="auto">
          <a:xfrm>
            <a:off x="591177" y="1317886"/>
            <a:ext cx="8534400" cy="2197525"/>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a:defRPr kumimoji="1" sz="2400">
                <a:solidFill>
                  <a:schemeClr val="hlink"/>
                </a:solidFill>
                <a:latin typeface="Arial Narrow" panose="020B0604020202020204" pitchFamily="34" charset="0"/>
                <a:ea typeface="宋体" panose="02010600030101010101" pitchFamily="2" charset="-122"/>
              </a:defRPr>
            </a:lvl2pPr>
            <a:lvl3pPr>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buFont typeface="Wingdings" pitchFamily="2" charset="2"/>
              <a:buChar char="Ø"/>
            </a:pPr>
            <a:r>
              <a:rPr lang="en-US" altLang="zh-CN" sz="2000" dirty="0">
                <a:solidFill>
                  <a:srgbClr val="0000FF"/>
                </a:solidFill>
                <a:latin typeface="STKaiti" panose="02010600040101010101" pitchFamily="2" charset="-122"/>
                <a:ea typeface="STKaiti" panose="02010600040101010101" pitchFamily="2" charset="-122"/>
              </a:rPr>
              <a:t>OS</a:t>
            </a:r>
            <a:r>
              <a:rPr lang="zh-CN" altLang="en-US" sz="2000" dirty="0">
                <a:solidFill>
                  <a:srgbClr val="0000FF"/>
                </a:solidFill>
                <a:latin typeface="STKaiti" panose="02010600040101010101" pitchFamily="2" charset="-122"/>
                <a:ea typeface="STKaiti" panose="02010600040101010101" pitchFamily="2" charset="-122"/>
              </a:rPr>
              <a:t>内核</a:t>
            </a:r>
          </a:p>
          <a:p>
            <a:r>
              <a:rPr lang="zh-CN" altLang="en-US" sz="2000" dirty="0">
                <a:solidFill>
                  <a:srgbClr val="0000FF"/>
                </a:solidFill>
                <a:latin typeface="STKaiti" panose="02010600040101010101" pitchFamily="2" charset="-122"/>
                <a:ea typeface="STKaiti" panose="02010600040101010101" pitchFamily="2" charset="-122"/>
              </a:rPr>
              <a:t>    </a:t>
            </a:r>
            <a:r>
              <a:rPr lang="zh-CN" altLang="en-US" sz="2000" dirty="0">
                <a:solidFill>
                  <a:srgbClr val="171D17"/>
                </a:solidFill>
                <a:latin typeface="STKaiti" panose="02010600040101010101" pitchFamily="2" charset="-122"/>
                <a:ea typeface="STKaiti" panose="02010600040101010101" pitchFamily="2" charset="-122"/>
              </a:rPr>
              <a:t>通常把一些与硬件紧密相关的以及运行频率较高的模块都安排在紧靠硬件的软件层中，常住内存，以便提高</a:t>
            </a:r>
            <a:r>
              <a:rPr lang="en-US" altLang="zh-CN" sz="2000" dirty="0">
                <a:solidFill>
                  <a:srgbClr val="171D17"/>
                </a:solidFill>
                <a:latin typeface="STKaiti" panose="02010600040101010101" pitchFamily="2" charset="-122"/>
                <a:ea typeface="STKaiti" panose="02010600040101010101" pitchFamily="2" charset="-122"/>
              </a:rPr>
              <a:t>OS</a:t>
            </a:r>
            <a:r>
              <a:rPr lang="zh-CN" altLang="en-US" sz="2000" dirty="0">
                <a:solidFill>
                  <a:srgbClr val="171D17"/>
                </a:solidFill>
                <a:latin typeface="STKaiti" panose="02010600040101010101" pitchFamily="2" charset="-122"/>
                <a:ea typeface="STKaiti" panose="02010600040101010101" pitchFamily="2" charset="-122"/>
              </a:rPr>
              <a:t>的运行效率，并加以特殊的保护。这一部分就叫做</a:t>
            </a:r>
            <a:r>
              <a:rPr lang="en-US" altLang="zh-CN" sz="2000" dirty="0">
                <a:solidFill>
                  <a:srgbClr val="171D17"/>
                </a:solidFill>
                <a:latin typeface="STKaiti" panose="02010600040101010101" pitchFamily="2" charset="-122"/>
                <a:ea typeface="STKaiti" panose="02010600040101010101" pitchFamily="2" charset="-122"/>
              </a:rPr>
              <a:t>OS</a:t>
            </a:r>
            <a:r>
              <a:rPr lang="zh-CN" altLang="en-US" sz="2000" dirty="0">
                <a:solidFill>
                  <a:srgbClr val="171D17"/>
                </a:solidFill>
                <a:latin typeface="STKaiti" panose="02010600040101010101" pitchFamily="2" charset="-122"/>
                <a:ea typeface="STKaiti" panose="02010600040101010101" pitchFamily="2" charset="-122"/>
              </a:rPr>
              <a:t>的内核。</a:t>
            </a:r>
          </a:p>
          <a:p>
            <a:pPr lvl="1">
              <a:buClr>
                <a:srgbClr val="CC3399"/>
              </a:buClr>
              <a:buFont typeface="Wingdings" pitchFamily="2" charset="2"/>
              <a:buChar char="v"/>
            </a:pPr>
            <a:r>
              <a:rPr lang="zh-CN" altLang="en-US" sz="2000" dirty="0">
                <a:solidFill>
                  <a:srgbClr val="171D17"/>
                </a:solidFill>
                <a:latin typeface="STKaiti" panose="02010600040101010101" pitchFamily="2" charset="-122"/>
                <a:ea typeface="STKaiti" panose="02010600040101010101" pitchFamily="2" charset="-122"/>
              </a:rPr>
              <a:t>内核是计算机硬件的第一层扩充软件。</a:t>
            </a:r>
            <a:endParaRPr lang="en-US" altLang="zh-CN" sz="2000" dirty="0">
              <a:solidFill>
                <a:srgbClr val="171D17"/>
              </a:solidFill>
              <a:latin typeface="STKaiti" panose="02010600040101010101" pitchFamily="2" charset="-122"/>
              <a:ea typeface="STKaiti" panose="02010600040101010101" pitchFamily="2" charset="-122"/>
            </a:endParaRPr>
          </a:p>
          <a:p>
            <a:pPr lvl="1">
              <a:buClr>
                <a:srgbClr val="CC3399"/>
              </a:buClr>
              <a:buFont typeface="Wingdings" pitchFamily="2" charset="2"/>
              <a:buChar char="v"/>
            </a:pPr>
            <a:r>
              <a:rPr lang="zh-CN" altLang="en-US" sz="2000" dirty="0">
                <a:solidFill>
                  <a:srgbClr val="FF0000"/>
                </a:solidFill>
                <a:latin typeface="STKaiti" panose="02010600040101010101" pitchFamily="2" charset="-122"/>
                <a:ea typeface="STKaiti" panose="02010600040101010101" pitchFamily="2" charset="-122"/>
              </a:rPr>
              <a:t>主要功能包括</a:t>
            </a:r>
            <a:r>
              <a:rPr lang="zh-CN" altLang="en-US" dirty="0">
                <a:solidFill>
                  <a:srgbClr val="FF0000"/>
                </a:solidFill>
                <a:latin typeface="STKaiti" panose="02010600040101010101" pitchFamily="2" charset="-122"/>
                <a:ea typeface="STKaiti" panose="02010600040101010101" pitchFamily="2" charset="-122"/>
              </a:rPr>
              <a:t>：</a:t>
            </a:r>
            <a:endParaRPr lang="en-US" altLang="zh-CN" dirty="0">
              <a:solidFill>
                <a:srgbClr val="FF0000"/>
              </a:solidFill>
              <a:latin typeface="STKaiti" panose="02010600040101010101" pitchFamily="2" charset="-122"/>
              <a:ea typeface="STKaiti" panose="02010600040101010101" pitchFamily="2" charset="-122"/>
            </a:endParaRPr>
          </a:p>
        </p:txBody>
      </p:sp>
      <p:sp>
        <p:nvSpPr>
          <p:cNvPr id="3" name="Rectangle 2">
            <a:extLst>
              <a:ext uri="{FF2B5EF4-FFF2-40B4-BE49-F238E27FC236}">
                <a16:creationId xmlns:a16="http://schemas.microsoft.com/office/drawing/2014/main" id="{897C99B3-E4F2-B348-A126-434175182A84}"/>
              </a:ext>
            </a:extLst>
          </p:cNvPr>
          <p:cNvSpPr/>
          <p:nvPr/>
        </p:nvSpPr>
        <p:spPr>
          <a:xfrm>
            <a:off x="601762" y="3429000"/>
            <a:ext cx="8513229" cy="1508105"/>
          </a:xfrm>
          <a:prstGeom prst="rect">
            <a:avLst/>
          </a:prstGeom>
        </p:spPr>
        <p:txBody>
          <a:bodyPr wrap="square" numCol="2">
            <a:spAutoFit/>
          </a:bodyPr>
          <a:lstStyle/>
          <a:p>
            <a:pPr lvl="2">
              <a:buClr>
                <a:srgbClr val="CC3399"/>
              </a:buClr>
              <a:buFont typeface="Wingdings" pitchFamily="2" charset="2"/>
              <a:buChar char="v"/>
            </a:pPr>
            <a:r>
              <a:rPr lang="zh-CN" altLang="en-US" sz="2000" dirty="0">
                <a:solidFill>
                  <a:srgbClr val="171D17"/>
                </a:solidFill>
                <a:latin typeface="STKaiti" panose="02010600040101010101" pitchFamily="2" charset="-122"/>
                <a:ea typeface="STKaiti" panose="02010600040101010101" pitchFamily="2" charset="-122"/>
              </a:rPr>
              <a:t>支撑功能</a:t>
            </a:r>
            <a:endParaRPr lang="en-US" altLang="zh-CN" sz="2000" dirty="0">
              <a:solidFill>
                <a:srgbClr val="171D17"/>
              </a:solidFill>
              <a:latin typeface="STKaiti" panose="02010600040101010101" pitchFamily="2" charset="-122"/>
              <a:ea typeface="STKaiti" panose="02010600040101010101" pitchFamily="2" charset="-122"/>
            </a:endParaRPr>
          </a:p>
          <a:p>
            <a:pPr lvl="3">
              <a:buClr>
                <a:srgbClr val="CC3399"/>
              </a:buClr>
              <a:buFont typeface="Wingdings" pitchFamily="2" charset="2"/>
              <a:buChar char="ü"/>
            </a:pPr>
            <a:r>
              <a:rPr lang="zh-CN" altLang="en-US" sz="2000" dirty="0">
                <a:solidFill>
                  <a:srgbClr val="171D17"/>
                </a:solidFill>
                <a:latin typeface="STKaiti" panose="02010600040101010101" pitchFamily="2" charset="-122"/>
                <a:ea typeface="STKaiti" panose="02010600040101010101" pitchFamily="2" charset="-122"/>
              </a:rPr>
              <a:t>中断处理</a:t>
            </a:r>
            <a:endParaRPr lang="en-US" altLang="zh-CN" sz="2000" dirty="0">
              <a:solidFill>
                <a:srgbClr val="171D17"/>
              </a:solidFill>
              <a:latin typeface="STKaiti" panose="02010600040101010101" pitchFamily="2" charset="-122"/>
              <a:ea typeface="STKaiti" panose="02010600040101010101" pitchFamily="2" charset="-122"/>
            </a:endParaRPr>
          </a:p>
          <a:p>
            <a:pPr lvl="3">
              <a:buClr>
                <a:srgbClr val="CC3399"/>
              </a:buClr>
              <a:buFont typeface="Wingdings" pitchFamily="2" charset="2"/>
              <a:buChar char="ü"/>
            </a:pPr>
            <a:r>
              <a:rPr lang="zh-CN" altLang="en-US" sz="2000" dirty="0">
                <a:solidFill>
                  <a:srgbClr val="171D17"/>
                </a:solidFill>
                <a:latin typeface="STKaiti" panose="02010600040101010101" pitchFamily="2" charset="-122"/>
                <a:ea typeface="STKaiti" panose="02010600040101010101" pitchFamily="2" charset="-122"/>
              </a:rPr>
              <a:t>时钟管理</a:t>
            </a:r>
            <a:endParaRPr lang="en-US" altLang="zh-CN" sz="2000" dirty="0">
              <a:solidFill>
                <a:srgbClr val="171D17"/>
              </a:solidFill>
              <a:latin typeface="STKaiti" panose="02010600040101010101" pitchFamily="2" charset="-122"/>
              <a:ea typeface="STKaiti" panose="02010600040101010101" pitchFamily="2" charset="-122"/>
            </a:endParaRPr>
          </a:p>
          <a:p>
            <a:pPr lvl="3">
              <a:buClr>
                <a:srgbClr val="CC3399"/>
              </a:buClr>
              <a:buFont typeface="Wingdings" pitchFamily="2" charset="2"/>
              <a:buChar char="ü"/>
            </a:pPr>
            <a:r>
              <a:rPr lang="zh-CN" altLang="en-US" sz="2000" dirty="0">
                <a:solidFill>
                  <a:srgbClr val="171D17"/>
                </a:solidFill>
                <a:latin typeface="STKaiti" panose="02010600040101010101" pitchFamily="2" charset="-122"/>
                <a:ea typeface="STKaiti" panose="02010600040101010101" pitchFamily="2" charset="-122"/>
              </a:rPr>
              <a:t>原语操作</a:t>
            </a:r>
            <a:endParaRPr lang="en-US" altLang="zh-CN" sz="2000" dirty="0">
              <a:solidFill>
                <a:srgbClr val="171D17"/>
              </a:solidFill>
              <a:latin typeface="STKaiti" panose="02010600040101010101" pitchFamily="2" charset="-122"/>
              <a:ea typeface="STKaiti" panose="02010600040101010101" pitchFamily="2" charset="-122"/>
            </a:endParaRPr>
          </a:p>
          <a:p>
            <a:pPr lvl="2">
              <a:buClr>
                <a:srgbClr val="CC3399"/>
              </a:buClr>
              <a:buFont typeface="Wingdings" pitchFamily="2" charset="2"/>
              <a:buChar char="v"/>
            </a:pPr>
            <a:r>
              <a:rPr lang="zh-CN" altLang="en-US" sz="2000" dirty="0">
                <a:solidFill>
                  <a:srgbClr val="171D17"/>
                </a:solidFill>
                <a:latin typeface="STKaiti" panose="02010600040101010101" pitchFamily="2" charset="-122"/>
                <a:ea typeface="STKaiti" panose="02010600040101010101" pitchFamily="2" charset="-122"/>
              </a:rPr>
              <a:t>资源管理功能</a:t>
            </a:r>
            <a:endParaRPr lang="en-US" altLang="zh-CN" sz="2000" dirty="0">
              <a:solidFill>
                <a:srgbClr val="171D17"/>
              </a:solidFill>
              <a:latin typeface="STKaiti" panose="02010600040101010101" pitchFamily="2" charset="-122"/>
              <a:ea typeface="STKaiti" panose="02010600040101010101" pitchFamily="2" charset="-122"/>
            </a:endParaRPr>
          </a:p>
          <a:p>
            <a:pPr lvl="3">
              <a:buClr>
                <a:srgbClr val="CC3399"/>
              </a:buClr>
              <a:buFont typeface="Wingdings" pitchFamily="2" charset="2"/>
              <a:buChar char="ü"/>
            </a:pPr>
            <a:r>
              <a:rPr lang="zh-CN" altLang="en-US" sz="2000" dirty="0">
                <a:solidFill>
                  <a:srgbClr val="171D17"/>
                </a:solidFill>
                <a:latin typeface="STKaiti" panose="02010600040101010101" pitchFamily="2" charset="-122"/>
                <a:ea typeface="STKaiti" panose="02010600040101010101" pitchFamily="2" charset="-122"/>
              </a:rPr>
              <a:t>进程管理</a:t>
            </a:r>
            <a:endParaRPr lang="en-US" altLang="zh-CN" sz="2000" dirty="0">
              <a:solidFill>
                <a:srgbClr val="171D17"/>
              </a:solidFill>
              <a:latin typeface="STKaiti" panose="02010600040101010101" pitchFamily="2" charset="-122"/>
              <a:ea typeface="STKaiti" panose="02010600040101010101" pitchFamily="2" charset="-122"/>
            </a:endParaRPr>
          </a:p>
          <a:p>
            <a:pPr lvl="3">
              <a:buClr>
                <a:srgbClr val="CC3399"/>
              </a:buClr>
              <a:buFont typeface="Wingdings" pitchFamily="2" charset="2"/>
              <a:buChar char="ü"/>
            </a:pPr>
            <a:r>
              <a:rPr lang="zh-CN" altLang="en-US" sz="2000" dirty="0">
                <a:solidFill>
                  <a:srgbClr val="171D17"/>
                </a:solidFill>
                <a:latin typeface="STKaiti" panose="02010600040101010101" pitchFamily="2" charset="-122"/>
                <a:ea typeface="STKaiti" panose="02010600040101010101" pitchFamily="2" charset="-122"/>
              </a:rPr>
              <a:t>存储器管理</a:t>
            </a:r>
            <a:endParaRPr lang="en-US" altLang="zh-CN" sz="2000" dirty="0">
              <a:solidFill>
                <a:srgbClr val="171D17"/>
              </a:solidFill>
              <a:latin typeface="STKaiti" panose="02010600040101010101" pitchFamily="2" charset="-122"/>
              <a:ea typeface="STKaiti" panose="02010600040101010101" pitchFamily="2" charset="-122"/>
            </a:endParaRPr>
          </a:p>
          <a:p>
            <a:pPr lvl="3">
              <a:buClr>
                <a:srgbClr val="CC3399"/>
              </a:buClr>
              <a:buFont typeface="Wingdings" pitchFamily="2" charset="2"/>
              <a:buChar char="ü"/>
            </a:pPr>
            <a:r>
              <a:rPr lang="zh-CN" altLang="en-US" sz="2000" dirty="0">
                <a:solidFill>
                  <a:srgbClr val="171D17"/>
                </a:solidFill>
                <a:latin typeface="STKaiti" panose="02010600040101010101" pitchFamily="2" charset="-122"/>
                <a:ea typeface="STKaiti" panose="02010600040101010101" pitchFamily="2" charset="-122"/>
              </a:rPr>
              <a:t>设备管理</a:t>
            </a:r>
          </a:p>
        </p:txBody>
      </p:sp>
      <p:sp>
        <p:nvSpPr>
          <p:cNvPr id="4" name="Rectangle 3">
            <a:extLst>
              <a:ext uri="{FF2B5EF4-FFF2-40B4-BE49-F238E27FC236}">
                <a16:creationId xmlns:a16="http://schemas.microsoft.com/office/drawing/2014/main" id="{504235B1-5746-7540-AFF6-4CF39A270DA1}"/>
              </a:ext>
            </a:extLst>
          </p:cNvPr>
          <p:cNvSpPr/>
          <p:nvPr/>
        </p:nvSpPr>
        <p:spPr>
          <a:xfrm>
            <a:off x="574228" y="4946491"/>
            <a:ext cx="8094537" cy="1316514"/>
          </a:xfrm>
          <a:prstGeom prst="rect">
            <a:avLst/>
          </a:prstGeom>
        </p:spPr>
        <p:txBody>
          <a:bodyPr wrap="square">
            <a:spAutoFit/>
          </a:bodyPr>
          <a:lstStyle/>
          <a:p>
            <a:pPr>
              <a:lnSpc>
                <a:spcPct val="125000"/>
              </a:lnSpc>
              <a:buClr>
                <a:srgbClr val="0000FF"/>
              </a:buClr>
              <a:buFont typeface="Wingdings" pitchFamily="2" charset="2"/>
              <a:buChar char="Ø"/>
            </a:pPr>
            <a:r>
              <a:rPr lang="zh-CN" altLang="en-US" sz="2000" dirty="0">
                <a:solidFill>
                  <a:srgbClr val="0000FF"/>
                </a:solidFill>
                <a:latin typeface="STKaiti" panose="02010600040101010101" pitchFamily="2" charset="-122"/>
                <a:ea typeface="STKaiti" panose="02010600040101010101" pitchFamily="2" charset="-122"/>
              </a:rPr>
              <a:t>原语</a:t>
            </a:r>
          </a:p>
          <a:p>
            <a:pPr>
              <a:lnSpc>
                <a:spcPct val="125000"/>
              </a:lnSpc>
              <a:buClr>
                <a:srgbClr val="0000FF"/>
              </a:buClr>
              <a:buFont typeface="Wingdings" pitchFamily="2" charset="2"/>
              <a:buNone/>
            </a:pPr>
            <a:r>
              <a:rPr lang="zh-CN" altLang="en-US" sz="2000" dirty="0">
                <a:solidFill>
                  <a:srgbClr val="171D17"/>
                </a:solidFill>
                <a:latin typeface="STKaiti" panose="02010600040101010101" pitchFamily="2" charset="-122"/>
                <a:ea typeface="STKaiti" panose="02010600040101010101" pitchFamily="2" charset="-122"/>
              </a:rPr>
              <a:t>   由若干条指令组成、用来实现某个特定操作的一个过程。</a:t>
            </a:r>
          </a:p>
          <a:p>
            <a:pPr lvl="1">
              <a:lnSpc>
                <a:spcPct val="125000"/>
              </a:lnSpc>
              <a:buClr>
                <a:srgbClr val="CC3399"/>
              </a:buClr>
              <a:buFont typeface="Wingdings" pitchFamily="2" charset="2"/>
              <a:buChar char="v"/>
            </a:pPr>
            <a:r>
              <a:rPr lang="zh-CN" altLang="en-US" sz="2000" dirty="0">
                <a:solidFill>
                  <a:srgbClr val="171D17"/>
                </a:solidFill>
                <a:latin typeface="STKaiti" panose="02010600040101010101" pitchFamily="2" charset="-122"/>
                <a:ea typeface="STKaiti" panose="02010600040101010101" pitchFamily="2" charset="-122"/>
              </a:rPr>
              <a:t>操作具有原子性</a:t>
            </a:r>
            <a:endParaRPr lang="zh-CN" altLang="en-US" sz="2000" dirty="0">
              <a:latin typeface="STKaiti" panose="02010600040101010101" pitchFamily="2" charset="-122"/>
              <a:ea typeface="STKaiti" panose="02010600040101010101" pitchFamily="2" charset="-122"/>
            </a:endParaRPr>
          </a:p>
        </p:txBody>
      </p:sp>
      <p:sp>
        <p:nvSpPr>
          <p:cNvPr id="8" name="Rectangle 4">
            <a:extLst>
              <a:ext uri="{FF2B5EF4-FFF2-40B4-BE49-F238E27FC236}">
                <a16:creationId xmlns:a16="http://schemas.microsoft.com/office/drawing/2014/main" id="{FE178EE9-35D9-6D4D-B71C-8EC8A16F662B}"/>
              </a:ext>
            </a:extLst>
          </p:cNvPr>
          <p:cNvSpPr>
            <a:spLocks noChangeArrowheads="1"/>
          </p:cNvSpPr>
          <p:nvPr/>
        </p:nvSpPr>
        <p:spPr bwMode="auto">
          <a:xfrm>
            <a:off x="1088837" y="332656"/>
            <a:ext cx="7397938" cy="70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latin typeface="Times New Roman" panose="02020603050405020304" pitchFamily="18" charset="0"/>
              </a:rPr>
              <a:t>2.4 </a:t>
            </a:r>
            <a:r>
              <a:rPr lang="zh-CN" altLang="en-US" sz="3600" b="1" dirty="0">
                <a:solidFill>
                  <a:srgbClr val="3333FF"/>
                </a:solidFill>
                <a:latin typeface="Times New Roman" panose="02020603050405020304" pitchFamily="18" charset="0"/>
              </a:rPr>
              <a:t>进程控制</a:t>
            </a:r>
          </a:p>
        </p:txBody>
      </p:sp>
      <p:sp>
        <p:nvSpPr>
          <p:cNvPr id="2" name="Slide Number Placeholder 1">
            <a:extLst>
              <a:ext uri="{FF2B5EF4-FFF2-40B4-BE49-F238E27FC236}">
                <a16:creationId xmlns:a16="http://schemas.microsoft.com/office/drawing/2014/main" id="{48A12A02-1C3F-0D4C-97C8-F181F8D3D0EA}"/>
              </a:ext>
            </a:extLst>
          </p:cNvPr>
          <p:cNvSpPr>
            <a:spLocks noGrp="1"/>
          </p:cNvSpPr>
          <p:nvPr>
            <p:ph type="sldNum" sz="quarter" idx="12"/>
          </p:nvPr>
        </p:nvSpPr>
        <p:spPr/>
        <p:txBody>
          <a:bodyPr/>
          <a:lstStyle/>
          <a:p>
            <a:fld id="{DC6D1BD5-D0BD-4B4A-ABF2-851E9CF71F86}" type="slidenum">
              <a:rPr lang="zh-CN" altLang="en-US" smtClean="0"/>
              <a:pPr/>
              <a:t>47</a:t>
            </a:fld>
            <a:endParaRPr lang="en-US" altLang="zh-CN" dirty="0"/>
          </a:p>
        </p:txBody>
      </p:sp>
    </p:spTree>
    <p:extLst>
      <p:ext uri="{BB962C8B-B14F-4D97-AF65-F5344CB8AC3E}">
        <p14:creationId xmlns:p14="http://schemas.microsoft.com/office/powerpoint/2010/main" val="487617100"/>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44743">
                                            <p:txEl>
                                              <p:pRg st="0" end="0"/>
                                            </p:txEl>
                                          </p:spTgt>
                                        </p:tgtEl>
                                        <p:attrNameLst>
                                          <p:attrName>style.visibility</p:attrName>
                                        </p:attrNameLst>
                                      </p:cBhvr>
                                      <p:to>
                                        <p:strVal val="visible"/>
                                      </p:to>
                                    </p:set>
                                    <p:animEffect transition="in" filter="barn(outVertical)">
                                      <p:cBhvr>
                                        <p:cTn id="7" dur="500"/>
                                        <p:tgtEl>
                                          <p:spTgt spid="2447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44743">
                                            <p:txEl>
                                              <p:pRg st="1" end="1"/>
                                            </p:txEl>
                                          </p:spTgt>
                                        </p:tgtEl>
                                        <p:attrNameLst>
                                          <p:attrName>style.visibility</p:attrName>
                                        </p:attrNameLst>
                                      </p:cBhvr>
                                      <p:to>
                                        <p:strVal val="visible"/>
                                      </p:to>
                                    </p:set>
                                    <p:animEffect transition="in" filter="barn(outVertical)">
                                      <p:cBhvr>
                                        <p:cTn id="12" dur="500"/>
                                        <p:tgtEl>
                                          <p:spTgt spid="2447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244743">
                                            <p:txEl>
                                              <p:pRg st="2" end="2"/>
                                            </p:txEl>
                                          </p:spTgt>
                                        </p:tgtEl>
                                        <p:attrNameLst>
                                          <p:attrName>style.visibility</p:attrName>
                                        </p:attrNameLst>
                                      </p:cBhvr>
                                      <p:to>
                                        <p:strVal val="visible"/>
                                      </p:to>
                                    </p:set>
                                    <p:animEffect transition="in" filter="barn(outVertical)">
                                      <p:cBhvr>
                                        <p:cTn id="17" dur="500"/>
                                        <p:tgtEl>
                                          <p:spTgt spid="24474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244743">
                                            <p:txEl>
                                              <p:pRg st="3" end="3"/>
                                            </p:txEl>
                                          </p:spTgt>
                                        </p:tgtEl>
                                        <p:attrNameLst>
                                          <p:attrName>style.visibility</p:attrName>
                                        </p:attrNameLst>
                                      </p:cBhvr>
                                      <p:to>
                                        <p:strVal val="visible"/>
                                      </p:to>
                                    </p:set>
                                    <p:animEffect transition="in" filter="barn(outVertical)">
                                      <p:cBhvr>
                                        <p:cTn id="22" dur="500"/>
                                        <p:tgtEl>
                                          <p:spTgt spid="2447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checkerboard(across)">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blinds(horizontal)">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43" grpId="0" uiExpand="1" build="p" bldLvl="2" autoUpdateAnimBg="0"/>
      <p:bldP spid="3" grpId="0"/>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9" name="Text Box 5">
            <a:extLst>
              <a:ext uri="{FF2B5EF4-FFF2-40B4-BE49-F238E27FC236}">
                <a16:creationId xmlns:a16="http://schemas.microsoft.com/office/drawing/2014/main" id="{CFDE728B-B538-2642-AA37-7C8C772A9884}"/>
              </a:ext>
            </a:extLst>
          </p:cNvPr>
          <p:cNvSpPr txBox="1">
            <a:spLocks noChangeArrowheads="1"/>
          </p:cNvSpPr>
          <p:nvPr/>
        </p:nvSpPr>
        <p:spPr bwMode="auto">
          <a:xfrm>
            <a:off x="673006" y="1500309"/>
            <a:ext cx="82296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b="1" dirty="0">
                <a:solidFill>
                  <a:srgbClr val="0000FF"/>
                </a:solidFill>
                <a:latin typeface="STKaiti" panose="02010600040101010101" pitchFamily="2" charset="-122"/>
                <a:ea typeface="STKaiti" panose="02010600040101010101" pitchFamily="2" charset="-122"/>
              </a:rPr>
              <a:t>1</a:t>
            </a:r>
            <a:r>
              <a:rPr lang="zh-CN" altLang="en-US" b="1" dirty="0">
                <a:solidFill>
                  <a:srgbClr val="0000FF"/>
                </a:solidFill>
                <a:latin typeface="STKaiti" panose="02010600040101010101" pitchFamily="2" charset="-122"/>
                <a:ea typeface="STKaiti" panose="02010600040101010101" pitchFamily="2" charset="-122"/>
              </a:rPr>
              <a:t>、进程图</a:t>
            </a:r>
            <a:r>
              <a:rPr lang="en-US" altLang="zh-CN" b="1" dirty="0">
                <a:solidFill>
                  <a:srgbClr val="0000FF"/>
                </a:solidFill>
                <a:latin typeface="STKaiti" panose="02010600040101010101" pitchFamily="2" charset="-122"/>
                <a:ea typeface="STKaiti" panose="02010600040101010101" pitchFamily="2" charset="-122"/>
              </a:rPr>
              <a:t>(Process Graph)</a:t>
            </a:r>
          </a:p>
          <a:p>
            <a:pPr eaLnBrk="1" hangingPunct="1">
              <a:spcBef>
                <a:spcPct val="50000"/>
              </a:spcBef>
            </a:pPr>
            <a:r>
              <a:rPr lang="en-US" altLang="zh-CN" b="1" dirty="0">
                <a:solidFill>
                  <a:srgbClr val="171D17"/>
                </a:solidFill>
                <a:latin typeface="STKaiti" panose="02010600040101010101" pitchFamily="2" charset="-122"/>
                <a:ea typeface="STKaiti" panose="02010600040101010101" pitchFamily="2" charset="-122"/>
              </a:rPr>
              <a:t>    </a:t>
            </a:r>
            <a:r>
              <a:rPr lang="zh-CN" altLang="en-US" b="1" dirty="0">
                <a:solidFill>
                  <a:srgbClr val="171D17"/>
                </a:solidFill>
                <a:latin typeface="STKaiti" panose="02010600040101010101" pitchFamily="2" charset="-122"/>
                <a:ea typeface="STKaiti" panose="02010600040101010101" pitchFamily="2" charset="-122"/>
              </a:rPr>
              <a:t>用于描述进程家族关系的有向树。</a:t>
            </a:r>
          </a:p>
        </p:txBody>
      </p:sp>
      <p:grpSp>
        <p:nvGrpSpPr>
          <p:cNvPr id="2" name="Group 64">
            <a:extLst>
              <a:ext uri="{FF2B5EF4-FFF2-40B4-BE49-F238E27FC236}">
                <a16:creationId xmlns:a16="http://schemas.microsoft.com/office/drawing/2014/main" id="{6CEAC727-BDE0-8241-BB49-F4793D3B7DA4}"/>
              </a:ext>
            </a:extLst>
          </p:cNvPr>
          <p:cNvGrpSpPr>
            <a:grpSpLocks/>
          </p:cNvGrpSpPr>
          <p:nvPr/>
        </p:nvGrpSpPr>
        <p:grpSpPr bwMode="auto">
          <a:xfrm>
            <a:off x="1499319" y="3491009"/>
            <a:ext cx="6145361" cy="2522984"/>
            <a:chOff x="1106" y="2536"/>
            <a:chExt cx="3406" cy="1832"/>
          </a:xfrm>
        </p:grpSpPr>
        <p:sp>
          <p:nvSpPr>
            <p:cNvPr id="39944" name="Oval 39">
              <a:extLst>
                <a:ext uri="{FF2B5EF4-FFF2-40B4-BE49-F238E27FC236}">
                  <a16:creationId xmlns:a16="http://schemas.microsoft.com/office/drawing/2014/main" id="{7D1AEFA2-C29C-D343-99BF-B7DB911A814D}"/>
                </a:ext>
              </a:extLst>
            </p:cNvPr>
            <p:cNvSpPr>
              <a:spLocks noChangeArrowheads="1"/>
            </p:cNvSpPr>
            <p:nvPr/>
          </p:nvSpPr>
          <p:spPr bwMode="auto">
            <a:xfrm>
              <a:off x="3073" y="2920"/>
              <a:ext cx="286" cy="392"/>
            </a:xfrm>
            <a:prstGeom prst="ellipse">
              <a:avLst/>
            </a:prstGeom>
            <a:solidFill>
              <a:schemeClr val="accent1"/>
            </a:solidFill>
            <a:ln w="12700">
              <a:solidFill>
                <a:schemeClr val="tx1"/>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b="1">
                  <a:solidFill>
                    <a:schemeClr val="bg2"/>
                  </a:solidFill>
                  <a:latin typeface="Times New Roman" panose="02020603050405020304" pitchFamily="18" charset="0"/>
                </a:rPr>
                <a:t>C</a:t>
              </a:r>
            </a:p>
          </p:txBody>
        </p:sp>
        <p:sp>
          <p:nvSpPr>
            <p:cNvPr id="39945" name="Oval 37">
              <a:extLst>
                <a:ext uri="{FF2B5EF4-FFF2-40B4-BE49-F238E27FC236}">
                  <a16:creationId xmlns:a16="http://schemas.microsoft.com/office/drawing/2014/main" id="{B8038132-295F-D941-8124-07F6977CFE56}"/>
                </a:ext>
              </a:extLst>
            </p:cNvPr>
            <p:cNvSpPr>
              <a:spLocks noChangeArrowheads="1"/>
            </p:cNvSpPr>
            <p:nvPr/>
          </p:nvSpPr>
          <p:spPr bwMode="auto">
            <a:xfrm>
              <a:off x="2498" y="3928"/>
              <a:ext cx="286" cy="392"/>
            </a:xfrm>
            <a:prstGeom prst="ellipse">
              <a:avLst/>
            </a:prstGeom>
            <a:solidFill>
              <a:schemeClr val="accent1"/>
            </a:solidFill>
            <a:ln w="12700">
              <a:solidFill>
                <a:schemeClr val="tx1"/>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b="1">
                  <a:solidFill>
                    <a:schemeClr val="bg2"/>
                  </a:solidFill>
                  <a:latin typeface="Times New Roman" panose="02020603050405020304" pitchFamily="18" charset="0"/>
                </a:rPr>
                <a:t>K</a:t>
              </a:r>
            </a:p>
          </p:txBody>
        </p:sp>
        <p:sp>
          <p:nvSpPr>
            <p:cNvPr id="39946" name="Oval 38">
              <a:extLst>
                <a:ext uri="{FF2B5EF4-FFF2-40B4-BE49-F238E27FC236}">
                  <a16:creationId xmlns:a16="http://schemas.microsoft.com/office/drawing/2014/main" id="{CCB3D824-F676-AE4C-98F6-93E0AF14FF98}"/>
                </a:ext>
              </a:extLst>
            </p:cNvPr>
            <p:cNvSpPr>
              <a:spLocks noChangeArrowheads="1"/>
            </p:cNvSpPr>
            <p:nvPr/>
          </p:nvSpPr>
          <p:spPr bwMode="auto">
            <a:xfrm>
              <a:off x="2114" y="2872"/>
              <a:ext cx="286" cy="392"/>
            </a:xfrm>
            <a:prstGeom prst="ellipse">
              <a:avLst/>
            </a:prstGeom>
            <a:solidFill>
              <a:schemeClr val="accent1"/>
            </a:solidFill>
            <a:ln w="12700">
              <a:solidFill>
                <a:schemeClr val="tx1"/>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b="1">
                  <a:solidFill>
                    <a:schemeClr val="bg2"/>
                  </a:solidFill>
                  <a:latin typeface="Times New Roman" panose="02020603050405020304" pitchFamily="18" charset="0"/>
                </a:rPr>
                <a:t>B</a:t>
              </a:r>
            </a:p>
          </p:txBody>
        </p:sp>
        <p:sp>
          <p:nvSpPr>
            <p:cNvPr id="39947" name="Oval 40">
              <a:extLst>
                <a:ext uri="{FF2B5EF4-FFF2-40B4-BE49-F238E27FC236}">
                  <a16:creationId xmlns:a16="http://schemas.microsoft.com/office/drawing/2014/main" id="{B6C4CCD4-1C0F-CD47-9FB8-7B41B512454D}"/>
                </a:ext>
              </a:extLst>
            </p:cNvPr>
            <p:cNvSpPr>
              <a:spLocks noChangeArrowheads="1"/>
            </p:cNvSpPr>
            <p:nvPr/>
          </p:nvSpPr>
          <p:spPr bwMode="auto">
            <a:xfrm>
              <a:off x="1634" y="3352"/>
              <a:ext cx="286" cy="392"/>
            </a:xfrm>
            <a:prstGeom prst="ellipse">
              <a:avLst/>
            </a:prstGeom>
            <a:solidFill>
              <a:schemeClr val="accent1"/>
            </a:solidFill>
            <a:ln w="12700">
              <a:solidFill>
                <a:schemeClr val="tx1"/>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b="1">
                  <a:solidFill>
                    <a:schemeClr val="bg2"/>
                  </a:solidFill>
                  <a:latin typeface="Times New Roman" panose="02020603050405020304" pitchFamily="18" charset="0"/>
                </a:rPr>
                <a:t>D</a:t>
              </a:r>
            </a:p>
          </p:txBody>
        </p:sp>
        <p:sp>
          <p:nvSpPr>
            <p:cNvPr id="39948" name="Oval 41">
              <a:extLst>
                <a:ext uri="{FF2B5EF4-FFF2-40B4-BE49-F238E27FC236}">
                  <a16:creationId xmlns:a16="http://schemas.microsoft.com/office/drawing/2014/main" id="{69C32FD6-3BAC-7643-9518-EA48185880B7}"/>
                </a:ext>
              </a:extLst>
            </p:cNvPr>
            <p:cNvSpPr>
              <a:spLocks noChangeArrowheads="1"/>
            </p:cNvSpPr>
            <p:nvPr/>
          </p:nvSpPr>
          <p:spPr bwMode="auto">
            <a:xfrm>
              <a:off x="2450" y="3400"/>
              <a:ext cx="286" cy="392"/>
            </a:xfrm>
            <a:prstGeom prst="ellipse">
              <a:avLst/>
            </a:prstGeom>
            <a:solidFill>
              <a:schemeClr val="accent1"/>
            </a:solidFill>
            <a:ln w="12700">
              <a:solidFill>
                <a:schemeClr val="tx1"/>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b="1">
                  <a:solidFill>
                    <a:schemeClr val="bg2"/>
                  </a:solidFill>
                  <a:latin typeface="Times New Roman" panose="02020603050405020304" pitchFamily="18" charset="0"/>
                </a:rPr>
                <a:t>E</a:t>
              </a:r>
            </a:p>
          </p:txBody>
        </p:sp>
        <p:sp>
          <p:nvSpPr>
            <p:cNvPr id="39949" name="Oval 42">
              <a:extLst>
                <a:ext uri="{FF2B5EF4-FFF2-40B4-BE49-F238E27FC236}">
                  <a16:creationId xmlns:a16="http://schemas.microsoft.com/office/drawing/2014/main" id="{EB288EC7-4BB6-1343-AC5A-AA1A1C581064}"/>
                </a:ext>
              </a:extLst>
            </p:cNvPr>
            <p:cNvSpPr>
              <a:spLocks noChangeArrowheads="1"/>
            </p:cNvSpPr>
            <p:nvPr/>
          </p:nvSpPr>
          <p:spPr bwMode="auto">
            <a:xfrm>
              <a:off x="3458" y="3448"/>
              <a:ext cx="286" cy="392"/>
            </a:xfrm>
            <a:prstGeom prst="ellipse">
              <a:avLst/>
            </a:prstGeom>
            <a:solidFill>
              <a:schemeClr val="accent1"/>
            </a:solidFill>
            <a:ln w="12700">
              <a:solidFill>
                <a:schemeClr val="tx1"/>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b="1" dirty="0">
                  <a:solidFill>
                    <a:schemeClr val="bg2"/>
                  </a:solidFill>
                  <a:latin typeface="Times New Roman" panose="02020603050405020304" pitchFamily="18" charset="0"/>
                </a:rPr>
                <a:t>G</a:t>
              </a:r>
            </a:p>
          </p:txBody>
        </p:sp>
        <p:sp>
          <p:nvSpPr>
            <p:cNvPr id="39950" name="Oval 43">
              <a:extLst>
                <a:ext uri="{FF2B5EF4-FFF2-40B4-BE49-F238E27FC236}">
                  <a16:creationId xmlns:a16="http://schemas.microsoft.com/office/drawing/2014/main" id="{25B37047-1E3C-3A46-80A6-6295BB04A5DB}"/>
                </a:ext>
              </a:extLst>
            </p:cNvPr>
            <p:cNvSpPr>
              <a:spLocks noChangeArrowheads="1"/>
            </p:cNvSpPr>
            <p:nvPr/>
          </p:nvSpPr>
          <p:spPr bwMode="auto">
            <a:xfrm>
              <a:off x="4226" y="3448"/>
              <a:ext cx="286" cy="392"/>
            </a:xfrm>
            <a:prstGeom prst="ellipse">
              <a:avLst/>
            </a:prstGeom>
            <a:solidFill>
              <a:schemeClr val="accent1"/>
            </a:solidFill>
            <a:ln w="12700">
              <a:solidFill>
                <a:schemeClr val="tx1"/>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b="1">
                  <a:solidFill>
                    <a:schemeClr val="bg2"/>
                  </a:solidFill>
                  <a:latin typeface="Times New Roman" panose="02020603050405020304" pitchFamily="18" charset="0"/>
                </a:rPr>
                <a:t>H</a:t>
              </a:r>
            </a:p>
          </p:txBody>
        </p:sp>
        <p:sp>
          <p:nvSpPr>
            <p:cNvPr id="39951" name="Oval 44">
              <a:extLst>
                <a:ext uri="{FF2B5EF4-FFF2-40B4-BE49-F238E27FC236}">
                  <a16:creationId xmlns:a16="http://schemas.microsoft.com/office/drawing/2014/main" id="{C04CB85B-FEC1-D84E-8738-86807428E438}"/>
                </a:ext>
              </a:extLst>
            </p:cNvPr>
            <p:cNvSpPr>
              <a:spLocks noChangeArrowheads="1"/>
            </p:cNvSpPr>
            <p:nvPr/>
          </p:nvSpPr>
          <p:spPr bwMode="auto">
            <a:xfrm>
              <a:off x="2930" y="3448"/>
              <a:ext cx="286" cy="392"/>
            </a:xfrm>
            <a:prstGeom prst="ellipse">
              <a:avLst/>
            </a:prstGeom>
            <a:solidFill>
              <a:schemeClr val="accent1"/>
            </a:solidFill>
            <a:ln w="12700">
              <a:solidFill>
                <a:schemeClr val="tx1"/>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b="1">
                  <a:solidFill>
                    <a:schemeClr val="bg2"/>
                  </a:solidFill>
                  <a:latin typeface="Times New Roman" panose="02020603050405020304" pitchFamily="18" charset="0"/>
                </a:rPr>
                <a:t>F</a:t>
              </a:r>
            </a:p>
          </p:txBody>
        </p:sp>
        <p:sp>
          <p:nvSpPr>
            <p:cNvPr id="39952" name="Oval 45">
              <a:extLst>
                <a:ext uri="{FF2B5EF4-FFF2-40B4-BE49-F238E27FC236}">
                  <a16:creationId xmlns:a16="http://schemas.microsoft.com/office/drawing/2014/main" id="{9F72EA21-57BA-8648-AE72-1118C148331A}"/>
                </a:ext>
              </a:extLst>
            </p:cNvPr>
            <p:cNvSpPr>
              <a:spLocks noChangeArrowheads="1"/>
            </p:cNvSpPr>
            <p:nvPr/>
          </p:nvSpPr>
          <p:spPr bwMode="auto">
            <a:xfrm>
              <a:off x="1106" y="3976"/>
              <a:ext cx="286" cy="392"/>
            </a:xfrm>
            <a:prstGeom prst="ellipse">
              <a:avLst/>
            </a:prstGeom>
            <a:solidFill>
              <a:schemeClr val="accent1"/>
            </a:solidFill>
            <a:ln w="12700">
              <a:solidFill>
                <a:schemeClr val="tx1"/>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b="1">
                  <a:solidFill>
                    <a:schemeClr val="bg2"/>
                  </a:solidFill>
                  <a:latin typeface="Times New Roman" panose="02020603050405020304" pitchFamily="18" charset="0"/>
                </a:rPr>
                <a:t>I</a:t>
              </a:r>
            </a:p>
          </p:txBody>
        </p:sp>
        <p:sp>
          <p:nvSpPr>
            <p:cNvPr id="39953" name="Oval 46">
              <a:extLst>
                <a:ext uri="{FF2B5EF4-FFF2-40B4-BE49-F238E27FC236}">
                  <a16:creationId xmlns:a16="http://schemas.microsoft.com/office/drawing/2014/main" id="{D9BA0E84-68BC-084F-8836-651ED64502E4}"/>
                </a:ext>
              </a:extLst>
            </p:cNvPr>
            <p:cNvSpPr>
              <a:spLocks noChangeArrowheads="1"/>
            </p:cNvSpPr>
            <p:nvPr/>
          </p:nvSpPr>
          <p:spPr bwMode="auto">
            <a:xfrm>
              <a:off x="1778" y="3928"/>
              <a:ext cx="286" cy="392"/>
            </a:xfrm>
            <a:prstGeom prst="ellipse">
              <a:avLst/>
            </a:prstGeom>
            <a:solidFill>
              <a:schemeClr val="accent1"/>
            </a:solidFill>
            <a:ln w="12700">
              <a:solidFill>
                <a:schemeClr val="tx1"/>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b="1">
                  <a:solidFill>
                    <a:schemeClr val="bg2"/>
                  </a:solidFill>
                  <a:latin typeface="Times New Roman" panose="02020603050405020304" pitchFamily="18" charset="0"/>
                </a:rPr>
                <a:t>J</a:t>
              </a:r>
            </a:p>
          </p:txBody>
        </p:sp>
        <p:sp>
          <p:nvSpPr>
            <p:cNvPr id="39954" name="Oval 47">
              <a:extLst>
                <a:ext uri="{FF2B5EF4-FFF2-40B4-BE49-F238E27FC236}">
                  <a16:creationId xmlns:a16="http://schemas.microsoft.com/office/drawing/2014/main" id="{0E10BDF1-D578-0F4C-B9B2-2AB6BED371F2}"/>
                </a:ext>
              </a:extLst>
            </p:cNvPr>
            <p:cNvSpPr>
              <a:spLocks noChangeArrowheads="1"/>
            </p:cNvSpPr>
            <p:nvPr/>
          </p:nvSpPr>
          <p:spPr bwMode="auto">
            <a:xfrm>
              <a:off x="4034" y="3976"/>
              <a:ext cx="335" cy="392"/>
            </a:xfrm>
            <a:prstGeom prst="ellipse">
              <a:avLst/>
            </a:prstGeom>
            <a:solidFill>
              <a:schemeClr val="accent1"/>
            </a:solidFill>
            <a:ln w="12700">
              <a:solidFill>
                <a:schemeClr val="tx1"/>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b="1">
                  <a:solidFill>
                    <a:schemeClr val="bg2"/>
                  </a:solidFill>
                  <a:latin typeface="Times New Roman" panose="02020603050405020304" pitchFamily="18" charset="0"/>
                </a:rPr>
                <a:t>M</a:t>
              </a:r>
            </a:p>
          </p:txBody>
        </p:sp>
        <p:sp>
          <p:nvSpPr>
            <p:cNvPr id="39955" name="Oval 48">
              <a:extLst>
                <a:ext uri="{FF2B5EF4-FFF2-40B4-BE49-F238E27FC236}">
                  <a16:creationId xmlns:a16="http://schemas.microsoft.com/office/drawing/2014/main" id="{F929F7D2-1C5B-D743-AE9B-3826AC055F47}"/>
                </a:ext>
              </a:extLst>
            </p:cNvPr>
            <p:cNvSpPr>
              <a:spLocks noChangeArrowheads="1"/>
            </p:cNvSpPr>
            <p:nvPr/>
          </p:nvSpPr>
          <p:spPr bwMode="auto">
            <a:xfrm>
              <a:off x="2594" y="2536"/>
              <a:ext cx="286" cy="392"/>
            </a:xfrm>
            <a:prstGeom prst="ellipse">
              <a:avLst/>
            </a:prstGeom>
            <a:solidFill>
              <a:schemeClr val="accent1"/>
            </a:solidFill>
            <a:ln w="12700">
              <a:solidFill>
                <a:schemeClr val="tx1"/>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b="1">
                  <a:solidFill>
                    <a:schemeClr val="bg2"/>
                  </a:solidFill>
                  <a:latin typeface="Times New Roman" panose="02020603050405020304" pitchFamily="18" charset="0"/>
                </a:rPr>
                <a:t>A</a:t>
              </a:r>
            </a:p>
          </p:txBody>
        </p:sp>
        <p:sp>
          <p:nvSpPr>
            <p:cNvPr id="39956" name="Oval 49">
              <a:extLst>
                <a:ext uri="{FF2B5EF4-FFF2-40B4-BE49-F238E27FC236}">
                  <a16:creationId xmlns:a16="http://schemas.microsoft.com/office/drawing/2014/main" id="{99585FB5-6D39-1E43-8F5E-B16A2F39541B}"/>
                </a:ext>
              </a:extLst>
            </p:cNvPr>
            <p:cNvSpPr>
              <a:spLocks noChangeArrowheads="1"/>
            </p:cNvSpPr>
            <p:nvPr/>
          </p:nvSpPr>
          <p:spPr bwMode="auto">
            <a:xfrm>
              <a:off x="3410" y="3976"/>
              <a:ext cx="286" cy="392"/>
            </a:xfrm>
            <a:prstGeom prst="ellipse">
              <a:avLst/>
            </a:prstGeom>
            <a:solidFill>
              <a:schemeClr val="accent1"/>
            </a:solidFill>
            <a:ln w="12700">
              <a:solidFill>
                <a:schemeClr val="tx1"/>
              </a:solidFill>
              <a:round/>
              <a:headEnd/>
              <a:tailEnd/>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r>
                <a:rPr lang="en-US" altLang="zh-CN" b="1">
                  <a:solidFill>
                    <a:schemeClr val="bg2"/>
                  </a:solidFill>
                  <a:latin typeface="Times New Roman" panose="02020603050405020304" pitchFamily="18" charset="0"/>
                </a:rPr>
                <a:t>L</a:t>
              </a:r>
            </a:p>
          </p:txBody>
        </p:sp>
        <p:sp>
          <p:nvSpPr>
            <p:cNvPr id="39957" name="Line 50">
              <a:extLst>
                <a:ext uri="{FF2B5EF4-FFF2-40B4-BE49-F238E27FC236}">
                  <a16:creationId xmlns:a16="http://schemas.microsoft.com/office/drawing/2014/main" id="{0F060D58-A867-8F44-9EBE-571A0D58154F}"/>
                </a:ext>
              </a:extLst>
            </p:cNvPr>
            <p:cNvSpPr>
              <a:spLocks noChangeShapeType="1"/>
            </p:cNvSpPr>
            <p:nvPr/>
          </p:nvSpPr>
          <p:spPr bwMode="auto">
            <a:xfrm flipH="1">
              <a:off x="2401" y="2780"/>
              <a:ext cx="192" cy="19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9958" name="Line 51">
              <a:extLst>
                <a:ext uri="{FF2B5EF4-FFF2-40B4-BE49-F238E27FC236}">
                  <a16:creationId xmlns:a16="http://schemas.microsoft.com/office/drawing/2014/main" id="{E8ABB9E0-8C2B-0D4B-B9B7-D0E4BF4FC931}"/>
                </a:ext>
              </a:extLst>
            </p:cNvPr>
            <p:cNvSpPr>
              <a:spLocks noChangeShapeType="1"/>
            </p:cNvSpPr>
            <p:nvPr/>
          </p:nvSpPr>
          <p:spPr bwMode="auto">
            <a:xfrm flipH="1">
              <a:off x="1873" y="3164"/>
              <a:ext cx="288" cy="28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9959" name="Line 52">
              <a:extLst>
                <a:ext uri="{FF2B5EF4-FFF2-40B4-BE49-F238E27FC236}">
                  <a16:creationId xmlns:a16="http://schemas.microsoft.com/office/drawing/2014/main" id="{9ECABD57-7FDF-3448-A613-E888ACA192A7}"/>
                </a:ext>
              </a:extLst>
            </p:cNvPr>
            <p:cNvSpPr>
              <a:spLocks noChangeShapeType="1"/>
            </p:cNvSpPr>
            <p:nvPr/>
          </p:nvSpPr>
          <p:spPr bwMode="auto">
            <a:xfrm flipH="1">
              <a:off x="1345" y="3644"/>
              <a:ext cx="288" cy="38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9960" name="Line 53">
              <a:extLst>
                <a:ext uri="{FF2B5EF4-FFF2-40B4-BE49-F238E27FC236}">
                  <a16:creationId xmlns:a16="http://schemas.microsoft.com/office/drawing/2014/main" id="{ED0F6CB3-10A2-3646-8B7D-E293BE16D528}"/>
                </a:ext>
              </a:extLst>
            </p:cNvPr>
            <p:cNvSpPr>
              <a:spLocks noChangeShapeType="1"/>
            </p:cNvSpPr>
            <p:nvPr/>
          </p:nvSpPr>
          <p:spPr bwMode="auto">
            <a:xfrm>
              <a:off x="1825" y="3692"/>
              <a:ext cx="96" cy="24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9961" name="Line 54">
              <a:extLst>
                <a:ext uri="{FF2B5EF4-FFF2-40B4-BE49-F238E27FC236}">
                  <a16:creationId xmlns:a16="http://schemas.microsoft.com/office/drawing/2014/main" id="{3B2BAD07-8657-994C-AFD6-64B16DE293B1}"/>
                </a:ext>
              </a:extLst>
            </p:cNvPr>
            <p:cNvSpPr>
              <a:spLocks noChangeShapeType="1"/>
            </p:cNvSpPr>
            <p:nvPr/>
          </p:nvSpPr>
          <p:spPr bwMode="auto">
            <a:xfrm>
              <a:off x="2353" y="3164"/>
              <a:ext cx="192" cy="28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9962" name="Line 55">
              <a:extLst>
                <a:ext uri="{FF2B5EF4-FFF2-40B4-BE49-F238E27FC236}">
                  <a16:creationId xmlns:a16="http://schemas.microsoft.com/office/drawing/2014/main" id="{C4C77664-E514-AA45-8D6F-A386A6AF2BBB}"/>
                </a:ext>
              </a:extLst>
            </p:cNvPr>
            <p:cNvSpPr>
              <a:spLocks noChangeShapeType="1"/>
            </p:cNvSpPr>
            <p:nvPr/>
          </p:nvSpPr>
          <p:spPr bwMode="auto">
            <a:xfrm>
              <a:off x="2593" y="3740"/>
              <a:ext cx="49" cy="24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9963" name="Line 56">
              <a:extLst>
                <a:ext uri="{FF2B5EF4-FFF2-40B4-BE49-F238E27FC236}">
                  <a16:creationId xmlns:a16="http://schemas.microsoft.com/office/drawing/2014/main" id="{9B07B468-CA29-9D4C-89DE-622BC6B5D730}"/>
                </a:ext>
              </a:extLst>
            </p:cNvPr>
            <p:cNvSpPr>
              <a:spLocks noChangeShapeType="1"/>
            </p:cNvSpPr>
            <p:nvPr/>
          </p:nvSpPr>
          <p:spPr bwMode="auto">
            <a:xfrm>
              <a:off x="2833" y="2828"/>
              <a:ext cx="288" cy="19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9964" name="Line 57">
              <a:extLst>
                <a:ext uri="{FF2B5EF4-FFF2-40B4-BE49-F238E27FC236}">
                  <a16:creationId xmlns:a16="http://schemas.microsoft.com/office/drawing/2014/main" id="{485A79E3-F202-204A-8C0C-041EE95DE797}"/>
                </a:ext>
              </a:extLst>
            </p:cNvPr>
            <p:cNvSpPr>
              <a:spLocks noChangeShapeType="1"/>
            </p:cNvSpPr>
            <p:nvPr/>
          </p:nvSpPr>
          <p:spPr bwMode="auto">
            <a:xfrm flipH="1">
              <a:off x="3121" y="3260"/>
              <a:ext cx="96" cy="24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9965" name="Line 58">
              <a:extLst>
                <a:ext uri="{FF2B5EF4-FFF2-40B4-BE49-F238E27FC236}">
                  <a16:creationId xmlns:a16="http://schemas.microsoft.com/office/drawing/2014/main" id="{FACB80A0-A586-D34F-BA26-EA8F7F58CC26}"/>
                </a:ext>
              </a:extLst>
            </p:cNvPr>
            <p:cNvSpPr>
              <a:spLocks noChangeShapeType="1"/>
            </p:cNvSpPr>
            <p:nvPr/>
          </p:nvSpPr>
          <p:spPr bwMode="auto">
            <a:xfrm>
              <a:off x="3313" y="3212"/>
              <a:ext cx="240" cy="28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9966" name="Line 59">
              <a:extLst>
                <a:ext uri="{FF2B5EF4-FFF2-40B4-BE49-F238E27FC236}">
                  <a16:creationId xmlns:a16="http://schemas.microsoft.com/office/drawing/2014/main" id="{B6957690-B594-784B-8C89-E4D733E4A2E8}"/>
                </a:ext>
              </a:extLst>
            </p:cNvPr>
            <p:cNvSpPr>
              <a:spLocks noChangeShapeType="1"/>
            </p:cNvSpPr>
            <p:nvPr/>
          </p:nvSpPr>
          <p:spPr bwMode="auto">
            <a:xfrm>
              <a:off x="3361" y="3116"/>
              <a:ext cx="912" cy="43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9967" name="Line 60">
              <a:extLst>
                <a:ext uri="{FF2B5EF4-FFF2-40B4-BE49-F238E27FC236}">
                  <a16:creationId xmlns:a16="http://schemas.microsoft.com/office/drawing/2014/main" id="{AB0DCD0A-1550-1940-A972-7E36A8D6EDB0}"/>
                </a:ext>
              </a:extLst>
            </p:cNvPr>
            <p:cNvSpPr>
              <a:spLocks noChangeShapeType="1"/>
            </p:cNvSpPr>
            <p:nvPr/>
          </p:nvSpPr>
          <p:spPr bwMode="auto">
            <a:xfrm>
              <a:off x="3553" y="3788"/>
              <a:ext cx="0" cy="24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39968" name="Line 61">
              <a:extLst>
                <a:ext uri="{FF2B5EF4-FFF2-40B4-BE49-F238E27FC236}">
                  <a16:creationId xmlns:a16="http://schemas.microsoft.com/office/drawing/2014/main" id="{04A8B45B-6261-524D-853C-436C84A05E5B}"/>
                </a:ext>
              </a:extLst>
            </p:cNvPr>
            <p:cNvSpPr>
              <a:spLocks noChangeShapeType="1"/>
            </p:cNvSpPr>
            <p:nvPr/>
          </p:nvSpPr>
          <p:spPr bwMode="auto">
            <a:xfrm>
              <a:off x="3697" y="3692"/>
              <a:ext cx="432" cy="38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grpSp>
      <p:sp>
        <p:nvSpPr>
          <p:cNvPr id="246846" name="Text Box 62">
            <a:extLst>
              <a:ext uri="{FF2B5EF4-FFF2-40B4-BE49-F238E27FC236}">
                <a16:creationId xmlns:a16="http://schemas.microsoft.com/office/drawing/2014/main" id="{F2C7C264-B3A3-144E-A6E0-FEFAC3D2FAAE}"/>
              </a:ext>
            </a:extLst>
          </p:cNvPr>
          <p:cNvSpPr txBox="1">
            <a:spLocks noChangeArrowheads="1"/>
          </p:cNvSpPr>
          <p:nvPr/>
        </p:nvSpPr>
        <p:spPr bwMode="auto">
          <a:xfrm>
            <a:off x="4086035" y="6096807"/>
            <a:ext cx="198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dirty="0">
                <a:solidFill>
                  <a:schemeClr val="tx1"/>
                </a:solidFill>
                <a:latin typeface="Times New Roman" panose="02020603050405020304" pitchFamily="18" charset="0"/>
              </a:rPr>
              <a:t>进程树</a:t>
            </a:r>
          </a:p>
        </p:txBody>
      </p:sp>
      <p:sp>
        <p:nvSpPr>
          <p:cNvPr id="246849" name="Text Box 65">
            <a:extLst>
              <a:ext uri="{FF2B5EF4-FFF2-40B4-BE49-F238E27FC236}">
                <a16:creationId xmlns:a16="http://schemas.microsoft.com/office/drawing/2014/main" id="{802F490E-19B1-714B-9C61-239672CFCAEE}"/>
              </a:ext>
            </a:extLst>
          </p:cNvPr>
          <p:cNvSpPr txBox="1">
            <a:spLocks noChangeArrowheads="1"/>
          </p:cNvSpPr>
          <p:nvPr/>
        </p:nvSpPr>
        <p:spPr bwMode="auto">
          <a:xfrm>
            <a:off x="949311" y="2732035"/>
            <a:ext cx="7543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dirty="0">
                <a:solidFill>
                  <a:srgbClr val="0000FF"/>
                </a:solidFill>
                <a:latin typeface="STKaiti" panose="02010600040101010101" pitchFamily="2" charset="-122"/>
                <a:ea typeface="STKaiti" panose="02010600040101010101" pitchFamily="2" charset="-122"/>
              </a:rPr>
              <a:t>子进程、父进程、祖父进程、进程家族的祖先</a:t>
            </a:r>
          </a:p>
        </p:txBody>
      </p:sp>
      <p:sp>
        <p:nvSpPr>
          <p:cNvPr id="34" name="Rectangle 4">
            <a:extLst>
              <a:ext uri="{FF2B5EF4-FFF2-40B4-BE49-F238E27FC236}">
                <a16:creationId xmlns:a16="http://schemas.microsoft.com/office/drawing/2014/main" id="{BA97A9FA-B1C0-EF4D-95B0-FCF2AF5AD23F}"/>
              </a:ext>
            </a:extLst>
          </p:cNvPr>
          <p:cNvSpPr>
            <a:spLocks noChangeArrowheads="1"/>
          </p:cNvSpPr>
          <p:nvPr/>
        </p:nvSpPr>
        <p:spPr bwMode="auto">
          <a:xfrm>
            <a:off x="1088837" y="332656"/>
            <a:ext cx="7397938" cy="70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latin typeface="Times New Roman" panose="02020603050405020304" pitchFamily="18" charset="0"/>
              </a:rPr>
              <a:t>2.4 </a:t>
            </a:r>
            <a:r>
              <a:rPr lang="zh-CN" altLang="en-US" sz="3600" b="1" dirty="0">
                <a:solidFill>
                  <a:srgbClr val="3333FF"/>
                </a:solidFill>
                <a:latin typeface="Times New Roman" panose="02020603050405020304" pitchFamily="18" charset="0"/>
              </a:rPr>
              <a:t>进程控制</a:t>
            </a:r>
          </a:p>
        </p:txBody>
      </p:sp>
      <p:sp>
        <p:nvSpPr>
          <p:cNvPr id="3" name="Slide Number Placeholder 2">
            <a:extLst>
              <a:ext uri="{FF2B5EF4-FFF2-40B4-BE49-F238E27FC236}">
                <a16:creationId xmlns:a16="http://schemas.microsoft.com/office/drawing/2014/main" id="{2165CEE0-4F56-EA49-BB2C-BFE97B4108A9}"/>
              </a:ext>
            </a:extLst>
          </p:cNvPr>
          <p:cNvSpPr>
            <a:spLocks noGrp="1"/>
          </p:cNvSpPr>
          <p:nvPr>
            <p:ph type="sldNum" sz="quarter" idx="12"/>
          </p:nvPr>
        </p:nvSpPr>
        <p:spPr/>
        <p:txBody>
          <a:bodyPr/>
          <a:lstStyle/>
          <a:p>
            <a:fld id="{DC6D1BD5-D0BD-4B4A-ABF2-851E9CF71F86}" type="slidenum">
              <a:rPr lang="zh-CN" altLang="en-US" smtClean="0"/>
              <a:pPr/>
              <a:t>48</a:t>
            </a:fld>
            <a:endParaRPr lang="en-US" altLang="zh-CN" dirty="0"/>
          </a:p>
        </p:txBody>
      </p:sp>
    </p:spTree>
    <p:extLst>
      <p:ext uri="{BB962C8B-B14F-4D97-AF65-F5344CB8AC3E}">
        <p14:creationId xmlns:p14="http://schemas.microsoft.com/office/powerpoint/2010/main" val="2534536642"/>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46789">
                                            <p:txEl>
                                              <p:pRg st="0" end="0"/>
                                            </p:txEl>
                                          </p:spTgt>
                                        </p:tgtEl>
                                        <p:attrNameLst>
                                          <p:attrName>style.visibility</p:attrName>
                                        </p:attrNameLst>
                                      </p:cBhvr>
                                      <p:to>
                                        <p:strVal val="visible"/>
                                      </p:to>
                                    </p:set>
                                    <p:animEffect transition="in" filter="barn(outVertical)">
                                      <p:cBhvr>
                                        <p:cTn id="7" dur="500"/>
                                        <p:tgtEl>
                                          <p:spTgt spid="24678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46789">
                                            <p:txEl>
                                              <p:pRg st="1" end="1"/>
                                            </p:txEl>
                                          </p:spTgt>
                                        </p:tgtEl>
                                        <p:attrNameLst>
                                          <p:attrName>style.visibility</p:attrName>
                                        </p:attrNameLst>
                                      </p:cBhvr>
                                      <p:to>
                                        <p:strVal val="visible"/>
                                      </p:to>
                                    </p:set>
                                    <p:animEffect transition="in" filter="barn(outVertical)">
                                      <p:cBhvr>
                                        <p:cTn id="12" dur="500"/>
                                        <p:tgtEl>
                                          <p:spTgt spid="24678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500"/>
                            </p:stCondLst>
                            <p:childTnLst>
                              <p:par>
                                <p:cTn id="20" presetID="2" presetClass="entr" presetSubtype="8" fill="hold" grpId="0" nodeType="afterEffect">
                                  <p:stCondLst>
                                    <p:cond delay="0"/>
                                  </p:stCondLst>
                                  <p:childTnLst>
                                    <p:set>
                                      <p:cBhvr>
                                        <p:cTn id="21" dur="1" fill="hold">
                                          <p:stCondLst>
                                            <p:cond delay="0"/>
                                          </p:stCondLst>
                                        </p:cTn>
                                        <p:tgtEl>
                                          <p:spTgt spid="246846"/>
                                        </p:tgtEl>
                                        <p:attrNameLst>
                                          <p:attrName>style.visibility</p:attrName>
                                        </p:attrNameLst>
                                      </p:cBhvr>
                                      <p:to>
                                        <p:strVal val="visible"/>
                                      </p:to>
                                    </p:set>
                                    <p:anim calcmode="lin" valueType="num">
                                      <p:cBhvr additive="base">
                                        <p:cTn id="22" dur="500" fill="hold"/>
                                        <p:tgtEl>
                                          <p:spTgt spid="246846"/>
                                        </p:tgtEl>
                                        <p:attrNameLst>
                                          <p:attrName>ppt_x</p:attrName>
                                        </p:attrNameLst>
                                      </p:cBhvr>
                                      <p:tavLst>
                                        <p:tav tm="0">
                                          <p:val>
                                            <p:strVal val="0-#ppt_w/2"/>
                                          </p:val>
                                        </p:tav>
                                        <p:tav tm="100000">
                                          <p:val>
                                            <p:strVal val="#ppt_x"/>
                                          </p:val>
                                        </p:tav>
                                      </p:tavLst>
                                    </p:anim>
                                    <p:anim calcmode="lin" valueType="num">
                                      <p:cBhvr additive="base">
                                        <p:cTn id="23" dur="500" fill="hold"/>
                                        <p:tgtEl>
                                          <p:spTgt spid="246846"/>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46849">
                                            <p:txEl>
                                              <p:pRg st="0" end="0"/>
                                            </p:txEl>
                                          </p:spTgt>
                                        </p:tgtEl>
                                        <p:attrNameLst>
                                          <p:attrName>style.visibility</p:attrName>
                                        </p:attrNameLst>
                                      </p:cBhvr>
                                      <p:to>
                                        <p:strVal val="visible"/>
                                      </p:to>
                                    </p:set>
                                    <p:animEffect transition="in" filter="wipe(left)">
                                      <p:cBhvr>
                                        <p:cTn id="28" dur="500"/>
                                        <p:tgtEl>
                                          <p:spTgt spid="24684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89" grpId="0" build="p" autoUpdateAnimBg="0"/>
      <p:bldP spid="246846" grpId="0" autoUpdateAnimBg="0"/>
      <p:bldP spid="246849" grpId="0" build="p"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3">
            <a:extLst>
              <a:ext uri="{FF2B5EF4-FFF2-40B4-BE49-F238E27FC236}">
                <a16:creationId xmlns:a16="http://schemas.microsoft.com/office/drawing/2014/main" id="{8514D8B1-BDED-7D46-850D-52664E8E622A}"/>
              </a:ext>
            </a:extLst>
          </p:cNvPr>
          <p:cNvSpPr txBox="1">
            <a:spLocks noChangeArrowheads="1"/>
          </p:cNvSpPr>
          <p:nvPr/>
        </p:nvSpPr>
        <p:spPr bwMode="auto">
          <a:xfrm>
            <a:off x="1115616" y="383734"/>
            <a:ext cx="621035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latin typeface="宋体" panose="02010600030101010101" pitchFamily="2" charset="-122"/>
              </a:rPr>
              <a:t>2.4 </a:t>
            </a:r>
            <a:r>
              <a:rPr lang="zh-CN" altLang="en-US" sz="3600" b="1" dirty="0">
                <a:solidFill>
                  <a:srgbClr val="3333FF"/>
                </a:solidFill>
                <a:latin typeface="宋体" panose="02010600030101010101" pitchFamily="2" charset="-122"/>
              </a:rPr>
              <a:t>进程控制－－</a:t>
            </a:r>
            <a:r>
              <a:rPr lang="zh-CN" altLang="en-US" sz="3600" b="1" dirty="0">
                <a:solidFill>
                  <a:srgbClr val="FF0000"/>
                </a:solidFill>
                <a:latin typeface="宋体" panose="02010600030101010101" pitchFamily="2" charset="-122"/>
              </a:rPr>
              <a:t>进程的创建</a:t>
            </a:r>
          </a:p>
        </p:txBody>
      </p:sp>
      <p:sp>
        <p:nvSpPr>
          <p:cNvPr id="291845" name="Text Box 5">
            <a:extLst>
              <a:ext uri="{FF2B5EF4-FFF2-40B4-BE49-F238E27FC236}">
                <a16:creationId xmlns:a16="http://schemas.microsoft.com/office/drawing/2014/main" id="{187438D2-8983-8D42-AA21-5060485191D4}"/>
              </a:ext>
            </a:extLst>
          </p:cNvPr>
          <p:cNvSpPr txBox="1">
            <a:spLocks noChangeArrowheads="1"/>
          </p:cNvSpPr>
          <p:nvPr/>
        </p:nvSpPr>
        <p:spPr bwMode="auto">
          <a:xfrm>
            <a:off x="676300" y="1352407"/>
            <a:ext cx="838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b="1" dirty="0">
                <a:solidFill>
                  <a:srgbClr val="0000FF"/>
                </a:solidFill>
                <a:latin typeface="STKaiti" panose="02010600040101010101" pitchFamily="2" charset="-122"/>
                <a:ea typeface="STKaiti" panose="02010600040101010101" pitchFamily="2" charset="-122"/>
              </a:rPr>
              <a:t>2</a:t>
            </a:r>
            <a:r>
              <a:rPr lang="zh-CN" altLang="en-US" b="1" dirty="0">
                <a:solidFill>
                  <a:srgbClr val="0000FF"/>
                </a:solidFill>
                <a:latin typeface="STKaiti" panose="02010600040101010101" pitchFamily="2" charset="-122"/>
                <a:ea typeface="STKaiti" panose="02010600040101010101" pitchFamily="2" charset="-122"/>
              </a:rPr>
              <a:t>、引起创建进程的事件</a:t>
            </a:r>
          </a:p>
        </p:txBody>
      </p:sp>
      <p:sp>
        <p:nvSpPr>
          <p:cNvPr id="291847" name="Text Box 7">
            <a:extLst>
              <a:ext uri="{FF2B5EF4-FFF2-40B4-BE49-F238E27FC236}">
                <a16:creationId xmlns:a16="http://schemas.microsoft.com/office/drawing/2014/main" id="{FE59D64F-44E0-D447-99DD-0B50C3638525}"/>
              </a:ext>
            </a:extLst>
          </p:cNvPr>
          <p:cNvSpPr txBox="1">
            <a:spLocks noChangeArrowheads="1"/>
          </p:cNvSpPr>
          <p:nvPr/>
        </p:nvSpPr>
        <p:spPr bwMode="auto">
          <a:xfrm>
            <a:off x="676300" y="2114407"/>
            <a:ext cx="8458200" cy="1619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lnSpc>
                <a:spcPct val="65000"/>
              </a:lnSpc>
              <a:spcBef>
                <a:spcPct val="50000"/>
              </a:spcBef>
            </a:pPr>
            <a:r>
              <a:rPr lang="en-US" altLang="zh-CN" b="1" dirty="0">
                <a:solidFill>
                  <a:srgbClr val="171D17"/>
                </a:solidFill>
                <a:latin typeface="STKaiti" panose="02010600040101010101" pitchFamily="2" charset="-122"/>
                <a:ea typeface="STKaiti" panose="02010600040101010101" pitchFamily="2" charset="-122"/>
              </a:rPr>
              <a:t>  (</a:t>
            </a:r>
            <a:r>
              <a:rPr lang="zh-CN" altLang="en-US" b="1" dirty="0">
                <a:solidFill>
                  <a:srgbClr val="171D17"/>
                </a:solidFill>
                <a:latin typeface="STKaiti" panose="02010600040101010101" pitchFamily="2" charset="-122"/>
                <a:ea typeface="STKaiti" panose="02010600040101010101" pitchFamily="2" charset="-122"/>
              </a:rPr>
              <a:t>１</a:t>
            </a:r>
            <a:r>
              <a:rPr lang="en-US" altLang="zh-CN" b="1" dirty="0">
                <a:solidFill>
                  <a:srgbClr val="171D17"/>
                </a:solidFill>
                <a:latin typeface="STKaiti" panose="02010600040101010101" pitchFamily="2" charset="-122"/>
                <a:ea typeface="STKaiti" panose="02010600040101010101" pitchFamily="2" charset="-122"/>
              </a:rPr>
              <a:t>)</a:t>
            </a:r>
            <a:r>
              <a:rPr lang="zh-CN" altLang="en-US" b="1" dirty="0">
                <a:solidFill>
                  <a:srgbClr val="171D17"/>
                </a:solidFill>
                <a:latin typeface="STKaiti" panose="02010600040101010101" pitchFamily="2" charset="-122"/>
                <a:ea typeface="STKaiti" panose="02010600040101010101" pitchFamily="2" charset="-122"/>
              </a:rPr>
              <a:t>用户登录  </a:t>
            </a:r>
          </a:p>
          <a:p>
            <a:pPr eaLnBrk="1" hangingPunct="1">
              <a:lnSpc>
                <a:spcPct val="65000"/>
              </a:lnSpc>
              <a:spcBef>
                <a:spcPct val="50000"/>
              </a:spcBef>
            </a:pPr>
            <a:r>
              <a:rPr lang="zh-CN" altLang="en-US" b="1" dirty="0">
                <a:solidFill>
                  <a:srgbClr val="171D17"/>
                </a:solidFill>
                <a:latin typeface="STKaiti" panose="02010600040101010101" pitchFamily="2" charset="-122"/>
                <a:ea typeface="STKaiti" panose="02010600040101010101" pitchFamily="2" charset="-122"/>
              </a:rPr>
              <a:t>  </a:t>
            </a:r>
            <a:r>
              <a:rPr lang="en-US" altLang="zh-CN" b="1" dirty="0">
                <a:solidFill>
                  <a:srgbClr val="171D17"/>
                </a:solidFill>
                <a:latin typeface="STKaiti" panose="02010600040101010101" pitchFamily="2" charset="-122"/>
                <a:ea typeface="STKaiti" panose="02010600040101010101" pitchFamily="2" charset="-122"/>
              </a:rPr>
              <a:t>(</a:t>
            </a:r>
            <a:r>
              <a:rPr lang="zh-CN" altLang="en-US" b="1" dirty="0">
                <a:solidFill>
                  <a:srgbClr val="171D17"/>
                </a:solidFill>
                <a:latin typeface="STKaiti" panose="02010600040101010101" pitchFamily="2" charset="-122"/>
                <a:ea typeface="STKaiti" panose="02010600040101010101" pitchFamily="2" charset="-122"/>
              </a:rPr>
              <a:t>２</a:t>
            </a:r>
            <a:r>
              <a:rPr lang="en-US" altLang="zh-CN" b="1" dirty="0">
                <a:solidFill>
                  <a:srgbClr val="171D17"/>
                </a:solidFill>
                <a:latin typeface="STKaiti" panose="02010600040101010101" pitchFamily="2" charset="-122"/>
                <a:ea typeface="STKaiti" panose="02010600040101010101" pitchFamily="2" charset="-122"/>
              </a:rPr>
              <a:t>)</a:t>
            </a:r>
            <a:r>
              <a:rPr lang="zh-CN" altLang="en-US" b="1" dirty="0">
                <a:solidFill>
                  <a:srgbClr val="171D17"/>
                </a:solidFill>
                <a:latin typeface="STKaiti" panose="02010600040101010101" pitchFamily="2" charset="-122"/>
                <a:ea typeface="STKaiti" panose="02010600040101010101" pitchFamily="2" charset="-122"/>
              </a:rPr>
              <a:t>作业调度    </a:t>
            </a:r>
          </a:p>
          <a:p>
            <a:pPr eaLnBrk="1" hangingPunct="1">
              <a:lnSpc>
                <a:spcPct val="65000"/>
              </a:lnSpc>
              <a:spcBef>
                <a:spcPct val="50000"/>
              </a:spcBef>
            </a:pPr>
            <a:r>
              <a:rPr lang="zh-CN" altLang="en-US" b="1" dirty="0">
                <a:solidFill>
                  <a:srgbClr val="171D17"/>
                </a:solidFill>
                <a:latin typeface="STKaiti" panose="02010600040101010101" pitchFamily="2" charset="-122"/>
                <a:ea typeface="STKaiti" panose="02010600040101010101" pitchFamily="2" charset="-122"/>
              </a:rPr>
              <a:t>  </a:t>
            </a:r>
            <a:r>
              <a:rPr lang="en-US" altLang="zh-CN" b="1" dirty="0">
                <a:solidFill>
                  <a:srgbClr val="171D17"/>
                </a:solidFill>
                <a:latin typeface="STKaiti" panose="02010600040101010101" pitchFamily="2" charset="-122"/>
                <a:ea typeface="STKaiti" panose="02010600040101010101" pitchFamily="2" charset="-122"/>
              </a:rPr>
              <a:t>(</a:t>
            </a:r>
            <a:r>
              <a:rPr lang="zh-CN" altLang="en-US" b="1" dirty="0">
                <a:solidFill>
                  <a:srgbClr val="171D17"/>
                </a:solidFill>
                <a:latin typeface="STKaiti" panose="02010600040101010101" pitchFamily="2" charset="-122"/>
                <a:ea typeface="STKaiti" panose="02010600040101010101" pitchFamily="2" charset="-122"/>
              </a:rPr>
              <a:t>３</a:t>
            </a:r>
            <a:r>
              <a:rPr lang="en-US" altLang="zh-CN" b="1" dirty="0">
                <a:solidFill>
                  <a:srgbClr val="171D17"/>
                </a:solidFill>
                <a:latin typeface="STKaiti" panose="02010600040101010101" pitchFamily="2" charset="-122"/>
                <a:ea typeface="STKaiti" panose="02010600040101010101" pitchFamily="2" charset="-122"/>
              </a:rPr>
              <a:t>)</a:t>
            </a:r>
            <a:r>
              <a:rPr lang="zh-CN" altLang="en-US" b="1" dirty="0">
                <a:solidFill>
                  <a:srgbClr val="171D17"/>
                </a:solidFill>
                <a:latin typeface="STKaiti" panose="02010600040101010101" pitchFamily="2" charset="-122"/>
                <a:ea typeface="STKaiti" panose="02010600040101010101" pitchFamily="2" charset="-122"/>
              </a:rPr>
              <a:t>提供服务  </a:t>
            </a:r>
          </a:p>
          <a:p>
            <a:pPr eaLnBrk="1" hangingPunct="1">
              <a:lnSpc>
                <a:spcPct val="65000"/>
              </a:lnSpc>
              <a:spcBef>
                <a:spcPct val="50000"/>
              </a:spcBef>
            </a:pPr>
            <a:r>
              <a:rPr lang="zh-CN" altLang="en-US" b="1" dirty="0">
                <a:solidFill>
                  <a:srgbClr val="171D17"/>
                </a:solidFill>
                <a:latin typeface="STKaiti" panose="02010600040101010101" pitchFamily="2" charset="-122"/>
                <a:ea typeface="STKaiti" panose="02010600040101010101" pitchFamily="2" charset="-122"/>
              </a:rPr>
              <a:t>  </a:t>
            </a:r>
            <a:r>
              <a:rPr lang="en-US" altLang="zh-CN" b="1" dirty="0">
                <a:solidFill>
                  <a:srgbClr val="171D17"/>
                </a:solidFill>
                <a:latin typeface="STKaiti" panose="02010600040101010101" pitchFamily="2" charset="-122"/>
                <a:ea typeface="STKaiti" panose="02010600040101010101" pitchFamily="2" charset="-122"/>
              </a:rPr>
              <a:t>(</a:t>
            </a:r>
            <a:r>
              <a:rPr lang="zh-CN" altLang="en-US" b="1" dirty="0">
                <a:solidFill>
                  <a:srgbClr val="171D17"/>
                </a:solidFill>
                <a:latin typeface="STKaiti" panose="02010600040101010101" pitchFamily="2" charset="-122"/>
                <a:ea typeface="STKaiti" panose="02010600040101010101" pitchFamily="2" charset="-122"/>
              </a:rPr>
              <a:t>４</a:t>
            </a:r>
            <a:r>
              <a:rPr lang="en-US" altLang="zh-CN" b="1" dirty="0">
                <a:solidFill>
                  <a:srgbClr val="171D17"/>
                </a:solidFill>
                <a:latin typeface="STKaiti" panose="02010600040101010101" pitchFamily="2" charset="-122"/>
                <a:ea typeface="STKaiti" panose="02010600040101010101" pitchFamily="2" charset="-122"/>
              </a:rPr>
              <a:t>)</a:t>
            </a:r>
            <a:r>
              <a:rPr lang="zh-CN" altLang="en-US" b="1" dirty="0">
                <a:solidFill>
                  <a:srgbClr val="171D17"/>
                </a:solidFill>
                <a:latin typeface="STKaiti" panose="02010600040101010101" pitchFamily="2" charset="-122"/>
                <a:ea typeface="STKaiti" panose="02010600040101010101" pitchFamily="2" charset="-122"/>
              </a:rPr>
              <a:t>应用请求</a:t>
            </a:r>
          </a:p>
        </p:txBody>
      </p:sp>
      <p:sp>
        <p:nvSpPr>
          <p:cNvPr id="291848" name="Text Box 8">
            <a:extLst>
              <a:ext uri="{FF2B5EF4-FFF2-40B4-BE49-F238E27FC236}">
                <a16:creationId xmlns:a16="http://schemas.microsoft.com/office/drawing/2014/main" id="{86E0ED52-F8AD-AD4F-9B65-B170B3459598}"/>
              </a:ext>
            </a:extLst>
          </p:cNvPr>
          <p:cNvSpPr txBox="1">
            <a:spLocks noChangeArrowheads="1"/>
          </p:cNvSpPr>
          <p:nvPr/>
        </p:nvSpPr>
        <p:spPr bwMode="auto">
          <a:xfrm>
            <a:off x="676300" y="4324207"/>
            <a:ext cx="8382000" cy="1984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lnSpc>
                <a:spcPct val="90000"/>
              </a:lnSpc>
              <a:spcBef>
                <a:spcPct val="50000"/>
              </a:spcBef>
            </a:pPr>
            <a:r>
              <a:rPr lang="zh-CN" altLang="en-US" b="1" dirty="0">
                <a:solidFill>
                  <a:srgbClr val="FF0000"/>
                </a:solidFill>
                <a:latin typeface="STKaiti" panose="02010600040101010101" pitchFamily="2" charset="-122"/>
                <a:ea typeface="STKaiti" panose="02010600040101010101" pitchFamily="2" charset="-122"/>
              </a:rPr>
              <a:t>注意：</a:t>
            </a:r>
          </a:p>
          <a:p>
            <a:pPr eaLnBrk="1" hangingPunct="1">
              <a:lnSpc>
                <a:spcPct val="110000"/>
              </a:lnSpc>
              <a:spcBef>
                <a:spcPct val="50000"/>
              </a:spcBef>
            </a:pPr>
            <a:r>
              <a:rPr lang="zh-CN" altLang="en-US" b="1" dirty="0">
                <a:solidFill>
                  <a:srgbClr val="171D17"/>
                </a:solidFill>
                <a:latin typeface="STKaiti" panose="02010600040101010101" pitchFamily="2" charset="-122"/>
                <a:ea typeface="STKaiti" panose="02010600040101010101" pitchFamily="2" charset="-122"/>
              </a:rPr>
              <a:t>    </a:t>
            </a:r>
            <a:r>
              <a:rPr lang="zh-CN" altLang="en-US" b="1" dirty="0">
                <a:solidFill>
                  <a:srgbClr val="0000FF"/>
                </a:solidFill>
                <a:latin typeface="STKaiti" panose="02010600040101010101" pitchFamily="2" charset="-122"/>
                <a:ea typeface="STKaiti" panose="02010600040101010101" pitchFamily="2" charset="-122"/>
              </a:rPr>
              <a:t>前三种情况下，新进程都是由系统内核创建的。</a:t>
            </a:r>
          </a:p>
          <a:p>
            <a:pPr eaLnBrk="1" hangingPunct="1">
              <a:lnSpc>
                <a:spcPct val="110000"/>
              </a:lnSpc>
              <a:spcBef>
                <a:spcPct val="50000"/>
              </a:spcBef>
            </a:pPr>
            <a:r>
              <a:rPr lang="zh-CN" altLang="en-US" b="1" dirty="0">
                <a:solidFill>
                  <a:srgbClr val="0000FF"/>
                </a:solidFill>
                <a:latin typeface="STKaiti" panose="02010600040101010101" pitchFamily="2" charset="-122"/>
                <a:ea typeface="STKaiti" panose="02010600040101010101" pitchFamily="2" charset="-122"/>
              </a:rPr>
              <a:t>    第四类事件则是应用进程根据自己的需要，由它自己创建一个新进程。</a:t>
            </a:r>
          </a:p>
        </p:txBody>
      </p:sp>
      <p:sp>
        <p:nvSpPr>
          <p:cNvPr id="2" name="Slide Number Placeholder 1">
            <a:extLst>
              <a:ext uri="{FF2B5EF4-FFF2-40B4-BE49-F238E27FC236}">
                <a16:creationId xmlns:a16="http://schemas.microsoft.com/office/drawing/2014/main" id="{D145081A-7522-6F43-AEF0-AC2662DFEBE6}"/>
              </a:ext>
            </a:extLst>
          </p:cNvPr>
          <p:cNvSpPr>
            <a:spLocks noGrp="1"/>
          </p:cNvSpPr>
          <p:nvPr>
            <p:ph type="sldNum" sz="quarter" idx="12"/>
          </p:nvPr>
        </p:nvSpPr>
        <p:spPr/>
        <p:txBody>
          <a:bodyPr/>
          <a:lstStyle/>
          <a:p>
            <a:fld id="{DC6D1BD5-D0BD-4B4A-ABF2-851E9CF71F86}" type="slidenum">
              <a:rPr lang="zh-CN" altLang="en-US" smtClean="0"/>
              <a:pPr/>
              <a:t>49</a:t>
            </a:fld>
            <a:endParaRPr lang="en-US" altLang="zh-CN" dirty="0"/>
          </a:p>
        </p:txBody>
      </p:sp>
    </p:spTree>
    <p:extLst>
      <p:ext uri="{BB962C8B-B14F-4D97-AF65-F5344CB8AC3E}">
        <p14:creationId xmlns:p14="http://schemas.microsoft.com/office/powerpoint/2010/main" val="825212911"/>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1845"/>
                                        </p:tgtEl>
                                        <p:attrNameLst>
                                          <p:attrName>style.visibility</p:attrName>
                                        </p:attrNameLst>
                                      </p:cBhvr>
                                      <p:to>
                                        <p:strVal val="visible"/>
                                      </p:to>
                                    </p:set>
                                    <p:animEffect transition="in" filter="dissolve">
                                      <p:cBhvr>
                                        <p:cTn id="7" dur="500"/>
                                        <p:tgtEl>
                                          <p:spTgt spid="2918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91847">
                                            <p:txEl>
                                              <p:pRg st="0" end="0"/>
                                            </p:txEl>
                                          </p:spTgt>
                                        </p:tgtEl>
                                        <p:attrNameLst>
                                          <p:attrName>style.visibility</p:attrName>
                                        </p:attrNameLst>
                                      </p:cBhvr>
                                      <p:to>
                                        <p:strVal val="visible"/>
                                      </p:to>
                                    </p:set>
                                    <p:animEffect transition="in" filter="barn(outVertical)">
                                      <p:cBhvr>
                                        <p:cTn id="12" dur="500"/>
                                        <p:tgtEl>
                                          <p:spTgt spid="2918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291847">
                                            <p:txEl>
                                              <p:pRg st="1" end="1"/>
                                            </p:txEl>
                                          </p:spTgt>
                                        </p:tgtEl>
                                        <p:attrNameLst>
                                          <p:attrName>style.visibility</p:attrName>
                                        </p:attrNameLst>
                                      </p:cBhvr>
                                      <p:to>
                                        <p:strVal val="visible"/>
                                      </p:to>
                                    </p:set>
                                    <p:animEffect transition="in" filter="barn(outVertical)">
                                      <p:cBhvr>
                                        <p:cTn id="17" dur="500"/>
                                        <p:tgtEl>
                                          <p:spTgt spid="2918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291847">
                                            <p:txEl>
                                              <p:pRg st="2" end="2"/>
                                            </p:txEl>
                                          </p:spTgt>
                                        </p:tgtEl>
                                        <p:attrNameLst>
                                          <p:attrName>style.visibility</p:attrName>
                                        </p:attrNameLst>
                                      </p:cBhvr>
                                      <p:to>
                                        <p:strVal val="visible"/>
                                      </p:to>
                                    </p:set>
                                    <p:animEffect transition="in" filter="barn(outVertical)">
                                      <p:cBhvr>
                                        <p:cTn id="22" dur="500"/>
                                        <p:tgtEl>
                                          <p:spTgt spid="29184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291847">
                                            <p:txEl>
                                              <p:pRg st="3" end="3"/>
                                            </p:txEl>
                                          </p:spTgt>
                                        </p:tgtEl>
                                        <p:attrNameLst>
                                          <p:attrName>style.visibility</p:attrName>
                                        </p:attrNameLst>
                                      </p:cBhvr>
                                      <p:to>
                                        <p:strVal val="visible"/>
                                      </p:to>
                                    </p:set>
                                    <p:animEffect transition="in" filter="barn(outVertical)">
                                      <p:cBhvr>
                                        <p:cTn id="27" dur="500"/>
                                        <p:tgtEl>
                                          <p:spTgt spid="29184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291848">
                                            <p:txEl>
                                              <p:pRg st="0" end="0"/>
                                            </p:txEl>
                                          </p:spTgt>
                                        </p:tgtEl>
                                        <p:attrNameLst>
                                          <p:attrName>style.visibility</p:attrName>
                                        </p:attrNameLst>
                                      </p:cBhvr>
                                      <p:to>
                                        <p:strVal val="visible"/>
                                      </p:to>
                                    </p:set>
                                    <p:animEffect transition="in" filter="barn(outVertical)">
                                      <p:cBhvr>
                                        <p:cTn id="32" dur="500"/>
                                        <p:tgtEl>
                                          <p:spTgt spid="291848">
                                            <p:txEl>
                                              <p:pRg st="0" end="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291848">
                                            <p:txEl>
                                              <p:pRg st="1" end="1"/>
                                            </p:txEl>
                                          </p:spTgt>
                                        </p:tgtEl>
                                        <p:attrNameLst>
                                          <p:attrName>style.visibility</p:attrName>
                                        </p:attrNameLst>
                                      </p:cBhvr>
                                      <p:to>
                                        <p:strVal val="visible"/>
                                      </p:to>
                                    </p:set>
                                    <p:animEffect transition="in" filter="barn(outVertical)">
                                      <p:cBhvr>
                                        <p:cTn id="37" dur="500"/>
                                        <p:tgtEl>
                                          <p:spTgt spid="291848">
                                            <p:txEl>
                                              <p:pRg st="1" end="1"/>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6" presetClass="entr" presetSubtype="37" fill="hold" grpId="0" nodeType="clickEffect">
                                  <p:stCondLst>
                                    <p:cond delay="0"/>
                                  </p:stCondLst>
                                  <p:childTnLst>
                                    <p:set>
                                      <p:cBhvr>
                                        <p:cTn id="41" dur="1" fill="hold">
                                          <p:stCondLst>
                                            <p:cond delay="0"/>
                                          </p:stCondLst>
                                        </p:cTn>
                                        <p:tgtEl>
                                          <p:spTgt spid="291848">
                                            <p:txEl>
                                              <p:pRg st="2" end="2"/>
                                            </p:txEl>
                                          </p:spTgt>
                                        </p:tgtEl>
                                        <p:attrNameLst>
                                          <p:attrName>style.visibility</p:attrName>
                                        </p:attrNameLst>
                                      </p:cBhvr>
                                      <p:to>
                                        <p:strVal val="visible"/>
                                      </p:to>
                                    </p:set>
                                    <p:animEffect transition="in" filter="barn(outVertical)">
                                      <p:cBhvr>
                                        <p:cTn id="42" dur="500"/>
                                        <p:tgtEl>
                                          <p:spTgt spid="29184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845" grpId="0" autoUpdateAnimBg="0"/>
      <p:bldP spid="291847" grpId="0" build="p" autoUpdateAnimBg="0"/>
      <p:bldP spid="291848" grpId="0" build="p"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Text Box 2">
            <a:extLst>
              <a:ext uri="{FF2B5EF4-FFF2-40B4-BE49-F238E27FC236}">
                <a16:creationId xmlns:a16="http://schemas.microsoft.com/office/drawing/2014/main" id="{65B97A02-7E88-4547-9051-402FA7D39780}"/>
              </a:ext>
            </a:extLst>
          </p:cNvPr>
          <p:cNvSpPr txBox="1">
            <a:spLocks noChangeArrowheads="1"/>
          </p:cNvSpPr>
          <p:nvPr/>
        </p:nvSpPr>
        <p:spPr bwMode="auto">
          <a:xfrm>
            <a:off x="762000" y="2589432"/>
            <a:ext cx="7239000" cy="2031325"/>
          </a:xfrm>
          <a:prstGeom prst="rect">
            <a:avLst/>
          </a:prstGeom>
          <a:noFill/>
          <a:ln w="12700">
            <a:noFill/>
            <a:miter lim="800000"/>
            <a:headEnd/>
            <a:tailEnd/>
          </a:ln>
          <a:effec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65000"/>
              </a:lnSpc>
              <a:spcBef>
                <a:spcPct val="50000"/>
              </a:spcBef>
              <a:buFont typeface="Wingdings" pitchFamily="2" charset="2"/>
              <a:buChar char="Ø"/>
            </a:pPr>
            <a:r>
              <a:rPr lang="zh-CN" altLang="en-US" b="1" dirty="0">
                <a:solidFill>
                  <a:srgbClr val="FF0000"/>
                </a:solidFill>
                <a:latin typeface="STKaiti" panose="02010600040101010101" pitchFamily="2" charset="-122"/>
                <a:ea typeface="STKaiti" panose="02010600040101010101" pitchFamily="2" charset="-122"/>
              </a:rPr>
              <a:t>新进程的创建步骤：</a:t>
            </a:r>
            <a:endParaRPr lang="zh-CN" altLang="en-US" b="1" dirty="0">
              <a:solidFill>
                <a:srgbClr val="FF0000"/>
              </a:solidFill>
              <a:effectLst>
                <a:outerShdw blurRad="38100" dist="38100" dir="2700000" algn="tl">
                  <a:srgbClr val="C0C0C0"/>
                </a:outerShdw>
              </a:effectLst>
              <a:latin typeface="STKaiti" panose="02010600040101010101" pitchFamily="2" charset="-122"/>
              <a:ea typeface="STKaiti" panose="02010600040101010101" pitchFamily="2" charset="-122"/>
            </a:endParaRPr>
          </a:p>
          <a:p>
            <a:pPr hangingPunct="1">
              <a:lnSpc>
                <a:spcPct val="65000"/>
              </a:lnSpc>
              <a:spcBef>
                <a:spcPct val="50000"/>
              </a:spcBef>
            </a:pPr>
            <a:r>
              <a:rPr lang="zh-CN" altLang="en-US" b="1" dirty="0">
                <a:solidFill>
                  <a:srgbClr val="171D17"/>
                </a:solidFill>
                <a:effectLst>
                  <a:outerShdw blurRad="38100" dist="38100" dir="2700000" algn="tl">
                    <a:srgbClr val="C0C0C0"/>
                  </a:outerShdw>
                </a:effectLst>
                <a:latin typeface="STKaiti" panose="02010600040101010101" pitchFamily="2" charset="-122"/>
                <a:ea typeface="STKaiti" panose="02010600040101010101" pitchFamily="2" charset="-122"/>
              </a:rPr>
              <a:t>  （１）申请空白</a:t>
            </a:r>
            <a:r>
              <a:rPr lang="en-US" altLang="zh-CN" b="1" dirty="0">
                <a:solidFill>
                  <a:srgbClr val="171D17"/>
                </a:solidFill>
                <a:effectLst>
                  <a:outerShdw blurRad="38100" dist="38100" dir="2700000" algn="tl">
                    <a:srgbClr val="C0C0C0"/>
                  </a:outerShdw>
                </a:effectLst>
                <a:latin typeface="STKaiti" panose="02010600040101010101" pitchFamily="2" charset="-122"/>
                <a:ea typeface="STKaiti" panose="02010600040101010101" pitchFamily="2" charset="-122"/>
              </a:rPr>
              <a:t>PCB</a:t>
            </a:r>
          </a:p>
          <a:p>
            <a:pPr hangingPunct="1">
              <a:lnSpc>
                <a:spcPct val="65000"/>
              </a:lnSpc>
              <a:spcBef>
                <a:spcPct val="50000"/>
              </a:spcBef>
            </a:pPr>
            <a:r>
              <a:rPr lang="en-US" altLang="zh-CN" b="1" dirty="0">
                <a:solidFill>
                  <a:srgbClr val="171D17"/>
                </a:solidFill>
                <a:effectLst>
                  <a:outerShdw blurRad="38100" dist="38100" dir="2700000" algn="tl">
                    <a:srgbClr val="C0C0C0"/>
                  </a:outerShdw>
                </a:effectLst>
                <a:latin typeface="STKaiti" panose="02010600040101010101" pitchFamily="2" charset="-122"/>
                <a:ea typeface="STKaiti" panose="02010600040101010101" pitchFamily="2" charset="-122"/>
              </a:rPr>
              <a:t>  </a:t>
            </a:r>
            <a:r>
              <a:rPr lang="zh-CN" altLang="en-US" b="1" dirty="0">
                <a:solidFill>
                  <a:srgbClr val="171D17"/>
                </a:solidFill>
                <a:effectLst>
                  <a:outerShdw blurRad="38100" dist="38100" dir="2700000" algn="tl">
                    <a:srgbClr val="C0C0C0"/>
                  </a:outerShdw>
                </a:effectLst>
                <a:latin typeface="STKaiti" panose="02010600040101010101" pitchFamily="2" charset="-122"/>
                <a:ea typeface="STKaiti" panose="02010600040101010101" pitchFamily="2" charset="-122"/>
              </a:rPr>
              <a:t>（２）为新的进程分配资源</a:t>
            </a:r>
          </a:p>
          <a:p>
            <a:pPr hangingPunct="1">
              <a:lnSpc>
                <a:spcPct val="65000"/>
              </a:lnSpc>
              <a:spcBef>
                <a:spcPct val="50000"/>
              </a:spcBef>
            </a:pPr>
            <a:r>
              <a:rPr lang="zh-CN" altLang="en-US" b="1" dirty="0">
                <a:solidFill>
                  <a:srgbClr val="171D17"/>
                </a:solidFill>
                <a:effectLst>
                  <a:outerShdw blurRad="38100" dist="38100" dir="2700000" algn="tl">
                    <a:srgbClr val="C0C0C0"/>
                  </a:outerShdw>
                </a:effectLst>
                <a:latin typeface="STKaiti" panose="02010600040101010101" pitchFamily="2" charset="-122"/>
                <a:ea typeface="STKaiti" panose="02010600040101010101" pitchFamily="2" charset="-122"/>
              </a:rPr>
              <a:t>  （３）初始化进程控制块</a:t>
            </a:r>
          </a:p>
          <a:p>
            <a:pPr hangingPunct="1">
              <a:lnSpc>
                <a:spcPct val="65000"/>
              </a:lnSpc>
              <a:spcBef>
                <a:spcPct val="50000"/>
              </a:spcBef>
            </a:pPr>
            <a:r>
              <a:rPr lang="zh-CN" altLang="en-US" b="1" dirty="0">
                <a:solidFill>
                  <a:srgbClr val="171D17"/>
                </a:solidFill>
                <a:effectLst>
                  <a:outerShdw blurRad="38100" dist="38100" dir="2700000" algn="tl">
                    <a:srgbClr val="C0C0C0"/>
                  </a:outerShdw>
                </a:effectLst>
                <a:latin typeface="STKaiti" panose="02010600040101010101" pitchFamily="2" charset="-122"/>
                <a:ea typeface="STKaiti" panose="02010600040101010101" pitchFamily="2" charset="-122"/>
              </a:rPr>
              <a:t>  （４）将新进程插入就绪队列</a:t>
            </a:r>
          </a:p>
        </p:txBody>
      </p:sp>
      <p:sp>
        <p:nvSpPr>
          <p:cNvPr id="315395" name="Text Box 3">
            <a:extLst>
              <a:ext uri="{FF2B5EF4-FFF2-40B4-BE49-F238E27FC236}">
                <a16:creationId xmlns:a16="http://schemas.microsoft.com/office/drawing/2014/main" id="{0F16A153-B1DB-1847-A447-2288F9904FA0}"/>
              </a:ext>
            </a:extLst>
          </p:cNvPr>
          <p:cNvSpPr txBox="1">
            <a:spLocks noChangeArrowheads="1"/>
          </p:cNvSpPr>
          <p:nvPr/>
        </p:nvSpPr>
        <p:spPr bwMode="auto">
          <a:xfrm>
            <a:off x="685800" y="1309907"/>
            <a:ext cx="830580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80000"/>
              </a:lnSpc>
              <a:spcBef>
                <a:spcPct val="50000"/>
              </a:spcBef>
            </a:pPr>
            <a:r>
              <a:rPr lang="en-US" altLang="zh-CN" b="1">
                <a:solidFill>
                  <a:srgbClr val="0000FF"/>
                </a:solidFill>
                <a:latin typeface="STKaiti" panose="02010600040101010101" pitchFamily="2" charset="-122"/>
                <a:ea typeface="STKaiti" panose="02010600040101010101" pitchFamily="2" charset="-122"/>
              </a:rPr>
              <a:t>3</a:t>
            </a:r>
            <a:r>
              <a:rPr lang="zh-CN" altLang="en-US" b="1">
                <a:solidFill>
                  <a:srgbClr val="0000FF"/>
                </a:solidFill>
                <a:latin typeface="STKaiti" panose="02010600040101010101" pitchFamily="2" charset="-122"/>
                <a:ea typeface="STKaiti" panose="02010600040101010101" pitchFamily="2" charset="-122"/>
              </a:rPr>
              <a:t>、进程的创建</a:t>
            </a:r>
            <a:r>
              <a:rPr lang="en-US" altLang="zh-CN" b="1">
                <a:solidFill>
                  <a:srgbClr val="0000FF"/>
                </a:solidFill>
                <a:latin typeface="STKaiti" panose="02010600040101010101" pitchFamily="2" charset="-122"/>
                <a:ea typeface="STKaiti" panose="02010600040101010101" pitchFamily="2" charset="-122"/>
              </a:rPr>
              <a:t>(Creation of Progress)</a:t>
            </a:r>
          </a:p>
          <a:p>
            <a:pPr hangingPunct="1">
              <a:lnSpc>
                <a:spcPct val="80000"/>
              </a:lnSpc>
              <a:spcBef>
                <a:spcPct val="50000"/>
              </a:spcBef>
            </a:pPr>
            <a:r>
              <a:rPr kumimoji="0" lang="en-US" altLang="zh-CN" b="1">
                <a:solidFill>
                  <a:schemeClr val="tx1"/>
                </a:solidFill>
                <a:latin typeface="STKaiti" panose="02010600040101010101" pitchFamily="2" charset="-122"/>
                <a:ea typeface="STKaiti" panose="02010600040101010101" pitchFamily="2" charset="-122"/>
              </a:rPr>
              <a:t>   </a:t>
            </a:r>
            <a:r>
              <a:rPr kumimoji="0" lang="zh-CN" altLang="en-US" b="1">
                <a:solidFill>
                  <a:srgbClr val="171D17"/>
                </a:solidFill>
                <a:latin typeface="STKaiti" panose="02010600040101010101" pitchFamily="2" charset="-122"/>
                <a:ea typeface="STKaiti" panose="02010600040101010101" pitchFamily="2" charset="-122"/>
              </a:rPr>
              <a:t>创建新进程时要执行创建进程的系统调用</a:t>
            </a:r>
            <a:r>
              <a:rPr kumimoji="0" lang="zh-CN" altLang="en-US" b="1">
                <a:solidFill>
                  <a:schemeClr val="tx1"/>
                </a:solidFill>
                <a:latin typeface="STKaiti" panose="02010600040101010101" pitchFamily="2" charset="-122"/>
                <a:ea typeface="STKaiti" panose="02010600040101010101" pitchFamily="2" charset="-122"/>
              </a:rPr>
              <a:t>。</a:t>
            </a:r>
            <a:endParaRPr lang="zh-CN" altLang="en-US" b="1">
              <a:solidFill>
                <a:srgbClr val="171D17"/>
              </a:solidFill>
              <a:latin typeface="STKaiti" panose="02010600040101010101" pitchFamily="2" charset="-122"/>
              <a:ea typeface="STKaiti" panose="02010600040101010101" pitchFamily="2" charset="-122"/>
            </a:endParaRPr>
          </a:p>
        </p:txBody>
      </p:sp>
      <p:sp>
        <p:nvSpPr>
          <p:cNvPr id="7" name="Text Box 3">
            <a:extLst>
              <a:ext uri="{FF2B5EF4-FFF2-40B4-BE49-F238E27FC236}">
                <a16:creationId xmlns:a16="http://schemas.microsoft.com/office/drawing/2014/main" id="{D8B71E8E-6992-5E46-9CCA-6E675210103C}"/>
              </a:ext>
            </a:extLst>
          </p:cNvPr>
          <p:cNvSpPr txBox="1">
            <a:spLocks noChangeArrowheads="1"/>
          </p:cNvSpPr>
          <p:nvPr/>
        </p:nvSpPr>
        <p:spPr bwMode="auto">
          <a:xfrm>
            <a:off x="1115616" y="383734"/>
            <a:ext cx="621035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latin typeface="宋体" panose="02010600030101010101" pitchFamily="2" charset="-122"/>
              </a:rPr>
              <a:t>2.4 </a:t>
            </a:r>
            <a:r>
              <a:rPr lang="zh-CN" altLang="en-US" sz="3600" b="1" dirty="0">
                <a:solidFill>
                  <a:srgbClr val="3333FF"/>
                </a:solidFill>
                <a:latin typeface="宋体" panose="02010600030101010101" pitchFamily="2" charset="-122"/>
              </a:rPr>
              <a:t>进程控制－－</a:t>
            </a:r>
            <a:r>
              <a:rPr lang="zh-CN" altLang="en-US" sz="3600" b="1" dirty="0">
                <a:solidFill>
                  <a:srgbClr val="FF0000"/>
                </a:solidFill>
                <a:latin typeface="宋体" panose="02010600030101010101" pitchFamily="2" charset="-122"/>
              </a:rPr>
              <a:t>进程的创建</a:t>
            </a:r>
          </a:p>
        </p:txBody>
      </p:sp>
      <p:sp>
        <p:nvSpPr>
          <p:cNvPr id="2" name="Slide Number Placeholder 1">
            <a:extLst>
              <a:ext uri="{FF2B5EF4-FFF2-40B4-BE49-F238E27FC236}">
                <a16:creationId xmlns:a16="http://schemas.microsoft.com/office/drawing/2014/main" id="{ADE0D4EE-6D92-EB42-A695-1E88387D009D}"/>
              </a:ext>
            </a:extLst>
          </p:cNvPr>
          <p:cNvSpPr>
            <a:spLocks noGrp="1"/>
          </p:cNvSpPr>
          <p:nvPr>
            <p:ph type="sldNum" sz="quarter" idx="12"/>
          </p:nvPr>
        </p:nvSpPr>
        <p:spPr/>
        <p:txBody>
          <a:bodyPr/>
          <a:lstStyle/>
          <a:p>
            <a:fld id="{DC6D1BD5-D0BD-4B4A-ABF2-851E9CF71F86}" type="slidenum">
              <a:rPr lang="zh-CN" altLang="en-US" smtClean="0"/>
              <a:pPr/>
              <a:t>50</a:t>
            </a:fld>
            <a:endParaRPr lang="en-US" altLang="zh-CN" dirty="0"/>
          </a:p>
        </p:txBody>
      </p:sp>
    </p:spTree>
    <p:extLst>
      <p:ext uri="{BB962C8B-B14F-4D97-AF65-F5344CB8AC3E}">
        <p14:creationId xmlns:p14="http://schemas.microsoft.com/office/powerpoint/2010/main" val="262815062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15395">
                                            <p:txEl>
                                              <p:pRg st="0" end="0"/>
                                            </p:txEl>
                                          </p:spTgt>
                                        </p:tgtEl>
                                        <p:attrNameLst>
                                          <p:attrName>style.visibility</p:attrName>
                                        </p:attrNameLst>
                                      </p:cBhvr>
                                      <p:to>
                                        <p:strVal val="visible"/>
                                      </p:to>
                                    </p:set>
                                    <p:animEffect transition="in" filter="barn(outVertical)">
                                      <p:cBhvr>
                                        <p:cTn id="7" dur="500"/>
                                        <p:tgtEl>
                                          <p:spTgt spid="3153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15395">
                                            <p:txEl>
                                              <p:pRg st="1" end="1"/>
                                            </p:txEl>
                                          </p:spTgt>
                                        </p:tgtEl>
                                        <p:attrNameLst>
                                          <p:attrName>style.visibility</p:attrName>
                                        </p:attrNameLst>
                                      </p:cBhvr>
                                      <p:to>
                                        <p:strVal val="visible"/>
                                      </p:to>
                                    </p:set>
                                    <p:animEffect transition="in" filter="barn(outVertical)">
                                      <p:cBhvr>
                                        <p:cTn id="12" dur="500"/>
                                        <p:tgtEl>
                                          <p:spTgt spid="3153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15394">
                                            <p:txEl>
                                              <p:pRg st="0" end="0"/>
                                            </p:txEl>
                                          </p:spTgt>
                                        </p:tgtEl>
                                        <p:attrNameLst>
                                          <p:attrName>style.visibility</p:attrName>
                                        </p:attrNameLst>
                                      </p:cBhvr>
                                      <p:to>
                                        <p:strVal val="visible"/>
                                      </p:to>
                                    </p:set>
                                    <p:animEffect transition="in" filter="barn(outVertical)">
                                      <p:cBhvr>
                                        <p:cTn id="17" dur="500"/>
                                        <p:tgtEl>
                                          <p:spTgt spid="315394">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15394">
                                            <p:txEl>
                                              <p:pRg st="1" end="1"/>
                                            </p:txEl>
                                          </p:spTgt>
                                        </p:tgtEl>
                                        <p:attrNameLst>
                                          <p:attrName>style.visibility</p:attrName>
                                        </p:attrNameLst>
                                      </p:cBhvr>
                                      <p:to>
                                        <p:strVal val="visible"/>
                                      </p:to>
                                    </p:set>
                                    <p:animEffect transition="in" filter="barn(outVertical)">
                                      <p:cBhvr>
                                        <p:cTn id="22" dur="500"/>
                                        <p:tgtEl>
                                          <p:spTgt spid="315394">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315394">
                                            <p:txEl>
                                              <p:pRg st="2" end="2"/>
                                            </p:txEl>
                                          </p:spTgt>
                                        </p:tgtEl>
                                        <p:attrNameLst>
                                          <p:attrName>style.visibility</p:attrName>
                                        </p:attrNameLst>
                                      </p:cBhvr>
                                      <p:to>
                                        <p:strVal val="visible"/>
                                      </p:to>
                                    </p:set>
                                    <p:animEffect transition="in" filter="barn(outVertical)">
                                      <p:cBhvr>
                                        <p:cTn id="27" dur="500"/>
                                        <p:tgtEl>
                                          <p:spTgt spid="315394">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315394">
                                            <p:txEl>
                                              <p:pRg st="3" end="3"/>
                                            </p:txEl>
                                          </p:spTgt>
                                        </p:tgtEl>
                                        <p:attrNameLst>
                                          <p:attrName>style.visibility</p:attrName>
                                        </p:attrNameLst>
                                      </p:cBhvr>
                                      <p:to>
                                        <p:strVal val="visible"/>
                                      </p:to>
                                    </p:set>
                                    <p:animEffect transition="in" filter="barn(outVertical)">
                                      <p:cBhvr>
                                        <p:cTn id="32" dur="500"/>
                                        <p:tgtEl>
                                          <p:spTgt spid="315394">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315394">
                                            <p:txEl>
                                              <p:pRg st="4" end="4"/>
                                            </p:txEl>
                                          </p:spTgt>
                                        </p:tgtEl>
                                        <p:attrNameLst>
                                          <p:attrName>style.visibility</p:attrName>
                                        </p:attrNameLst>
                                      </p:cBhvr>
                                      <p:to>
                                        <p:strVal val="visible"/>
                                      </p:to>
                                    </p:set>
                                    <p:animEffect transition="in" filter="barn(outVertical)">
                                      <p:cBhvr>
                                        <p:cTn id="37" dur="500"/>
                                        <p:tgtEl>
                                          <p:spTgt spid="31539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4" grpId="0" build="p" autoUpdateAnimBg="0"/>
      <p:bldP spid="315395" grpId="0" build="p"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5620" name="Object 4">
            <a:extLst>
              <a:ext uri="{FF2B5EF4-FFF2-40B4-BE49-F238E27FC236}">
                <a16:creationId xmlns:a16="http://schemas.microsoft.com/office/drawing/2014/main" id="{342250D0-18A3-2046-92B1-53D81F9E8CCB}"/>
              </a:ext>
            </a:extLst>
          </p:cNvPr>
          <p:cNvGraphicFramePr>
            <a:graphicFrameLocks noChangeAspect="1"/>
          </p:cNvGraphicFramePr>
          <p:nvPr>
            <p:extLst>
              <p:ext uri="{D42A27DB-BD31-4B8C-83A1-F6EECF244321}">
                <p14:modId xmlns:p14="http://schemas.microsoft.com/office/powerpoint/2010/main" val="3948807719"/>
              </p:ext>
            </p:extLst>
          </p:nvPr>
        </p:nvGraphicFramePr>
        <p:xfrm>
          <a:off x="5939233" y="1196651"/>
          <a:ext cx="2773473" cy="4697390"/>
        </p:xfrm>
        <a:graphic>
          <a:graphicData uri="http://schemas.openxmlformats.org/presentationml/2006/ole">
            <mc:AlternateContent xmlns:mc="http://schemas.openxmlformats.org/markup-compatibility/2006">
              <mc:Choice xmlns:v="urn:schemas-microsoft-com:vml" Requires="v">
                <p:oleObj spid="_x0000_s8315" name="Photo Editor 照片" r:id="rId4" imgW="1289050" imgH="2514600" progId="MSPhotoEd.3">
                  <p:embed/>
                </p:oleObj>
              </mc:Choice>
              <mc:Fallback>
                <p:oleObj name="Photo Editor 照片" r:id="rId4" imgW="1289050" imgH="2514600" progId="MSPhotoEd.3">
                  <p:embed/>
                  <p:pic>
                    <p:nvPicPr>
                      <p:cNvPr id="495620" name="Object 4">
                        <a:extLst>
                          <a:ext uri="{FF2B5EF4-FFF2-40B4-BE49-F238E27FC236}">
                            <a16:creationId xmlns:a16="http://schemas.microsoft.com/office/drawing/2014/main" id="{342250D0-18A3-2046-92B1-53D81F9E8C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9233" y="1196651"/>
                        <a:ext cx="2773473" cy="4697390"/>
                      </a:xfrm>
                      <a:prstGeom prst="rect">
                        <a:avLst/>
                      </a:prstGeom>
                      <a:noFill/>
                      <a:ln>
                        <a:noFill/>
                      </a:ln>
                      <a:effectLst/>
                    </p:spPr>
                  </p:pic>
                </p:oleObj>
              </mc:Fallback>
            </mc:AlternateContent>
          </a:graphicData>
        </a:graphic>
      </p:graphicFrame>
      <p:sp>
        <p:nvSpPr>
          <p:cNvPr id="5123" name="Rectangle 5">
            <a:extLst>
              <a:ext uri="{FF2B5EF4-FFF2-40B4-BE49-F238E27FC236}">
                <a16:creationId xmlns:a16="http://schemas.microsoft.com/office/drawing/2014/main" id="{F8AB3402-C889-634F-9BEA-F2B4B6CE240D}"/>
              </a:ext>
            </a:extLst>
          </p:cNvPr>
          <p:cNvSpPr>
            <a:spLocks noChangeArrowheads="1"/>
          </p:cNvSpPr>
          <p:nvPr/>
        </p:nvSpPr>
        <p:spPr bwMode="auto">
          <a:xfrm>
            <a:off x="6141927" y="6010573"/>
            <a:ext cx="29546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kumimoji="0" lang="zh-CN" altLang="en-US" b="1" dirty="0">
                <a:solidFill>
                  <a:srgbClr val="0000FF"/>
                </a:solidFill>
                <a:latin typeface="STKaiti" panose="02010600040101010101" pitchFamily="2" charset="-122"/>
                <a:ea typeface="STKaiti" panose="02010600040101010101" pitchFamily="2" charset="-122"/>
              </a:rPr>
              <a:t>创建原语的实现过程</a:t>
            </a:r>
          </a:p>
        </p:txBody>
      </p:sp>
      <p:sp>
        <p:nvSpPr>
          <p:cNvPr id="7" name="Text Box 3">
            <a:extLst>
              <a:ext uri="{FF2B5EF4-FFF2-40B4-BE49-F238E27FC236}">
                <a16:creationId xmlns:a16="http://schemas.microsoft.com/office/drawing/2014/main" id="{9C806F04-7EAA-C045-9444-0D4EE2B98FD8}"/>
              </a:ext>
            </a:extLst>
          </p:cNvPr>
          <p:cNvSpPr txBox="1">
            <a:spLocks noChangeArrowheads="1"/>
          </p:cNvSpPr>
          <p:nvPr/>
        </p:nvSpPr>
        <p:spPr bwMode="auto">
          <a:xfrm>
            <a:off x="1115616" y="383734"/>
            <a:ext cx="621035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latin typeface="宋体" panose="02010600030101010101" pitchFamily="2" charset="-122"/>
              </a:rPr>
              <a:t>2.4 </a:t>
            </a:r>
            <a:r>
              <a:rPr lang="zh-CN" altLang="en-US" sz="3600" b="1" dirty="0">
                <a:solidFill>
                  <a:srgbClr val="3333FF"/>
                </a:solidFill>
                <a:latin typeface="宋体" panose="02010600030101010101" pitchFamily="2" charset="-122"/>
              </a:rPr>
              <a:t>进程控制－－</a:t>
            </a:r>
            <a:r>
              <a:rPr lang="zh-CN" altLang="en-US" sz="3600" b="1" dirty="0">
                <a:solidFill>
                  <a:srgbClr val="FF0000"/>
                </a:solidFill>
                <a:latin typeface="宋体" panose="02010600030101010101" pitchFamily="2" charset="-122"/>
              </a:rPr>
              <a:t>进程的创建</a:t>
            </a:r>
          </a:p>
        </p:txBody>
      </p:sp>
      <p:sp>
        <p:nvSpPr>
          <p:cNvPr id="8" name="Rectangle 4">
            <a:extLst>
              <a:ext uri="{FF2B5EF4-FFF2-40B4-BE49-F238E27FC236}">
                <a16:creationId xmlns:a16="http://schemas.microsoft.com/office/drawing/2014/main" id="{F83F1435-F457-9C48-BAC1-4EBCE0E2D519}"/>
              </a:ext>
            </a:extLst>
          </p:cNvPr>
          <p:cNvSpPr>
            <a:spLocks noChangeArrowheads="1"/>
          </p:cNvSpPr>
          <p:nvPr/>
        </p:nvSpPr>
        <p:spPr bwMode="auto">
          <a:xfrm>
            <a:off x="529605" y="2058118"/>
            <a:ext cx="5050507"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25000"/>
              </a:lnSpc>
            </a:pPr>
            <a:r>
              <a:rPr lang="zh-CN" altLang="en-US" b="1" dirty="0">
                <a:solidFill>
                  <a:srgbClr val="171D17"/>
                </a:solidFill>
                <a:latin typeface="STKaiti" panose="02010600040101010101" pitchFamily="2" charset="-122"/>
                <a:ea typeface="STKaiti" panose="02010600040101010101" pitchFamily="2" charset="-122"/>
              </a:rPr>
              <a:t>进程名</a:t>
            </a:r>
            <a:r>
              <a:rPr lang="en-US" altLang="zh-CN" b="1" dirty="0">
                <a:solidFill>
                  <a:srgbClr val="171D17"/>
                </a:solidFill>
                <a:latin typeface="STKaiti" panose="02010600040101010101" pitchFamily="2" charset="-122"/>
                <a:ea typeface="STKaiti" panose="02010600040101010101" pitchFamily="2" charset="-122"/>
              </a:rPr>
              <a:t>n       </a:t>
            </a:r>
          </a:p>
          <a:p>
            <a:pPr>
              <a:lnSpc>
                <a:spcPct val="125000"/>
              </a:lnSpc>
            </a:pPr>
            <a:r>
              <a:rPr lang="zh-CN" altLang="en-US" b="1" dirty="0">
                <a:solidFill>
                  <a:srgbClr val="171D17"/>
                </a:solidFill>
                <a:latin typeface="STKaiti" panose="02010600040101010101" pitchFamily="2" charset="-122"/>
                <a:ea typeface="STKaiti" panose="02010600040101010101" pitchFamily="2" charset="-122"/>
              </a:rPr>
              <a:t>处理机的初始状态</a:t>
            </a:r>
            <a:r>
              <a:rPr lang="en-US" altLang="zh-CN" b="1" dirty="0">
                <a:solidFill>
                  <a:srgbClr val="171D17"/>
                </a:solidFill>
                <a:latin typeface="STKaiti" panose="02010600040101010101" pitchFamily="2" charset="-122"/>
                <a:ea typeface="STKaiti" panose="02010600040101010101" pitchFamily="2" charset="-122"/>
              </a:rPr>
              <a:t>S0</a:t>
            </a:r>
          </a:p>
          <a:p>
            <a:pPr>
              <a:lnSpc>
                <a:spcPct val="125000"/>
              </a:lnSpc>
            </a:pPr>
            <a:r>
              <a:rPr lang="zh-CN" altLang="en-US" b="1" dirty="0">
                <a:solidFill>
                  <a:srgbClr val="171D17"/>
                </a:solidFill>
                <a:latin typeface="STKaiti" panose="02010600040101010101" pitchFamily="2" charset="-122"/>
                <a:ea typeface="STKaiti" panose="02010600040101010101" pitchFamily="2" charset="-122"/>
              </a:rPr>
              <a:t>优先数</a:t>
            </a:r>
            <a:r>
              <a:rPr lang="en-US" altLang="zh-CN" b="1" dirty="0">
                <a:solidFill>
                  <a:srgbClr val="171D17"/>
                </a:solidFill>
                <a:latin typeface="STKaiti" panose="02010600040101010101" pitchFamily="2" charset="-122"/>
                <a:ea typeface="STKaiti" panose="02010600040101010101" pitchFamily="2" charset="-122"/>
              </a:rPr>
              <a:t>k0    </a:t>
            </a:r>
          </a:p>
          <a:p>
            <a:pPr>
              <a:lnSpc>
                <a:spcPct val="125000"/>
              </a:lnSpc>
            </a:pPr>
            <a:r>
              <a:rPr lang="zh-CN" altLang="en-US" b="1" dirty="0">
                <a:solidFill>
                  <a:srgbClr val="171D17"/>
                </a:solidFill>
                <a:latin typeface="STKaiti" panose="02010600040101010101" pitchFamily="2" charset="-122"/>
                <a:ea typeface="STKaiti" panose="02010600040101010101" pitchFamily="2" charset="-122"/>
              </a:rPr>
              <a:t>父进程给子进程的初始主存区</a:t>
            </a:r>
            <a:r>
              <a:rPr lang="en-US" altLang="zh-CN" b="1" dirty="0">
                <a:solidFill>
                  <a:srgbClr val="171D17"/>
                </a:solidFill>
                <a:latin typeface="STKaiti" panose="02010600040101010101" pitchFamily="2" charset="-122"/>
                <a:ea typeface="STKaiti" panose="02010600040101010101" pitchFamily="2" charset="-122"/>
              </a:rPr>
              <a:t>M0</a:t>
            </a:r>
          </a:p>
          <a:p>
            <a:pPr>
              <a:lnSpc>
                <a:spcPct val="125000"/>
              </a:lnSpc>
            </a:pPr>
            <a:r>
              <a:rPr lang="zh-CN" altLang="en-US" b="1" dirty="0">
                <a:solidFill>
                  <a:srgbClr val="171D17"/>
                </a:solidFill>
                <a:latin typeface="STKaiti" panose="02010600040101010101" pitchFamily="2" charset="-122"/>
                <a:ea typeface="STKaiti" panose="02010600040101010101" pitchFamily="2" charset="-122"/>
              </a:rPr>
              <a:t>其它资源清单</a:t>
            </a:r>
            <a:r>
              <a:rPr lang="en-US" altLang="zh-CN" b="1" dirty="0">
                <a:solidFill>
                  <a:srgbClr val="171D17"/>
                </a:solidFill>
                <a:latin typeface="STKaiti" panose="02010600040101010101" pitchFamily="2" charset="-122"/>
                <a:ea typeface="STKaiti" panose="02010600040101010101" pitchFamily="2" charset="-122"/>
              </a:rPr>
              <a:t>R0</a:t>
            </a:r>
          </a:p>
        </p:txBody>
      </p:sp>
      <p:sp>
        <p:nvSpPr>
          <p:cNvPr id="9" name="Rectangle 5">
            <a:extLst>
              <a:ext uri="{FF2B5EF4-FFF2-40B4-BE49-F238E27FC236}">
                <a16:creationId xmlns:a16="http://schemas.microsoft.com/office/drawing/2014/main" id="{2E870368-0F41-CD4C-A87B-0E9144DAD106}"/>
              </a:ext>
            </a:extLst>
          </p:cNvPr>
          <p:cNvSpPr>
            <a:spLocks noChangeArrowheads="1"/>
          </p:cNvSpPr>
          <p:nvPr/>
        </p:nvSpPr>
        <p:spPr bwMode="auto">
          <a:xfrm>
            <a:off x="169242" y="1481855"/>
            <a:ext cx="8229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buFont typeface="Wingdings" pitchFamily="2" charset="2"/>
              <a:buChar char="Ø"/>
            </a:pPr>
            <a:r>
              <a:rPr lang="zh-CN" altLang="en-US" b="1">
                <a:solidFill>
                  <a:srgbClr val="FF0000"/>
                </a:solidFill>
                <a:latin typeface="STKaiti" panose="02010600040101010101" pitchFamily="2" charset="-122"/>
                <a:ea typeface="STKaiti" panose="02010600040101010101" pitchFamily="2" charset="-122"/>
              </a:rPr>
              <a:t>创建进程原语</a:t>
            </a:r>
            <a:r>
              <a:rPr lang="en-US" altLang="zh-CN" b="1">
                <a:solidFill>
                  <a:srgbClr val="FF0000"/>
                </a:solidFill>
                <a:latin typeface="STKaiti" panose="02010600040101010101" pitchFamily="2" charset="-122"/>
                <a:ea typeface="STKaiti" panose="02010600040101010101" pitchFamily="2" charset="-122"/>
              </a:rPr>
              <a:t>(</a:t>
            </a:r>
            <a:r>
              <a:rPr lang="en-US" altLang="zh-CN" b="1">
                <a:solidFill>
                  <a:srgbClr val="171D17"/>
                </a:solidFill>
                <a:latin typeface="STKaiti" panose="02010600040101010101" pitchFamily="2" charset="-122"/>
                <a:ea typeface="STKaiti" panose="02010600040101010101" pitchFamily="2" charset="-122"/>
              </a:rPr>
              <a:t>Create(n, S0, k0, M0, R0)</a:t>
            </a:r>
            <a:r>
              <a:rPr lang="en-US" altLang="zh-CN" b="1">
                <a:solidFill>
                  <a:srgbClr val="FF0000"/>
                </a:solidFill>
                <a:latin typeface="STKaiti" panose="02010600040101010101" pitchFamily="2" charset="-122"/>
                <a:ea typeface="STKaiti" panose="02010600040101010101" pitchFamily="2" charset="-122"/>
              </a:rPr>
              <a:t> )</a:t>
            </a:r>
            <a:r>
              <a:rPr lang="zh-CN" altLang="en-US" b="1">
                <a:solidFill>
                  <a:srgbClr val="FF0000"/>
                </a:solidFill>
                <a:latin typeface="STKaiti" panose="02010600040101010101" pitchFamily="2" charset="-122"/>
                <a:ea typeface="STKaiti" panose="02010600040101010101" pitchFamily="2" charset="-122"/>
              </a:rPr>
              <a:t>：</a:t>
            </a:r>
          </a:p>
        </p:txBody>
      </p:sp>
      <p:sp>
        <p:nvSpPr>
          <p:cNvPr id="2" name="Slide Number Placeholder 1">
            <a:extLst>
              <a:ext uri="{FF2B5EF4-FFF2-40B4-BE49-F238E27FC236}">
                <a16:creationId xmlns:a16="http://schemas.microsoft.com/office/drawing/2014/main" id="{ABFA5DB9-09CD-4A4C-A0E0-1C95888E3A79}"/>
              </a:ext>
            </a:extLst>
          </p:cNvPr>
          <p:cNvSpPr>
            <a:spLocks noGrp="1"/>
          </p:cNvSpPr>
          <p:nvPr>
            <p:ph type="sldNum" sz="quarter" idx="12"/>
          </p:nvPr>
        </p:nvSpPr>
        <p:spPr/>
        <p:txBody>
          <a:bodyPr/>
          <a:lstStyle/>
          <a:p>
            <a:fld id="{DC6D1BD5-D0BD-4B4A-ABF2-851E9CF71F86}" type="slidenum">
              <a:rPr lang="zh-CN" altLang="en-US" smtClean="0"/>
              <a:pPr/>
              <a:t>51</a:t>
            </a:fld>
            <a:endParaRPr lang="en-US" altLang="zh-CN" dirty="0"/>
          </a:p>
        </p:txBody>
      </p:sp>
    </p:spTree>
    <p:extLst>
      <p:ext uri="{BB962C8B-B14F-4D97-AF65-F5344CB8AC3E}">
        <p14:creationId xmlns:p14="http://schemas.microsoft.com/office/powerpoint/2010/main" val="150687499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95620"/>
                                        </p:tgtEl>
                                        <p:attrNameLst>
                                          <p:attrName>style.visibility</p:attrName>
                                        </p:attrNameLst>
                                      </p:cBhvr>
                                      <p:to>
                                        <p:strVal val="visible"/>
                                      </p:to>
                                    </p:set>
                                    <p:anim calcmode="lin" valueType="num">
                                      <p:cBhvr additive="base">
                                        <p:cTn id="7" dur="500" fill="hold"/>
                                        <p:tgtEl>
                                          <p:spTgt spid="495620"/>
                                        </p:tgtEl>
                                        <p:attrNameLst>
                                          <p:attrName>ppt_x</p:attrName>
                                        </p:attrNameLst>
                                      </p:cBhvr>
                                      <p:tavLst>
                                        <p:tav tm="0">
                                          <p:val>
                                            <p:strVal val="0-#ppt_w/2"/>
                                          </p:val>
                                        </p:tav>
                                        <p:tav tm="100000">
                                          <p:val>
                                            <p:strVal val="#ppt_x"/>
                                          </p:val>
                                        </p:tav>
                                      </p:tavLst>
                                    </p:anim>
                                    <p:anim calcmode="lin" valueType="num">
                                      <p:cBhvr additive="base">
                                        <p:cTn id="8" dur="500" fill="hold"/>
                                        <p:tgtEl>
                                          <p:spTgt spid="49562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WHOOSH.WAV"/>
                                        </p:tgtEl>
                                      </p:cMediaNode>
                                    </p:audio>
                                  </p:sub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childTnLst>
                          </p:cTn>
                        </p:par>
                        <p:par>
                          <p:cTn id="14" fill="hold">
                            <p:stCondLst>
                              <p:cond delay="500"/>
                            </p:stCondLst>
                            <p:childTnLst>
                              <p:par>
                                <p:cTn id="15" presetID="9"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a:extLst>
              <a:ext uri="{FF2B5EF4-FFF2-40B4-BE49-F238E27FC236}">
                <a16:creationId xmlns:a16="http://schemas.microsoft.com/office/drawing/2014/main" id="{E88247A4-2400-1E47-9D70-325434F5C254}"/>
              </a:ext>
            </a:extLst>
          </p:cNvPr>
          <p:cNvSpPr>
            <a:spLocks noChangeArrowheads="1"/>
          </p:cNvSpPr>
          <p:nvPr/>
        </p:nvSpPr>
        <p:spPr bwMode="auto">
          <a:xfrm>
            <a:off x="685800" y="1196752"/>
            <a:ext cx="7848600" cy="5486400"/>
          </a:xfrm>
          <a:prstGeom prst="rect">
            <a:avLst/>
          </a:prstGeom>
          <a:solidFill>
            <a:srgbClr val="FFFFCC"/>
          </a:solidFill>
          <a:ln w="12700">
            <a:solidFill>
              <a:schemeClr val="tx1"/>
            </a:solidFill>
            <a:miter lim="800000"/>
            <a:headEnd type="none" w="sm" len="sm"/>
            <a:tailEnd type="none" w="sm" len="sm"/>
          </a:ln>
          <a:effec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sz="2000" b="1" dirty="0">
                <a:solidFill>
                  <a:srgbClr val="3333FF"/>
                </a:solidFill>
                <a:latin typeface="SimSun" panose="02010600030101010101" pitchFamily="2" charset="-122"/>
                <a:ea typeface="SimSun" panose="02010600030101010101" pitchFamily="2" charset="-122"/>
              </a:rPr>
              <a:t>procedure</a:t>
            </a:r>
            <a:r>
              <a:rPr lang="en-US" altLang="zh-CN" sz="2000" b="1" dirty="0">
                <a:solidFill>
                  <a:srgbClr val="46385C"/>
                </a:solidFill>
                <a:latin typeface="SimSun" panose="02010600030101010101" pitchFamily="2" charset="-122"/>
                <a:ea typeface="SimSun" panose="02010600030101010101" pitchFamily="2" charset="-122"/>
              </a:rPr>
              <a:t> Create(n, S0, k0, M0, R0);</a:t>
            </a:r>
          </a:p>
          <a:p>
            <a:r>
              <a:rPr lang="en-US" altLang="zh-CN" sz="2000" b="1" dirty="0">
                <a:solidFill>
                  <a:srgbClr val="3333FF"/>
                </a:solidFill>
                <a:latin typeface="SimSun" panose="02010600030101010101" pitchFamily="2" charset="-122"/>
                <a:ea typeface="SimSun" panose="02010600030101010101" pitchFamily="2" charset="-122"/>
              </a:rPr>
              <a:t>begin</a:t>
            </a:r>
            <a:endParaRPr lang="en-US" altLang="zh-CN" sz="2000" b="1" dirty="0">
              <a:solidFill>
                <a:srgbClr val="46385C"/>
              </a:solidFill>
              <a:latin typeface="SimSun" panose="02010600030101010101" pitchFamily="2" charset="-122"/>
              <a:ea typeface="SimSun" panose="02010600030101010101" pitchFamily="2" charset="-122"/>
            </a:endParaRPr>
          </a:p>
          <a:p>
            <a:pPr lvl="1"/>
            <a:r>
              <a:rPr lang="en-US" altLang="zh-CN" sz="2000" b="1" dirty="0">
                <a:solidFill>
                  <a:srgbClr val="46385C"/>
                </a:solidFill>
                <a:latin typeface="SimSun" panose="02010600030101010101" pitchFamily="2" charset="-122"/>
                <a:ea typeface="SimSun" panose="02010600030101010101" pitchFamily="2" charset="-122"/>
              </a:rPr>
              <a:t>   /*</a:t>
            </a:r>
            <a:r>
              <a:rPr lang="zh-CN" altLang="zh-CN" sz="2000" b="1" dirty="0">
                <a:solidFill>
                  <a:srgbClr val="46385C"/>
                </a:solidFill>
                <a:latin typeface="SimSun" panose="02010600030101010101" pitchFamily="2" charset="-122"/>
                <a:ea typeface="SimSun" panose="02010600030101010101" pitchFamily="2" charset="-122"/>
              </a:rPr>
              <a:t>请求分配</a:t>
            </a:r>
            <a:r>
              <a:rPr lang="en-US" altLang="zh-CN" sz="2000" b="1" dirty="0">
                <a:solidFill>
                  <a:srgbClr val="46385C"/>
                </a:solidFill>
                <a:latin typeface="SimSun" panose="02010600030101010101" pitchFamily="2" charset="-122"/>
                <a:ea typeface="SimSun" panose="02010600030101010101" pitchFamily="2" charset="-122"/>
              </a:rPr>
              <a:t>PCB</a:t>
            </a:r>
            <a:r>
              <a:rPr lang="zh-CN" altLang="zh-CN" sz="2000" b="1" dirty="0">
                <a:solidFill>
                  <a:srgbClr val="46385C"/>
                </a:solidFill>
                <a:latin typeface="SimSun" panose="02010600030101010101" pitchFamily="2" charset="-122"/>
                <a:ea typeface="SimSun" panose="02010600030101010101" pitchFamily="2" charset="-122"/>
              </a:rPr>
              <a:t>空间</a:t>
            </a:r>
          </a:p>
          <a:p>
            <a:pPr lvl="1"/>
            <a:r>
              <a:rPr lang="en-US" altLang="zh-CN" sz="2000" b="1" dirty="0" err="1">
                <a:solidFill>
                  <a:srgbClr val="46385C"/>
                </a:solidFill>
                <a:latin typeface="SimSun" panose="02010600030101010101" pitchFamily="2" charset="-122"/>
                <a:ea typeface="SimSun" panose="02010600030101010101" pitchFamily="2" charset="-122"/>
              </a:rPr>
              <a:t>i</a:t>
            </a:r>
            <a:r>
              <a:rPr lang="en-US" altLang="zh-CN" sz="2000" b="1" dirty="0">
                <a:solidFill>
                  <a:srgbClr val="46385C"/>
                </a:solidFill>
                <a:latin typeface="SimSun" panose="02010600030101010101" pitchFamily="2" charset="-122"/>
                <a:ea typeface="SimSun" panose="02010600030101010101" pitchFamily="2" charset="-122"/>
              </a:rPr>
              <a:t> :=Get Internal Name(n);</a:t>
            </a:r>
          </a:p>
          <a:p>
            <a:pPr lvl="1"/>
            <a:r>
              <a:rPr lang="en-US" altLang="zh-CN" sz="2000" b="1" dirty="0">
                <a:solidFill>
                  <a:srgbClr val="46385C"/>
                </a:solidFill>
                <a:latin typeface="SimSun" panose="02010600030101010101" pitchFamily="2" charset="-122"/>
                <a:ea typeface="SimSun" panose="02010600030101010101" pitchFamily="2" charset="-122"/>
              </a:rPr>
              <a:t>    /* </a:t>
            </a:r>
            <a:r>
              <a:rPr lang="zh-CN" altLang="zh-CN" sz="2000" b="1" dirty="0">
                <a:solidFill>
                  <a:srgbClr val="46385C"/>
                </a:solidFill>
                <a:latin typeface="SimSun" panose="02010600030101010101" pitchFamily="2" charset="-122"/>
                <a:ea typeface="SimSun" panose="02010600030101010101" pitchFamily="2" charset="-122"/>
              </a:rPr>
              <a:t>初始化</a:t>
            </a:r>
            <a:r>
              <a:rPr lang="en-US" altLang="zh-CN" sz="2000" b="1" dirty="0">
                <a:solidFill>
                  <a:srgbClr val="46385C"/>
                </a:solidFill>
                <a:latin typeface="SimSun" panose="02010600030101010101" pitchFamily="2" charset="-122"/>
                <a:ea typeface="SimSun" panose="02010600030101010101" pitchFamily="2" charset="-122"/>
              </a:rPr>
              <a:t>PCB</a:t>
            </a:r>
          </a:p>
          <a:p>
            <a:pPr lvl="1"/>
            <a:r>
              <a:rPr lang="en-US" altLang="zh-CN" sz="2000" b="1" dirty="0">
                <a:solidFill>
                  <a:srgbClr val="46385C"/>
                </a:solidFill>
                <a:latin typeface="SimSun" panose="02010600030101010101" pitchFamily="2" charset="-122"/>
                <a:ea typeface="SimSun" panose="02010600030101010101" pitchFamily="2" charset="-122"/>
              </a:rPr>
              <a:t>Id(</a:t>
            </a:r>
            <a:r>
              <a:rPr lang="en-US" altLang="zh-CN" sz="2000" b="1" dirty="0" err="1">
                <a:solidFill>
                  <a:srgbClr val="46385C"/>
                </a:solidFill>
                <a:latin typeface="SimSun" panose="02010600030101010101" pitchFamily="2" charset="-122"/>
                <a:ea typeface="SimSun" panose="02010600030101010101" pitchFamily="2" charset="-122"/>
              </a:rPr>
              <a:t>i</a:t>
            </a:r>
            <a:r>
              <a:rPr lang="en-US" altLang="zh-CN" sz="2000" b="1" dirty="0">
                <a:solidFill>
                  <a:srgbClr val="46385C"/>
                </a:solidFill>
                <a:latin typeface="SimSun" panose="02010600030101010101" pitchFamily="2" charset="-122"/>
                <a:ea typeface="SimSun" panose="02010600030101010101" pitchFamily="2" charset="-122"/>
              </a:rPr>
              <a:t>) :=n;</a:t>
            </a:r>
          </a:p>
          <a:p>
            <a:pPr lvl="1"/>
            <a:r>
              <a:rPr lang="en-US" altLang="zh-CN" sz="2000" b="1" dirty="0">
                <a:solidFill>
                  <a:srgbClr val="46385C"/>
                </a:solidFill>
                <a:latin typeface="SimSun" panose="02010600030101010101" pitchFamily="2" charset="-122"/>
                <a:ea typeface="SimSun" panose="02010600030101010101" pitchFamily="2" charset="-122"/>
              </a:rPr>
              <a:t>Priority(</a:t>
            </a:r>
            <a:r>
              <a:rPr lang="en-US" altLang="zh-CN" sz="2000" b="1" dirty="0" err="1">
                <a:solidFill>
                  <a:srgbClr val="46385C"/>
                </a:solidFill>
                <a:latin typeface="SimSun" panose="02010600030101010101" pitchFamily="2" charset="-122"/>
                <a:ea typeface="SimSun" panose="02010600030101010101" pitchFamily="2" charset="-122"/>
              </a:rPr>
              <a:t>i</a:t>
            </a:r>
            <a:r>
              <a:rPr lang="en-US" altLang="zh-CN" sz="2000" b="1" dirty="0">
                <a:solidFill>
                  <a:srgbClr val="46385C"/>
                </a:solidFill>
                <a:latin typeface="SimSun" panose="02010600030101010101" pitchFamily="2" charset="-122"/>
                <a:ea typeface="SimSun" panose="02010600030101010101" pitchFamily="2" charset="-122"/>
              </a:rPr>
              <a:t>) :=k0;</a:t>
            </a:r>
          </a:p>
          <a:p>
            <a:pPr lvl="1"/>
            <a:r>
              <a:rPr lang="en-US" altLang="zh-CN" sz="2000" b="1" dirty="0" err="1">
                <a:solidFill>
                  <a:srgbClr val="46385C"/>
                </a:solidFill>
                <a:latin typeface="SimSun" panose="02010600030101010101" pitchFamily="2" charset="-122"/>
                <a:ea typeface="SimSun" panose="02010600030101010101" pitchFamily="2" charset="-122"/>
              </a:rPr>
              <a:t>Cpustate</a:t>
            </a:r>
            <a:r>
              <a:rPr lang="en-US" altLang="zh-CN" sz="2000" b="1" dirty="0">
                <a:solidFill>
                  <a:srgbClr val="46385C"/>
                </a:solidFill>
                <a:latin typeface="SimSun" panose="02010600030101010101" pitchFamily="2" charset="-122"/>
                <a:ea typeface="SimSun" panose="02010600030101010101" pitchFamily="2" charset="-122"/>
              </a:rPr>
              <a:t>(</a:t>
            </a:r>
            <a:r>
              <a:rPr lang="en-US" altLang="zh-CN" sz="2000" b="1" dirty="0" err="1">
                <a:solidFill>
                  <a:srgbClr val="46385C"/>
                </a:solidFill>
                <a:latin typeface="SimSun" panose="02010600030101010101" pitchFamily="2" charset="-122"/>
                <a:ea typeface="SimSun" panose="02010600030101010101" pitchFamily="2" charset="-122"/>
              </a:rPr>
              <a:t>i</a:t>
            </a:r>
            <a:r>
              <a:rPr lang="en-US" altLang="zh-CN" sz="2000" b="1" dirty="0">
                <a:solidFill>
                  <a:srgbClr val="46385C"/>
                </a:solidFill>
                <a:latin typeface="SimSun" panose="02010600030101010101" pitchFamily="2" charset="-122"/>
                <a:ea typeface="SimSun" panose="02010600030101010101" pitchFamily="2" charset="-122"/>
              </a:rPr>
              <a:t>) :=S0;</a:t>
            </a:r>
          </a:p>
          <a:p>
            <a:pPr lvl="1"/>
            <a:r>
              <a:rPr lang="en-US" altLang="zh-CN" sz="2000" b="1" dirty="0">
                <a:solidFill>
                  <a:srgbClr val="46385C"/>
                </a:solidFill>
                <a:latin typeface="SimSun" panose="02010600030101010101" pitchFamily="2" charset="-122"/>
                <a:ea typeface="SimSun" panose="02010600030101010101" pitchFamily="2" charset="-122"/>
              </a:rPr>
              <a:t>Main Store(</a:t>
            </a:r>
            <a:r>
              <a:rPr lang="en-US" altLang="zh-CN" sz="2000" b="1" dirty="0" err="1">
                <a:solidFill>
                  <a:srgbClr val="46385C"/>
                </a:solidFill>
                <a:latin typeface="SimSun" panose="02010600030101010101" pitchFamily="2" charset="-122"/>
                <a:ea typeface="SimSun" panose="02010600030101010101" pitchFamily="2" charset="-122"/>
              </a:rPr>
              <a:t>i</a:t>
            </a:r>
            <a:r>
              <a:rPr lang="en-US" altLang="zh-CN" sz="2000" b="1" dirty="0">
                <a:solidFill>
                  <a:srgbClr val="46385C"/>
                </a:solidFill>
                <a:latin typeface="SimSun" panose="02010600030101010101" pitchFamily="2" charset="-122"/>
                <a:ea typeface="SimSun" panose="02010600030101010101" pitchFamily="2" charset="-122"/>
              </a:rPr>
              <a:t>) :=M0;</a:t>
            </a:r>
          </a:p>
          <a:p>
            <a:pPr lvl="1"/>
            <a:r>
              <a:rPr lang="en-US" altLang="zh-CN" sz="2000" b="1" dirty="0">
                <a:solidFill>
                  <a:srgbClr val="46385C"/>
                </a:solidFill>
                <a:latin typeface="SimSun" panose="02010600030101010101" pitchFamily="2" charset="-122"/>
                <a:ea typeface="SimSun" panose="02010600030101010101" pitchFamily="2" charset="-122"/>
              </a:rPr>
              <a:t>Resources(</a:t>
            </a:r>
            <a:r>
              <a:rPr lang="en-US" altLang="zh-CN" sz="2000" b="1" dirty="0" err="1">
                <a:solidFill>
                  <a:srgbClr val="46385C"/>
                </a:solidFill>
                <a:latin typeface="SimSun" panose="02010600030101010101" pitchFamily="2" charset="-122"/>
                <a:ea typeface="SimSun" panose="02010600030101010101" pitchFamily="2" charset="-122"/>
              </a:rPr>
              <a:t>i</a:t>
            </a:r>
            <a:r>
              <a:rPr lang="en-US" altLang="zh-CN" sz="2000" b="1" dirty="0">
                <a:solidFill>
                  <a:srgbClr val="46385C"/>
                </a:solidFill>
                <a:latin typeface="SimSun" panose="02010600030101010101" pitchFamily="2" charset="-122"/>
                <a:ea typeface="SimSun" panose="02010600030101010101" pitchFamily="2" charset="-122"/>
              </a:rPr>
              <a:t>) :=R0;</a:t>
            </a:r>
          </a:p>
          <a:p>
            <a:pPr lvl="1"/>
            <a:r>
              <a:rPr lang="en-US" altLang="zh-CN" sz="2000" b="1" dirty="0">
                <a:solidFill>
                  <a:srgbClr val="46385C"/>
                </a:solidFill>
                <a:latin typeface="SimSun" panose="02010600030101010101" pitchFamily="2" charset="-122"/>
                <a:ea typeface="SimSun" panose="02010600030101010101" pitchFamily="2" charset="-122"/>
              </a:rPr>
              <a:t>Status(</a:t>
            </a:r>
            <a:r>
              <a:rPr lang="en-US" altLang="zh-CN" sz="2000" b="1" dirty="0" err="1">
                <a:solidFill>
                  <a:srgbClr val="46385C"/>
                </a:solidFill>
                <a:latin typeface="SimSun" panose="02010600030101010101" pitchFamily="2" charset="-122"/>
                <a:ea typeface="SimSun" panose="02010600030101010101" pitchFamily="2" charset="-122"/>
              </a:rPr>
              <a:t>i</a:t>
            </a:r>
            <a:r>
              <a:rPr lang="en-US" altLang="zh-CN" sz="2000" b="1" dirty="0">
                <a:solidFill>
                  <a:srgbClr val="46385C"/>
                </a:solidFill>
                <a:latin typeface="SimSun" panose="02010600030101010101" pitchFamily="2" charset="-122"/>
                <a:ea typeface="SimSun" panose="02010600030101010101" pitchFamily="2" charset="-122"/>
              </a:rPr>
              <a:t>) :=‘</a:t>
            </a:r>
            <a:r>
              <a:rPr lang="en-US" altLang="zh-CN" sz="2000" b="1" dirty="0" err="1">
                <a:solidFill>
                  <a:srgbClr val="46385C"/>
                </a:solidFill>
                <a:latin typeface="SimSun" panose="02010600030101010101" pitchFamily="2" charset="-122"/>
                <a:ea typeface="SimSun" panose="02010600030101010101" pitchFamily="2" charset="-122"/>
              </a:rPr>
              <a:t>Readys</a:t>
            </a:r>
            <a:r>
              <a:rPr lang="en-US" altLang="zh-CN" sz="2000" b="1" dirty="0">
                <a:solidFill>
                  <a:srgbClr val="46385C"/>
                </a:solidFill>
                <a:latin typeface="SimSun" panose="02010600030101010101" pitchFamily="2" charset="-122"/>
                <a:ea typeface="SimSun" panose="02010600030101010101" pitchFamily="2" charset="-122"/>
              </a:rPr>
              <a:t>’</a:t>
            </a:r>
          </a:p>
          <a:p>
            <a:pPr lvl="1"/>
            <a:r>
              <a:rPr lang="en-US" altLang="zh-CN" sz="2000" b="1" dirty="0">
                <a:solidFill>
                  <a:srgbClr val="46385C"/>
                </a:solidFill>
                <a:latin typeface="SimSun" panose="02010600030101010101" pitchFamily="2" charset="-122"/>
                <a:ea typeface="SimSun" panose="02010600030101010101" pitchFamily="2" charset="-122"/>
              </a:rPr>
              <a:t>Parent(</a:t>
            </a:r>
            <a:r>
              <a:rPr lang="en-US" altLang="zh-CN" sz="2000" b="1" dirty="0" err="1">
                <a:solidFill>
                  <a:srgbClr val="46385C"/>
                </a:solidFill>
                <a:latin typeface="SimSun" panose="02010600030101010101" pitchFamily="2" charset="-122"/>
                <a:ea typeface="SimSun" panose="02010600030101010101" pitchFamily="2" charset="-122"/>
              </a:rPr>
              <a:t>i</a:t>
            </a:r>
            <a:r>
              <a:rPr lang="en-US" altLang="zh-CN" sz="2000" b="1" dirty="0">
                <a:solidFill>
                  <a:srgbClr val="46385C"/>
                </a:solidFill>
                <a:latin typeface="SimSun" panose="02010600030101010101" pitchFamily="2" charset="-122"/>
                <a:ea typeface="SimSun" panose="02010600030101010101" pitchFamily="2" charset="-122"/>
              </a:rPr>
              <a:t>) :=CALLER</a:t>
            </a:r>
          </a:p>
          <a:p>
            <a:pPr lvl="1"/>
            <a:r>
              <a:rPr lang="en-US" altLang="zh-CN" sz="2000" b="1" dirty="0">
                <a:solidFill>
                  <a:srgbClr val="46385C"/>
                </a:solidFill>
                <a:latin typeface="SimSun" panose="02010600030101010101" pitchFamily="2" charset="-122"/>
                <a:ea typeface="SimSun" panose="02010600030101010101" pitchFamily="2" charset="-122"/>
              </a:rPr>
              <a:t>   /* </a:t>
            </a:r>
            <a:r>
              <a:rPr lang="zh-CN" altLang="en-US" sz="2000" b="1" dirty="0">
                <a:solidFill>
                  <a:srgbClr val="46385C"/>
                </a:solidFill>
                <a:latin typeface="SimSun" panose="02010600030101010101" pitchFamily="2" charset="-122"/>
                <a:ea typeface="SimSun" panose="02010600030101010101" pitchFamily="2" charset="-122"/>
              </a:rPr>
              <a:t>插入就绪队列</a:t>
            </a:r>
          </a:p>
          <a:p>
            <a:pPr lvl="1"/>
            <a:r>
              <a:rPr lang="en-US" altLang="zh-CN" sz="2000" b="1" dirty="0">
                <a:solidFill>
                  <a:srgbClr val="46385C"/>
                </a:solidFill>
                <a:latin typeface="SimSun" panose="02010600030101010101" pitchFamily="2" charset="-122"/>
                <a:ea typeface="SimSun" panose="02010600030101010101" pitchFamily="2" charset="-122"/>
              </a:rPr>
              <a:t>Insert(RL, </a:t>
            </a:r>
            <a:r>
              <a:rPr lang="en-US" altLang="zh-CN" sz="2000" b="1" dirty="0" err="1">
                <a:solidFill>
                  <a:srgbClr val="46385C"/>
                </a:solidFill>
                <a:latin typeface="SimSun" panose="02010600030101010101" pitchFamily="2" charset="-122"/>
                <a:ea typeface="SimSun" panose="02010600030101010101" pitchFamily="2" charset="-122"/>
              </a:rPr>
              <a:t>i</a:t>
            </a:r>
            <a:r>
              <a:rPr lang="en-US" altLang="zh-CN" sz="2000" b="1" dirty="0">
                <a:solidFill>
                  <a:srgbClr val="46385C"/>
                </a:solidFill>
                <a:latin typeface="SimSun" panose="02010600030101010101" pitchFamily="2" charset="-122"/>
                <a:ea typeface="SimSun" panose="02010600030101010101" pitchFamily="2" charset="-122"/>
              </a:rPr>
              <a:t>);</a:t>
            </a:r>
          </a:p>
          <a:p>
            <a:r>
              <a:rPr lang="en-US" altLang="zh-CN" sz="2000" b="1" dirty="0">
                <a:solidFill>
                  <a:srgbClr val="3333FF"/>
                </a:solidFill>
                <a:latin typeface="SimSun" panose="02010600030101010101" pitchFamily="2" charset="-122"/>
                <a:ea typeface="SimSun" panose="02010600030101010101" pitchFamily="2" charset="-122"/>
              </a:rPr>
              <a:t>end</a:t>
            </a:r>
            <a:endParaRPr lang="en-US" altLang="zh-CN" sz="2000" b="1" dirty="0">
              <a:solidFill>
                <a:srgbClr val="46385C"/>
              </a:solidFill>
              <a:latin typeface="SimSun" panose="02010600030101010101" pitchFamily="2" charset="-122"/>
              <a:ea typeface="SimSun" panose="02010600030101010101" pitchFamily="2" charset="-122"/>
            </a:endParaRPr>
          </a:p>
        </p:txBody>
      </p:sp>
      <p:sp>
        <p:nvSpPr>
          <p:cNvPr id="364547" name="AutoShape 3">
            <a:extLst>
              <a:ext uri="{FF2B5EF4-FFF2-40B4-BE49-F238E27FC236}">
                <a16:creationId xmlns:a16="http://schemas.microsoft.com/office/drawing/2014/main" id="{D56B171A-84D9-0442-9329-0157011141B3}"/>
              </a:ext>
            </a:extLst>
          </p:cNvPr>
          <p:cNvSpPr>
            <a:spLocks/>
          </p:cNvSpPr>
          <p:nvPr/>
        </p:nvSpPr>
        <p:spPr bwMode="auto">
          <a:xfrm>
            <a:off x="4953000" y="2438177"/>
            <a:ext cx="2209800" cy="338554"/>
          </a:xfrm>
          <a:prstGeom prst="borderCallout1">
            <a:avLst>
              <a:gd name="adj1" fmla="val 22361"/>
              <a:gd name="adj2" fmla="val -3449"/>
              <a:gd name="adj3" fmla="val 23292"/>
              <a:gd name="adj4" fmla="val -18968"/>
            </a:avLst>
          </a:prstGeom>
          <a:solidFill>
            <a:srgbClr val="3333FF"/>
          </a:solidFill>
          <a:ln w="12700">
            <a:solidFill>
              <a:schemeClr val="tx1"/>
            </a:solidFill>
            <a:miter lim="800000"/>
            <a:headEnd type="none" w="sm" len="sm"/>
            <a:tailEnd type="none" w="sm" len="sm"/>
          </a:ln>
          <a:effectLst>
            <a:outerShdw dist="107763" dir="2700000" algn="ctr" rotWithShape="0">
              <a:schemeClr val="tx1"/>
            </a:outerShdw>
          </a:effec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80000"/>
              </a:lnSpc>
            </a:pPr>
            <a:r>
              <a:rPr lang="zh-CN" altLang="zh-CN"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查找进程名</a:t>
            </a:r>
            <a:endParaRPr lang="zh-CN" altLang="en-US" sz="2000">
              <a:latin typeface="SimSun" panose="02010600030101010101" pitchFamily="2" charset="-122"/>
              <a:ea typeface="SimSun" panose="02010600030101010101" pitchFamily="2" charset="-122"/>
            </a:endParaRPr>
          </a:p>
        </p:txBody>
      </p:sp>
      <p:sp>
        <p:nvSpPr>
          <p:cNvPr id="364548" name="AutoShape 4">
            <a:extLst>
              <a:ext uri="{FF2B5EF4-FFF2-40B4-BE49-F238E27FC236}">
                <a16:creationId xmlns:a16="http://schemas.microsoft.com/office/drawing/2014/main" id="{AFF86A40-9F63-6244-BEFC-3C8F6EAB1F19}"/>
              </a:ext>
            </a:extLst>
          </p:cNvPr>
          <p:cNvSpPr>
            <a:spLocks/>
          </p:cNvSpPr>
          <p:nvPr/>
        </p:nvSpPr>
        <p:spPr bwMode="auto">
          <a:xfrm>
            <a:off x="3352800" y="3162077"/>
            <a:ext cx="5181600" cy="338554"/>
          </a:xfrm>
          <a:prstGeom prst="borderCallout1">
            <a:avLst>
              <a:gd name="adj1" fmla="val 28801"/>
              <a:gd name="adj2" fmla="val -1315"/>
              <a:gd name="adj3" fmla="val 26801"/>
              <a:gd name="adj4" fmla="val -15458"/>
            </a:avLst>
          </a:prstGeom>
          <a:solidFill>
            <a:srgbClr val="3333FF"/>
          </a:solidFill>
          <a:ln w="12700">
            <a:solidFill>
              <a:schemeClr val="tx1"/>
            </a:solidFill>
            <a:miter lim="800000"/>
            <a:headEnd type="none" w="sm" len="sm"/>
            <a:tailEnd type="none" w="sm" len="sm"/>
          </a:ln>
          <a:effectLst>
            <a:outerShdw dist="107763" dir="2700000" algn="ctr" rotWithShape="0">
              <a:schemeClr val="tx1"/>
            </a:outerShdw>
          </a:effec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80000"/>
              </a:lnSpc>
            </a:pPr>
            <a:r>
              <a:rPr lang="zh-CN" altLang="zh-CN"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登记进程名</a:t>
            </a:r>
            <a:r>
              <a:rPr lang="en-US" altLang="zh-CN"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n</a:t>
            </a:r>
            <a:r>
              <a:rPr lang="zh-CN" altLang="zh-CN"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到第</a:t>
            </a:r>
            <a:r>
              <a:rPr lang="en-US" altLang="zh-CN"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i</a:t>
            </a:r>
            <a:r>
              <a:rPr lang="zh-CN" altLang="zh-CN"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个</a:t>
            </a:r>
            <a:r>
              <a:rPr lang="en-US" altLang="zh-CN"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PCB</a:t>
            </a:r>
            <a:r>
              <a:rPr lang="zh-CN" altLang="zh-CN"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的外部名表目中</a:t>
            </a:r>
            <a:endParaRPr lang="zh-CN" altLang="en-US" sz="2000">
              <a:latin typeface="SimSun" panose="02010600030101010101" pitchFamily="2" charset="-122"/>
              <a:ea typeface="SimSun" panose="02010600030101010101" pitchFamily="2" charset="-122"/>
            </a:endParaRPr>
          </a:p>
        </p:txBody>
      </p:sp>
      <p:sp>
        <p:nvSpPr>
          <p:cNvPr id="364549" name="AutoShape 5">
            <a:extLst>
              <a:ext uri="{FF2B5EF4-FFF2-40B4-BE49-F238E27FC236}">
                <a16:creationId xmlns:a16="http://schemas.microsoft.com/office/drawing/2014/main" id="{0BEB7196-A1C7-1747-8875-3416C1366B77}"/>
              </a:ext>
            </a:extLst>
          </p:cNvPr>
          <p:cNvSpPr>
            <a:spLocks/>
          </p:cNvSpPr>
          <p:nvPr/>
        </p:nvSpPr>
        <p:spPr bwMode="auto">
          <a:xfrm>
            <a:off x="4876800" y="3482752"/>
            <a:ext cx="3657600" cy="338554"/>
          </a:xfrm>
          <a:prstGeom prst="borderCallout1">
            <a:avLst>
              <a:gd name="adj1" fmla="val 28801"/>
              <a:gd name="adj2" fmla="val -1819"/>
              <a:gd name="adj3" fmla="val 30000"/>
              <a:gd name="adj4" fmla="val -37727"/>
            </a:avLst>
          </a:prstGeom>
          <a:solidFill>
            <a:srgbClr val="3333FF"/>
          </a:solidFill>
          <a:ln w="12700">
            <a:solidFill>
              <a:schemeClr val="tx1"/>
            </a:solidFill>
            <a:miter lim="800000"/>
            <a:headEnd type="none" w="sm" len="sm"/>
            <a:tailEnd type="none" w="sm" len="sm"/>
          </a:ln>
          <a:effectLst>
            <a:outerShdw dist="107763" dir="2700000" algn="ctr" rotWithShape="0">
              <a:schemeClr val="tx1"/>
            </a:outerShdw>
          </a:effec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80000"/>
              </a:lnSpc>
            </a:pPr>
            <a:r>
              <a:rPr lang="zh-CN" altLang="zh-CN"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往</a:t>
            </a:r>
            <a:r>
              <a:rPr lang="en-US" altLang="zh-CN"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PCB</a:t>
            </a:r>
            <a:r>
              <a:rPr lang="zh-CN" altLang="zh-CN"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中登记优先数</a:t>
            </a:r>
            <a:endParaRPr lang="zh-CN" altLang="en-US" sz="2000">
              <a:latin typeface="SimSun" panose="02010600030101010101" pitchFamily="2" charset="-122"/>
              <a:ea typeface="SimSun" panose="02010600030101010101" pitchFamily="2" charset="-122"/>
            </a:endParaRPr>
          </a:p>
        </p:txBody>
      </p:sp>
      <p:sp>
        <p:nvSpPr>
          <p:cNvPr id="364550" name="AutoShape 6">
            <a:extLst>
              <a:ext uri="{FF2B5EF4-FFF2-40B4-BE49-F238E27FC236}">
                <a16:creationId xmlns:a16="http://schemas.microsoft.com/office/drawing/2014/main" id="{9CF6FAE7-5267-F145-9761-7B6809EF5354}"/>
              </a:ext>
            </a:extLst>
          </p:cNvPr>
          <p:cNvSpPr>
            <a:spLocks/>
          </p:cNvSpPr>
          <p:nvPr/>
        </p:nvSpPr>
        <p:spPr bwMode="auto">
          <a:xfrm>
            <a:off x="4648200" y="3847877"/>
            <a:ext cx="3886200" cy="338554"/>
          </a:xfrm>
          <a:prstGeom prst="borderCallout1">
            <a:avLst>
              <a:gd name="adj1" fmla="val 28801"/>
              <a:gd name="adj2" fmla="val -1694"/>
              <a:gd name="adj3" fmla="val 28000"/>
              <a:gd name="adj4" fmla="val -28389"/>
            </a:avLst>
          </a:prstGeom>
          <a:solidFill>
            <a:srgbClr val="3333FF"/>
          </a:solidFill>
          <a:ln w="12700">
            <a:solidFill>
              <a:schemeClr val="tx1"/>
            </a:solidFill>
            <a:miter lim="800000"/>
            <a:headEnd type="none" w="sm" len="sm"/>
            <a:tailEnd type="none" w="sm" len="sm"/>
          </a:ln>
          <a:effectLst>
            <a:outerShdw dist="107763" dir="2700000" algn="ctr" rotWithShape="0">
              <a:schemeClr val="tx1"/>
            </a:outerShdw>
          </a:effec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80000"/>
              </a:lnSpc>
            </a:pPr>
            <a:r>
              <a:rPr lang="zh-CN" altLang="zh-CN"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往</a:t>
            </a:r>
            <a:r>
              <a:rPr lang="en-US" altLang="zh-CN"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PCB</a:t>
            </a:r>
            <a:r>
              <a:rPr lang="zh-CN" altLang="zh-CN"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中登记现场状态初始值</a:t>
            </a:r>
            <a:endParaRPr lang="zh-CN" altLang="en-US" sz="2000">
              <a:latin typeface="SimSun" panose="02010600030101010101" pitchFamily="2" charset="-122"/>
              <a:ea typeface="SimSun" panose="02010600030101010101" pitchFamily="2" charset="-122"/>
            </a:endParaRPr>
          </a:p>
        </p:txBody>
      </p:sp>
      <p:sp>
        <p:nvSpPr>
          <p:cNvPr id="364551" name="AutoShape 7">
            <a:extLst>
              <a:ext uri="{FF2B5EF4-FFF2-40B4-BE49-F238E27FC236}">
                <a16:creationId xmlns:a16="http://schemas.microsoft.com/office/drawing/2014/main" id="{6C53E2B6-4958-A044-888E-08EB6B1AFA54}"/>
              </a:ext>
            </a:extLst>
          </p:cNvPr>
          <p:cNvSpPr>
            <a:spLocks/>
          </p:cNvSpPr>
          <p:nvPr/>
        </p:nvSpPr>
        <p:spPr bwMode="auto">
          <a:xfrm>
            <a:off x="5181600" y="4228877"/>
            <a:ext cx="3352800" cy="338554"/>
          </a:xfrm>
          <a:prstGeom prst="borderCallout1">
            <a:avLst>
              <a:gd name="adj1" fmla="val 28801"/>
              <a:gd name="adj2" fmla="val -2000"/>
              <a:gd name="adj3" fmla="val 28000"/>
              <a:gd name="adj4" fmla="val -36000"/>
            </a:avLst>
          </a:prstGeom>
          <a:solidFill>
            <a:srgbClr val="3333FF"/>
          </a:solidFill>
          <a:ln w="12700">
            <a:solidFill>
              <a:schemeClr val="tx1"/>
            </a:solidFill>
            <a:miter lim="800000"/>
            <a:headEnd type="none" w="sm" len="sm"/>
            <a:tailEnd type="none" w="sm" len="sm"/>
          </a:ln>
          <a:effectLst>
            <a:outerShdw dist="107763" dir="2700000" algn="ctr" rotWithShape="0">
              <a:schemeClr val="tx1"/>
            </a:outerShdw>
          </a:effec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80000"/>
              </a:lnSpc>
            </a:pPr>
            <a:r>
              <a:rPr lang="zh-CN" altLang="zh-CN"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记录主存的初始占用情况</a:t>
            </a:r>
            <a:endParaRPr lang="zh-CN" altLang="en-US" sz="2000">
              <a:latin typeface="SimSun" panose="02010600030101010101" pitchFamily="2" charset="-122"/>
              <a:ea typeface="SimSun" panose="02010600030101010101" pitchFamily="2" charset="-122"/>
            </a:endParaRPr>
          </a:p>
        </p:txBody>
      </p:sp>
      <p:sp>
        <p:nvSpPr>
          <p:cNvPr id="364552" name="AutoShape 8">
            <a:extLst>
              <a:ext uri="{FF2B5EF4-FFF2-40B4-BE49-F238E27FC236}">
                <a16:creationId xmlns:a16="http://schemas.microsoft.com/office/drawing/2014/main" id="{041ED209-C33E-8141-9AE5-7AFFD7A0CF07}"/>
              </a:ext>
            </a:extLst>
          </p:cNvPr>
          <p:cNvSpPr>
            <a:spLocks/>
          </p:cNvSpPr>
          <p:nvPr/>
        </p:nvSpPr>
        <p:spPr bwMode="auto">
          <a:xfrm>
            <a:off x="5181600" y="4609877"/>
            <a:ext cx="3352800" cy="338554"/>
          </a:xfrm>
          <a:prstGeom prst="borderCallout1">
            <a:avLst>
              <a:gd name="adj1" fmla="val 28801"/>
              <a:gd name="adj2" fmla="val -2000"/>
              <a:gd name="adj3" fmla="val 28000"/>
              <a:gd name="adj4" fmla="val -36000"/>
            </a:avLst>
          </a:prstGeom>
          <a:solidFill>
            <a:srgbClr val="3333FF"/>
          </a:solidFill>
          <a:ln w="12700">
            <a:solidFill>
              <a:schemeClr val="tx1"/>
            </a:solidFill>
            <a:miter lim="800000"/>
            <a:headEnd type="none" w="sm" len="sm"/>
            <a:tailEnd type="none" w="sm" len="sm"/>
          </a:ln>
          <a:effectLst>
            <a:outerShdw dist="107763" dir="2700000" algn="ctr" rotWithShape="0">
              <a:schemeClr val="tx1"/>
            </a:outerShdw>
          </a:effec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80000"/>
              </a:lnSpc>
            </a:pPr>
            <a:r>
              <a:rPr lang="zh-CN" altLang="zh-CN"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记录资源的初始占用情况</a:t>
            </a:r>
            <a:endParaRPr lang="zh-CN" altLang="en-US" sz="2000">
              <a:latin typeface="SimSun" panose="02010600030101010101" pitchFamily="2" charset="-122"/>
              <a:ea typeface="SimSun" panose="02010600030101010101" pitchFamily="2" charset="-122"/>
            </a:endParaRPr>
          </a:p>
        </p:txBody>
      </p:sp>
      <p:sp>
        <p:nvSpPr>
          <p:cNvPr id="364553" name="AutoShape 9">
            <a:extLst>
              <a:ext uri="{FF2B5EF4-FFF2-40B4-BE49-F238E27FC236}">
                <a16:creationId xmlns:a16="http://schemas.microsoft.com/office/drawing/2014/main" id="{81FDADD3-D2FE-714E-A1B0-B04F0DBD0CCA}"/>
              </a:ext>
            </a:extLst>
          </p:cNvPr>
          <p:cNvSpPr>
            <a:spLocks/>
          </p:cNvSpPr>
          <p:nvPr/>
        </p:nvSpPr>
        <p:spPr bwMode="auto">
          <a:xfrm>
            <a:off x="5029200" y="5295677"/>
            <a:ext cx="3505200" cy="338554"/>
          </a:xfrm>
          <a:prstGeom prst="borderCallout1">
            <a:avLst>
              <a:gd name="adj1" fmla="val 28801"/>
              <a:gd name="adj2" fmla="val -2042"/>
              <a:gd name="adj3" fmla="val 28398"/>
              <a:gd name="adj4" fmla="val -28060"/>
            </a:avLst>
          </a:prstGeom>
          <a:solidFill>
            <a:srgbClr val="3333FF"/>
          </a:solidFill>
          <a:ln w="12700">
            <a:solidFill>
              <a:schemeClr val="tx1"/>
            </a:solidFill>
            <a:miter lim="800000"/>
            <a:headEnd type="none" w="sm" len="sm"/>
            <a:tailEnd type="none" w="sm" len="sm"/>
          </a:ln>
          <a:effectLst>
            <a:outerShdw dist="107763" dir="2700000" algn="ctr" rotWithShape="0">
              <a:schemeClr val="tx1"/>
            </a:outerShdw>
          </a:effec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80000"/>
              </a:lnSpc>
            </a:pPr>
            <a:r>
              <a:rPr lang="zh-CN" altLang="zh-CN"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记录子、父进程间的标识</a:t>
            </a:r>
            <a:endParaRPr lang="zh-CN" altLang="en-US" sz="2000">
              <a:latin typeface="SimSun" panose="02010600030101010101" pitchFamily="2" charset="-122"/>
              <a:ea typeface="SimSun" panose="02010600030101010101" pitchFamily="2" charset="-122"/>
            </a:endParaRPr>
          </a:p>
        </p:txBody>
      </p:sp>
      <p:sp>
        <p:nvSpPr>
          <p:cNvPr id="364555" name="AutoShape 11">
            <a:extLst>
              <a:ext uri="{FF2B5EF4-FFF2-40B4-BE49-F238E27FC236}">
                <a16:creationId xmlns:a16="http://schemas.microsoft.com/office/drawing/2014/main" id="{12D169EA-47B0-1F40-99B5-F5C6F26D1923}"/>
              </a:ext>
            </a:extLst>
          </p:cNvPr>
          <p:cNvSpPr>
            <a:spLocks/>
          </p:cNvSpPr>
          <p:nvPr/>
        </p:nvSpPr>
        <p:spPr bwMode="auto">
          <a:xfrm>
            <a:off x="5245100" y="4930552"/>
            <a:ext cx="3289300" cy="338554"/>
          </a:xfrm>
          <a:prstGeom prst="borderCallout1">
            <a:avLst>
              <a:gd name="adj1" fmla="val 28801"/>
              <a:gd name="adj2" fmla="val -2042"/>
              <a:gd name="adj3" fmla="val 33199"/>
              <a:gd name="adj4" fmla="val -38264"/>
            </a:avLst>
          </a:prstGeom>
          <a:solidFill>
            <a:srgbClr val="3333FF"/>
          </a:solidFill>
          <a:ln w="12700">
            <a:solidFill>
              <a:schemeClr val="tx1"/>
            </a:solidFill>
            <a:miter lim="800000"/>
            <a:headEnd type="none" w="sm" len="sm"/>
            <a:tailEnd type="none" w="sm" len="sm"/>
          </a:ln>
          <a:effectLst>
            <a:outerShdw dist="107763" dir="2700000" algn="ctr" rotWithShape="0">
              <a:schemeClr val="tx1"/>
            </a:outerShdw>
          </a:effec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80000"/>
              </a:lnSpc>
            </a:pPr>
            <a:r>
              <a:rPr lang="zh-CN" altLang="en-US"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置</a:t>
            </a:r>
            <a:r>
              <a:rPr lang="zh-CN" altLang="zh-CN"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进程</a:t>
            </a:r>
            <a:r>
              <a:rPr lang="zh-CN" altLang="en-US"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为就绪状态</a:t>
            </a:r>
            <a:endParaRPr lang="zh-CN" altLang="en-US" sz="2000">
              <a:latin typeface="SimSun" panose="02010600030101010101" pitchFamily="2" charset="-122"/>
              <a:ea typeface="SimSun" panose="02010600030101010101" pitchFamily="2" charset="-122"/>
            </a:endParaRPr>
          </a:p>
        </p:txBody>
      </p:sp>
      <p:sp>
        <p:nvSpPr>
          <p:cNvPr id="364556" name="AutoShape 12">
            <a:extLst>
              <a:ext uri="{FF2B5EF4-FFF2-40B4-BE49-F238E27FC236}">
                <a16:creationId xmlns:a16="http://schemas.microsoft.com/office/drawing/2014/main" id="{CB3120A7-2372-E045-B66C-ED9F4EA8C01A}"/>
              </a:ext>
            </a:extLst>
          </p:cNvPr>
          <p:cNvSpPr>
            <a:spLocks/>
          </p:cNvSpPr>
          <p:nvPr/>
        </p:nvSpPr>
        <p:spPr bwMode="auto">
          <a:xfrm>
            <a:off x="5245100" y="6046565"/>
            <a:ext cx="3289300" cy="338554"/>
          </a:xfrm>
          <a:prstGeom prst="borderCallout1">
            <a:avLst>
              <a:gd name="adj1" fmla="val 28801"/>
              <a:gd name="adj2" fmla="val -2042"/>
              <a:gd name="adj3" fmla="val 18801"/>
              <a:gd name="adj4" fmla="val -60204"/>
            </a:avLst>
          </a:prstGeom>
          <a:solidFill>
            <a:srgbClr val="3333FF"/>
          </a:solidFill>
          <a:ln w="12700">
            <a:solidFill>
              <a:schemeClr val="tx1"/>
            </a:solidFill>
            <a:miter lim="800000"/>
            <a:headEnd type="none" w="sm" len="sm"/>
            <a:tailEnd type="none" w="sm" len="sm"/>
          </a:ln>
          <a:effectLst>
            <a:outerShdw dist="107763" dir="2700000" algn="ctr" rotWithShape="0">
              <a:schemeClr val="tx1"/>
            </a:outerShdw>
          </a:effec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80000"/>
              </a:lnSpc>
            </a:pPr>
            <a:r>
              <a:rPr lang="zh-CN" altLang="en-US"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将就绪</a:t>
            </a:r>
            <a:r>
              <a:rPr lang="zh-CN" altLang="zh-CN"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进程</a:t>
            </a:r>
            <a:r>
              <a:rPr lang="zh-CN" altLang="en-US" sz="2000" b="1">
                <a:solidFill>
                  <a:srgbClr val="FFFFFF"/>
                </a:solidFill>
                <a:effectLst>
                  <a:outerShdw blurRad="38100" dist="38100" dir="2700000" algn="tl">
                    <a:srgbClr val="000000"/>
                  </a:outerShdw>
                </a:effectLst>
                <a:latin typeface="SimSun" panose="02010600030101010101" pitchFamily="2" charset="-122"/>
                <a:ea typeface="SimSun" panose="02010600030101010101" pitchFamily="2" charset="-122"/>
              </a:rPr>
              <a:t>插入就绪队列</a:t>
            </a:r>
            <a:endParaRPr lang="zh-CN" altLang="en-US" sz="2000">
              <a:latin typeface="SimSun" panose="02010600030101010101" pitchFamily="2" charset="-122"/>
              <a:ea typeface="SimSun" panose="02010600030101010101" pitchFamily="2" charset="-122"/>
            </a:endParaRPr>
          </a:p>
        </p:txBody>
      </p:sp>
      <p:sp>
        <p:nvSpPr>
          <p:cNvPr id="15" name="Text Box 3">
            <a:extLst>
              <a:ext uri="{FF2B5EF4-FFF2-40B4-BE49-F238E27FC236}">
                <a16:creationId xmlns:a16="http://schemas.microsoft.com/office/drawing/2014/main" id="{A9D0C010-8E11-5543-82D3-20561931D776}"/>
              </a:ext>
            </a:extLst>
          </p:cNvPr>
          <p:cNvSpPr txBox="1">
            <a:spLocks noChangeArrowheads="1"/>
          </p:cNvSpPr>
          <p:nvPr/>
        </p:nvSpPr>
        <p:spPr bwMode="auto">
          <a:xfrm>
            <a:off x="1115616" y="383734"/>
            <a:ext cx="621035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latin typeface="宋体" panose="02010600030101010101" pitchFamily="2" charset="-122"/>
              </a:rPr>
              <a:t>2.4 </a:t>
            </a:r>
            <a:r>
              <a:rPr lang="zh-CN" altLang="en-US" sz="3600" b="1" dirty="0">
                <a:solidFill>
                  <a:srgbClr val="3333FF"/>
                </a:solidFill>
                <a:latin typeface="宋体" panose="02010600030101010101" pitchFamily="2" charset="-122"/>
              </a:rPr>
              <a:t>进程控制－－</a:t>
            </a:r>
            <a:r>
              <a:rPr lang="zh-CN" altLang="en-US" sz="3600" b="1" dirty="0">
                <a:solidFill>
                  <a:srgbClr val="FF0000"/>
                </a:solidFill>
                <a:latin typeface="宋体" panose="02010600030101010101" pitchFamily="2" charset="-122"/>
              </a:rPr>
              <a:t>进程的创建</a:t>
            </a:r>
          </a:p>
        </p:txBody>
      </p:sp>
      <p:sp>
        <p:nvSpPr>
          <p:cNvPr id="2" name="Slide Number Placeholder 1">
            <a:extLst>
              <a:ext uri="{FF2B5EF4-FFF2-40B4-BE49-F238E27FC236}">
                <a16:creationId xmlns:a16="http://schemas.microsoft.com/office/drawing/2014/main" id="{B9FAFD77-D44B-534F-BD84-DFE5D3456326}"/>
              </a:ext>
            </a:extLst>
          </p:cNvPr>
          <p:cNvSpPr>
            <a:spLocks noGrp="1"/>
          </p:cNvSpPr>
          <p:nvPr>
            <p:ph type="sldNum" sz="quarter" idx="12"/>
          </p:nvPr>
        </p:nvSpPr>
        <p:spPr/>
        <p:txBody>
          <a:bodyPr/>
          <a:lstStyle/>
          <a:p>
            <a:fld id="{DC6D1BD5-D0BD-4B4A-ABF2-851E9CF71F86}" type="slidenum">
              <a:rPr lang="zh-CN" altLang="en-US" smtClean="0"/>
              <a:pPr/>
              <a:t>52</a:t>
            </a:fld>
            <a:endParaRPr lang="en-US" altLang="zh-CN" dirty="0"/>
          </a:p>
        </p:txBody>
      </p:sp>
    </p:spTree>
    <p:extLst>
      <p:ext uri="{BB962C8B-B14F-4D97-AF65-F5344CB8AC3E}">
        <p14:creationId xmlns:p14="http://schemas.microsoft.com/office/powerpoint/2010/main" val="2673960790"/>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64546"/>
                                        </p:tgtEl>
                                        <p:attrNameLst>
                                          <p:attrName>style.visibility</p:attrName>
                                        </p:attrNameLst>
                                      </p:cBhvr>
                                      <p:to>
                                        <p:strVal val="visible"/>
                                      </p:to>
                                    </p:set>
                                    <p:animEffect transition="in" filter="dissolve">
                                      <p:cBhvr>
                                        <p:cTn id="7" dur="500"/>
                                        <p:tgtEl>
                                          <p:spTgt spid="3645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64547"/>
                                        </p:tgtEl>
                                        <p:attrNameLst>
                                          <p:attrName>style.visibility</p:attrName>
                                        </p:attrNameLst>
                                      </p:cBhvr>
                                      <p:to>
                                        <p:strVal val="visible"/>
                                      </p:to>
                                    </p:set>
                                    <p:animEffect transition="in" filter="strips(downLeft)">
                                      <p:cBhvr>
                                        <p:cTn id="12" dur="500"/>
                                        <p:tgtEl>
                                          <p:spTgt spid="364547"/>
                                        </p:tgtEl>
                                      </p:cBhvr>
                                    </p:animEffect>
                                  </p:childTnLst>
                                  <p:subTnLst>
                                    <p:set>
                                      <p:cBhvr override="childStyle">
                                        <p:cTn dur="1" fill="hold" display="0" masterRel="nextClick" afterEffect="1"/>
                                        <p:tgtEl>
                                          <p:spTgt spid="364547"/>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64548"/>
                                        </p:tgtEl>
                                        <p:attrNameLst>
                                          <p:attrName>style.visibility</p:attrName>
                                        </p:attrNameLst>
                                      </p:cBhvr>
                                      <p:to>
                                        <p:strVal val="visible"/>
                                      </p:to>
                                    </p:set>
                                    <p:animEffect transition="in" filter="strips(downLeft)">
                                      <p:cBhvr>
                                        <p:cTn id="17" dur="500"/>
                                        <p:tgtEl>
                                          <p:spTgt spid="364548"/>
                                        </p:tgtEl>
                                      </p:cBhvr>
                                    </p:animEffect>
                                  </p:childTnLst>
                                  <p:subTnLst>
                                    <p:set>
                                      <p:cBhvr override="childStyle">
                                        <p:cTn dur="1" fill="hold" display="0" masterRel="nextClick" afterEffect="1"/>
                                        <p:tgtEl>
                                          <p:spTgt spid="364548"/>
                                        </p:tgtEl>
                                        <p:attrNameLst>
                                          <p:attrName>style.visibility</p:attrName>
                                        </p:attrNameLst>
                                      </p:cBhvr>
                                      <p:to>
                                        <p:strVal val="hidden"/>
                                      </p:to>
                                    </p:set>
                                  </p:sub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64549"/>
                                        </p:tgtEl>
                                        <p:attrNameLst>
                                          <p:attrName>style.visibility</p:attrName>
                                        </p:attrNameLst>
                                      </p:cBhvr>
                                      <p:to>
                                        <p:strVal val="visible"/>
                                      </p:to>
                                    </p:set>
                                    <p:animEffect transition="in" filter="strips(downLeft)">
                                      <p:cBhvr>
                                        <p:cTn id="22" dur="500"/>
                                        <p:tgtEl>
                                          <p:spTgt spid="364549"/>
                                        </p:tgtEl>
                                      </p:cBhvr>
                                    </p:animEffect>
                                  </p:childTnLst>
                                  <p:subTnLst>
                                    <p:set>
                                      <p:cBhvr override="childStyle">
                                        <p:cTn dur="1" fill="hold" display="0" masterRel="nextClick" afterEffect="1"/>
                                        <p:tgtEl>
                                          <p:spTgt spid="364549"/>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364550"/>
                                        </p:tgtEl>
                                        <p:attrNameLst>
                                          <p:attrName>style.visibility</p:attrName>
                                        </p:attrNameLst>
                                      </p:cBhvr>
                                      <p:to>
                                        <p:strVal val="visible"/>
                                      </p:to>
                                    </p:set>
                                    <p:animEffect transition="in" filter="strips(downLeft)">
                                      <p:cBhvr>
                                        <p:cTn id="27" dur="500"/>
                                        <p:tgtEl>
                                          <p:spTgt spid="364550"/>
                                        </p:tgtEl>
                                      </p:cBhvr>
                                    </p:animEffect>
                                  </p:childTnLst>
                                  <p:subTnLst>
                                    <p:set>
                                      <p:cBhvr override="childStyle">
                                        <p:cTn dur="1" fill="hold" display="0" masterRel="nextClick" afterEffect="1"/>
                                        <p:tgtEl>
                                          <p:spTgt spid="364550"/>
                                        </p:tgtEl>
                                        <p:attrNameLst>
                                          <p:attrName>style.visibility</p:attrName>
                                        </p:attrNameLst>
                                      </p:cBhvr>
                                      <p:to>
                                        <p:strVal val="hidden"/>
                                      </p:to>
                                    </p:set>
                                  </p:sub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364551"/>
                                        </p:tgtEl>
                                        <p:attrNameLst>
                                          <p:attrName>style.visibility</p:attrName>
                                        </p:attrNameLst>
                                      </p:cBhvr>
                                      <p:to>
                                        <p:strVal val="visible"/>
                                      </p:to>
                                    </p:set>
                                    <p:animEffect transition="in" filter="strips(downLeft)">
                                      <p:cBhvr>
                                        <p:cTn id="32" dur="500"/>
                                        <p:tgtEl>
                                          <p:spTgt spid="364551"/>
                                        </p:tgtEl>
                                      </p:cBhvr>
                                    </p:animEffect>
                                  </p:childTnLst>
                                  <p:subTnLst>
                                    <p:set>
                                      <p:cBhvr override="childStyle">
                                        <p:cTn dur="1" fill="hold" display="0" masterRel="nextClick" afterEffect="1"/>
                                        <p:tgtEl>
                                          <p:spTgt spid="364551"/>
                                        </p:tgtEl>
                                        <p:attrNameLst>
                                          <p:attrName>style.visibility</p:attrName>
                                        </p:attrNameLst>
                                      </p:cBhvr>
                                      <p:to>
                                        <p:strVal val="hidden"/>
                                      </p:to>
                                    </p:set>
                                  </p:sub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12" fill="hold" grpId="0" nodeType="clickEffect">
                                  <p:stCondLst>
                                    <p:cond delay="0"/>
                                  </p:stCondLst>
                                  <p:childTnLst>
                                    <p:set>
                                      <p:cBhvr>
                                        <p:cTn id="36" dur="1" fill="hold">
                                          <p:stCondLst>
                                            <p:cond delay="0"/>
                                          </p:stCondLst>
                                        </p:cTn>
                                        <p:tgtEl>
                                          <p:spTgt spid="364552"/>
                                        </p:tgtEl>
                                        <p:attrNameLst>
                                          <p:attrName>style.visibility</p:attrName>
                                        </p:attrNameLst>
                                      </p:cBhvr>
                                      <p:to>
                                        <p:strVal val="visible"/>
                                      </p:to>
                                    </p:set>
                                    <p:animEffect transition="in" filter="strips(downLeft)">
                                      <p:cBhvr>
                                        <p:cTn id="37" dur="500"/>
                                        <p:tgtEl>
                                          <p:spTgt spid="364552"/>
                                        </p:tgtEl>
                                      </p:cBhvr>
                                    </p:animEffect>
                                  </p:childTnLst>
                                  <p:subTnLst>
                                    <p:set>
                                      <p:cBhvr override="childStyle">
                                        <p:cTn dur="1" fill="hold" display="0" masterRel="nextClick" afterEffect="1"/>
                                        <p:tgtEl>
                                          <p:spTgt spid="364552"/>
                                        </p:tgtEl>
                                        <p:attrNameLst>
                                          <p:attrName>style.visibility</p:attrName>
                                        </p:attrNameLst>
                                      </p:cBhvr>
                                      <p:to>
                                        <p:strVal val="hidden"/>
                                      </p:to>
                                    </p:set>
                                  </p:sub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12" fill="hold" grpId="0" nodeType="clickEffect">
                                  <p:stCondLst>
                                    <p:cond delay="0"/>
                                  </p:stCondLst>
                                  <p:childTnLst>
                                    <p:set>
                                      <p:cBhvr>
                                        <p:cTn id="41" dur="1" fill="hold">
                                          <p:stCondLst>
                                            <p:cond delay="0"/>
                                          </p:stCondLst>
                                        </p:cTn>
                                        <p:tgtEl>
                                          <p:spTgt spid="364555"/>
                                        </p:tgtEl>
                                        <p:attrNameLst>
                                          <p:attrName>style.visibility</p:attrName>
                                        </p:attrNameLst>
                                      </p:cBhvr>
                                      <p:to>
                                        <p:strVal val="visible"/>
                                      </p:to>
                                    </p:set>
                                    <p:animEffect transition="in" filter="strips(downLeft)">
                                      <p:cBhvr>
                                        <p:cTn id="42" dur="500"/>
                                        <p:tgtEl>
                                          <p:spTgt spid="364555"/>
                                        </p:tgtEl>
                                      </p:cBhvr>
                                    </p:animEffect>
                                  </p:childTnLst>
                                  <p:subTnLst>
                                    <p:set>
                                      <p:cBhvr override="childStyle">
                                        <p:cTn dur="1" fill="hold" display="0" masterRel="nextClick" afterEffect="1"/>
                                        <p:tgtEl>
                                          <p:spTgt spid="364555"/>
                                        </p:tgtEl>
                                        <p:attrNameLst>
                                          <p:attrName>style.visibility</p:attrName>
                                        </p:attrNameLst>
                                      </p:cBhvr>
                                      <p:to>
                                        <p:strVal val="hidden"/>
                                      </p:to>
                                    </p:set>
                                  </p:sub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12" fill="hold" grpId="0" nodeType="clickEffect">
                                  <p:stCondLst>
                                    <p:cond delay="0"/>
                                  </p:stCondLst>
                                  <p:childTnLst>
                                    <p:set>
                                      <p:cBhvr>
                                        <p:cTn id="46" dur="1" fill="hold">
                                          <p:stCondLst>
                                            <p:cond delay="0"/>
                                          </p:stCondLst>
                                        </p:cTn>
                                        <p:tgtEl>
                                          <p:spTgt spid="364553"/>
                                        </p:tgtEl>
                                        <p:attrNameLst>
                                          <p:attrName>style.visibility</p:attrName>
                                        </p:attrNameLst>
                                      </p:cBhvr>
                                      <p:to>
                                        <p:strVal val="visible"/>
                                      </p:to>
                                    </p:set>
                                    <p:animEffect transition="in" filter="strips(downLeft)">
                                      <p:cBhvr>
                                        <p:cTn id="47" dur="500"/>
                                        <p:tgtEl>
                                          <p:spTgt spid="364553"/>
                                        </p:tgtEl>
                                      </p:cBhvr>
                                    </p:animEffect>
                                  </p:childTnLst>
                                  <p:subTnLst>
                                    <p:set>
                                      <p:cBhvr override="childStyle">
                                        <p:cTn dur="1" fill="hold" display="0" masterRel="nextClick" afterEffect="1"/>
                                        <p:tgtEl>
                                          <p:spTgt spid="364553"/>
                                        </p:tgtEl>
                                        <p:attrNameLst>
                                          <p:attrName>style.visibility</p:attrName>
                                        </p:attrNameLst>
                                      </p:cBhvr>
                                      <p:to>
                                        <p:strVal val="hidden"/>
                                      </p:to>
                                    </p:set>
                                  </p:sub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12" fill="hold" grpId="0" nodeType="clickEffect">
                                  <p:stCondLst>
                                    <p:cond delay="0"/>
                                  </p:stCondLst>
                                  <p:childTnLst>
                                    <p:set>
                                      <p:cBhvr>
                                        <p:cTn id="51" dur="1" fill="hold">
                                          <p:stCondLst>
                                            <p:cond delay="0"/>
                                          </p:stCondLst>
                                        </p:cTn>
                                        <p:tgtEl>
                                          <p:spTgt spid="364556"/>
                                        </p:tgtEl>
                                        <p:attrNameLst>
                                          <p:attrName>style.visibility</p:attrName>
                                        </p:attrNameLst>
                                      </p:cBhvr>
                                      <p:to>
                                        <p:strVal val="visible"/>
                                      </p:to>
                                    </p:set>
                                    <p:animEffect transition="in" filter="strips(downLeft)">
                                      <p:cBhvr>
                                        <p:cTn id="52" dur="500"/>
                                        <p:tgtEl>
                                          <p:spTgt spid="364556"/>
                                        </p:tgtEl>
                                      </p:cBhvr>
                                    </p:animEffect>
                                  </p:childTnLst>
                                  <p:subTnLst>
                                    <p:set>
                                      <p:cBhvr override="childStyle">
                                        <p:cTn dur="1" fill="hold" display="0" masterRel="nextClick" afterEffect="1"/>
                                        <p:tgtEl>
                                          <p:spTgt spid="36455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546" grpId="0" animBg="1" autoUpdateAnimBg="0"/>
      <p:bldP spid="364547" grpId="0" animBg="1" autoUpdateAnimBg="0"/>
      <p:bldP spid="364548" grpId="0" animBg="1" autoUpdateAnimBg="0"/>
      <p:bldP spid="364549" grpId="0" animBg="1" autoUpdateAnimBg="0"/>
      <p:bldP spid="364550" grpId="0" animBg="1" autoUpdateAnimBg="0"/>
      <p:bldP spid="364551" grpId="0" animBg="1" autoUpdateAnimBg="0"/>
      <p:bldP spid="364552" grpId="0" animBg="1" autoUpdateAnimBg="0"/>
      <p:bldP spid="364553" grpId="0" animBg="1" autoUpdateAnimBg="0"/>
      <p:bldP spid="364555" grpId="0" animBg="1" autoUpdateAnimBg="0"/>
      <p:bldP spid="364556" grpId="0" animBg="1"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70F80C1F-49D7-2D4F-B039-7F0CA56D04DF}"/>
              </a:ext>
            </a:extLst>
          </p:cNvPr>
          <p:cNvSpPr>
            <a:spLocks noChangeArrowheads="1"/>
          </p:cNvSpPr>
          <p:nvPr/>
        </p:nvSpPr>
        <p:spPr bwMode="auto">
          <a:xfrm>
            <a:off x="1057920" y="404664"/>
            <a:ext cx="8077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latin typeface="宋体" panose="02010600030101010101" pitchFamily="2" charset="-122"/>
              </a:rPr>
              <a:t>2.4 </a:t>
            </a:r>
            <a:r>
              <a:rPr lang="zh-CN" altLang="en-US" sz="3600" b="1" dirty="0">
                <a:solidFill>
                  <a:srgbClr val="3333FF"/>
                </a:solidFill>
                <a:latin typeface="宋体" panose="02010600030101010101" pitchFamily="2" charset="-122"/>
              </a:rPr>
              <a:t>进程控制－－</a:t>
            </a:r>
            <a:r>
              <a:rPr lang="zh-CN" altLang="en-US" sz="3600" b="1" dirty="0">
                <a:solidFill>
                  <a:srgbClr val="FF3300"/>
                </a:solidFill>
                <a:latin typeface="宋体" panose="02010600030101010101" pitchFamily="2" charset="-122"/>
              </a:rPr>
              <a:t>进程的终止</a:t>
            </a:r>
          </a:p>
        </p:txBody>
      </p:sp>
      <p:sp>
        <p:nvSpPr>
          <p:cNvPr id="247865" name="Text Box 57">
            <a:extLst>
              <a:ext uri="{FF2B5EF4-FFF2-40B4-BE49-F238E27FC236}">
                <a16:creationId xmlns:a16="http://schemas.microsoft.com/office/drawing/2014/main" id="{F867BA32-4C92-0D4B-BE27-9621C165EA43}"/>
              </a:ext>
            </a:extLst>
          </p:cNvPr>
          <p:cNvSpPr txBox="1">
            <a:spLocks noChangeArrowheads="1"/>
          </p:cNvSpPr>
          <p:nvPr/>
        </p:nvSpPr>
        <p:spPr bwMode="auto">
          <a:xfrm>
            <a:off x="607269" y="1268760"/>
            <a:ext cx="838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b="1" dirty="0">
                <a:solidFill>
                  <a:srgbClr val="0000FF"/>
                </a:solidFill>
                <a:latin typeface="STKaiti" panose="02010600040101010101" pitchFamily="2" charset="-122"/>
                <a:ea typeface="STKaiti" panose="02010600040101010101" pitchFamily="2" charset="-122"/>
              </a:rPr>
              <a:t>1</a:t>
            </a:r>
            <a:r>
              <a:rPr lang="zh-CN" altLang="en-US" b="1" dirty="0">
                <a:solidFill>
                  <a:srgbClr val="0000FF"/>
                </a:solidFill>
                <a:latin typeface="STKaiti" panose="02010600040101010101" pitchFamily="2" charset="-122"/>
                <a:ea typeface="STKaiti" panose="02010600040101010101" pitchFamily="2" charset="-122"/>
              </a:rPr>
              <a:t>、引起进程终止的事件</a:t>
            </a:r>
          </a:p>
        </p:txBody>
      </p:sp>
      <p:sp>
        <p:nvSpPr>
          <p:cNvPr id="247866" name="Text Box 58">
            <a:extLst>
              <a:ext uri="{FF2B5EF4-FFF2-40B4-BE49-F238E27FC236}">
                <a16:creationId xmlns:a16="http://schemas.microsoft.com/office/drawing/2014/main" id="{5BE125A4-B866-E34C-B774-E10DBACD31FA}"/>
              </a:ext>
            </a:extLst>
          </p:cNvPr>
          <p:cNvSpPr txBox="1">
            <a:spLocks noChangeArrowheads="1"/>
          </p:cNvSpPr>
          <p:nvPr/>
        </p:nvSpPr>
        <p:spPr bwMode="auto">
          <a:xfrm>
            <a:off x="899592" y="1776944"/>
            <a:ext cx="5867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ts val="0"/>
              </a:spcBef>
            </a:pPr>
            <a:r>
              <a:rPr lang="zh-CN" altLang="en-US" dirty="0">
                <a:solidFill>
                  <a:srgbClr val="171D17"/>
                </a:solidFill>
                <a:latin typeface="STKaiti" panose="02010600040101010101" pitchFamily="2" charset="-122"/>
                <a:ea typeface="STKaiti" panose="02010600040101010101" pitchFamily="2" charset="-122"/>
              </a:rPr>
              <a:t>（１）正常结束</a:t>
            </a:r>
          </a:p>
          <a:p>
            <a:pPr eaLnBrk="1" hangingPunct="1">
              <a:spcBef>
                <a:spcPts val="0"/>
              </a:spcBef>
            </a:pPr>
            <a:r>
              <a:rPr lang="zh-CN" altLang="en-US" dirty="0">
                <a:solidFill>
                  <a:srgbClr val="171D17"/>
                </a:solidFill>
                <a:latin typeface="STKaiti" panose="02010600040101010101" pitchFamily="2" charset="-122"/>
                <a:ea typeface="STKaiti" panose="02010600040101010101" pitchFamily="2" charset="-122"/>
              </a:rPr>
              <a:t>（２）异常结束</a:t>
            </a:r>
          </a:p>
          <a:p>
            <a:pPr eaLnBrk="1" hangingPunct="1">
              <a:spcBef>
                <a:spcPts val="0"/>
              </a:spcBef>
            </a:pPr>
            <a:r>
              <a:rPr lang="zh-CN" altLang="en-US" dirty="0">
                <a:solidFill>
                  <a:srgbClr val="171D17"/>
                </a:solidFill>
                <a:latin typeface="STKaiti" panose="02010600040101010101" pitchFamily="2" charset="-122"/>
                <a:ea typeface="STKaiti" panose="02010600040101010101" pitchFamily="2" charset="-122"/>
              </a:rPr>
              <a:t>（３）外界干预</a:t>
            </a:r>
          </a:p>
        </p:txBody>
      </p:sp>
      <p:sp>
        <p:nvSpPr>
          <p:cNvPr id="7" name="Text Box 4">
            <a:extLst>
              <a:ext uri="{FF2B5EF4-FFF2-40B4-BE49-F238E27FC236}">
                <a16:creationId xmlns:a16="http://schemas.microsoft.com/office/drawing/2014/main" id="{65FA4886-1F95-3442-A0C3-AF2308B4C0DA}"/>
              </a:ext>
            </a:extLst>
          </p:cNvPr>
          <p:cNvSpPr txBox="1">
            <a:spLocks noChangeArrowheads="1"/>
          </p:cNvSpPr>
          <p:nvPr/>
        </p:nvSpPr>
        <p:spPr bwMode="auto">
          <a:xfrm>
            <a:off x="607269" y="3087628"/>
            <a:ext cx="8458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b="1" dirty="0">
                <a:solidFill>
                  <a:srgbClr val="0000FF"/>
                </a:solidFill>
                <a:latin typeface="STKaiti" panose="02010600040101010101" pitchFamily="2" charset="-122"/>
                <a:ea typeface="STKaiti" panose="02010600040101010101" pitchFamily="2" charset="-122"/>
              </a:rPr>
              <a:t>2</a:t>
            </a:r>
            <a:r>
              <a:rPr lang="zh-CN" altLang="en-US" b="1" dirty="0">
                <a:solidFill>
                  <a:srgbClr val="0000FF"/>
                </a:solidFill>
                <a:latin typeface="STKaiti" panose="02010600040101010101" pitchFamily="2" charset="-122"/>
                <a:ea typeface="STKaiti" panose="02010600040101010101" pitchFamily="2" charset="-122"/>
              </a:rPr>
              <a:t>、进程的终止过程</a:t>
            </a:r>
          </a:p>
        </p:txBody>
      </p:sp>
      <p:sp>
        <p:nvSpPr>
          <p:cNvPr id="8" name="Text Box 9">
            <a:extLst>
              <a:ext uri="{FF2B5EF4-FFF2-40B4-BE49-F238E27FC236}">
                <a16:creationId xmlns:a16="http://schemas.microsoft.com/office/drawing/2014/main" id="{7E42CC5C-4551-7A4B-826F-406D90187012}"/>
              </a:ext>
            </a:extLst>
          </p:cNvPr>
          <p:cNvSpPr txBox="1">
            <a:spLocks noChangeArrowheads="1"/>
          </p:cNvSpPr>
          <p:nvPr/>
        </p:nvSpPr>
        <p:spPr bwMode="auto">
          <a:xfrm>
            <a:off x="1048544" y="3567668"/>
            <a:ext cx="80772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20000"/>
              </a:spcBef>
              <a:buClr>
                <a:schemeClr val="hlink"/>
              </a:buClr>
              <a:buSzPct val="120000"/>
            </a:pPr>
            <a:r>
              <a:rPr kumimoji="0" lang="zh-CN" altLang="en-US" dirty="0">
                <a:solidFill>
                  <a:srgbClr val="FF0000"/>
                </a:solidFill>
                <a:latin typeface="STKaiti" panose="02010600040101010101" pitchFamily="2" charset="-122"/>
                <a:ea typeface="STKaiti" panose="02010600040101010101" pitchFamily="2" charset="-122"/>
              </a:rPr>
              <a:t>终止进程的主要操作过程如下：</a:t>
            </a:r>
          </a:p>
          <a:p>
            <a:pPr eaLnBrk="1" hangingPunct="1">
              <a:spcBef>
                <a:spcPct val="20000"/>
              </a:spcBef>
              <a:buClr>
                <a:schemeClr val="hlink"/>
              </a:buClr>
              <a:buSzPct val="120000"/>
            </a:pPr>
            <a:r>
              <a:rPr kumimoji="0" lang="zh-CN" altLang="en-US" dirty="0">
                <a:solidFill>
                  <a:srgbClr val="171D17"/>
                </a:solidFill>
                <a:latin typeface="STKaiti" panose="02010600040101010101" pitchFamily="2" charset="-122"/>
                <a:ea typeface="STKaiti" panose="02010600040101010101" pitchFamily="2" charset="-122"/>
              </a:rPr>
              <a:t>（</a:t>
            </a:r>
            <a:r>
              <a:rPr kumimoji="0" lang="en-US" altLang="zh-CN" dirty="0">
                <a:solidFill>
                  <a:srgbClr val="171D17"/>
                </a:solidFill>
                <a:latin typeface="STKaiti" panose="02010600040101010101" pitchFamily="2" charset="-122"/>
                <a:ea typeface="STKaiti" panose="02010600040101010101" pitchFamily="2" charset="-122"/>
              </a:rPr>
              <a:t>1</a:t>
            </a:r>
            <a:r>
              <a:rPr kumimoji="0" lang="zh-CN" altLang="en-US" dirty="0">
                <a:solidFill>
                  <a:srgbClr val="171D17"/>
                </a:solidFill>
                <a:latin typeface="STKaiti" panose="02010600040101010101" pitchFamily="2" charset="-122"/>
                <a:ea typeface="STKaiti" panose="02010600040101010101" pitchFamily="2" charset="-122"/>
              </a:rPr>
              <a:t>）找到指定进程的</a:t>
            </a:r>
            <a:r>
              <a:rPr kumimoji="0" lang="en-US" altLang="zh-CN" dirty="0">
                <a:solidFill>
                  <a:srgbClr val="171D17"/>
                </a:solidFill>
                <a:latin typeface="STKaiti" panose="02010600040101010101" pitchFamily="2" charset="-122"/>
                <a:ea typeface="STKaiti" panose="02010600040101010101" pitchFamily="2" charset="-122"/>
              </a:rPr>
              <a:t>PCB</a:t>
            </a:r>
          </a:p>
          <a:p>
            <a:pPr eaLnBrk="1" hangingPunct="1">
              <a:spcBef>
                <a:spcPct val="20000"/>
              </a:spcBef>
              <a:buClr>
                <a:schemeClr val="hlink"/>
              </a:buClr>
              <a:buSzPct val="120000"/>
            </a:pPr>
            <a:r>
              <a:rPr kumimoji="0" lang="zh-CN" altLang="en-US" dirty="0">
                <a:solidFill>
                  <a:srgbClr val="171D17"/>
                </a:solidFill>
                <a:latin typeface="STKaiti" panose="02010600040101010101" pitchFamily="2" charset="-122"/>
                <a:ea typeface="STKaiti" panose="02010600040101010101" pitchFamily="2" charset="-122"/>
              </a:rPr>
              <a:t>（</a:t>
            </a:r>
            <a:r>
              <a:rPr kumimoji="0" lang="en-US" altLang="zh-CN" dirty="0">
                <a:solidFill>
                  <a:srgbClr val="171D17"/>
                </a:solidFill>
                <a:latin typeface="STKaiti" panose="02010600040101010101" pitchFamily="2" charset="-122"/>
                <a:ea typeface="STKaiti" panose="02010600040101010101" pitchFamily="2" charset="-122"/>
              </a:rPr>
              <a:t>2</a:t>
            </a:r>
            <a:r>
              <a:rPr kumimoji="0" lang="zh-CN" altLang="en-US" dirty="0">
                <a:solidFill>
                  <a:srgbClr val="171D17"/>
                </a:solidFill>
                <a:latin typeface="STKaiti" panose="02010600040101010101" pitchFamily="2" charset="-122"/>
                <a:ea typeface="STKaiti" panose="02010600040101010101" pitchFamily="2" charset="-122"/>
              </a:rPr>
              <a:t>）终止该进程的运行</a:t>
            </a:r>
          </a:p>
          <a:p>
            <a:pPr eaLnBrk="1" hangingPunct="1">
              <a:spcBef>
                <a:spcPct val="20000"/>
              </a:spcBef>
              <a:buClr>
                <a:schemeClr val="hlink"/>
              </a:buClr>
              <a:buSzPct val="120000"/>
            </a:pPr>
            <a:r>
              <a:rPr kumimoji="0" lang="zh-CN" altLang="en-US" dirty="0">
                <a:solidFill>
                  <a:srgbClr val="171D17"/>
                </a:solidFill>
                <a:latin typeface="STKaiti" panose="02010600040101010101" pitchFamily="2" charset="-122"/>
                <a:ea typeface="STKaiti" panose="02010600040101010101" pitchFamily="2" charset="-122"/>
              </a:rPr>
              <a:t>（</a:t>
            </a:r>
            <a:r>
              <a:rPr kumimoji="0" lang="en-US" altLang="zh-CN" dirty="0">
                <a:solidFill>
                  <a:srgbClr val="171D17"/>
                </a:solidFill>
                <a:latin typeface="STKaiti" panose="02010600040101010101" pitchFamily="2" charset="-122"/>
                <a:ea typeface="STKaiti" panose="02010600040101010101" pitchFamily="2" charset="-122"/>
              </a:rPr>
              <a:t>3</a:t>
            </a:r>
            <a:r>
              <a:rPr kumimoji="0" lang="zh-CN" altLang="en-US" dirty="0">
                <a:solidFill>
                  <a:srgbClr val="171D17"/>
                </a:solidFill>
                <a:latin typeface="STKaiti" panose="02010600040101010101" pitchFamily="2" charset="-122"/>
                <a:ea typeface="STKaiti" panose="02010600040101010101" pitchFamily="2" charset="-122"/>
              </a:rPr>
              <a:t>）回收该进程所占用的全部资源</a:t>
            </a:r>
          </a:p>
          <a:p>
            <a:pPr eaLnBrk="1" hangingPunct="1">
              <a:spcBef>
                <a:spcPct val="20000"/>
              </a:spcBef>
              <a:buClr>
                <a:schemeClr val="hlink"/>
              </a:buClr>
              <a:buSzPct val="120000"/>
            </a:pPr>
            <a:r>
              <a:rPr kumimoji="0" lang="zh-CN" altLang="en-US" dirty="0">
                <a:solidFill>
                  <a:srgbClr val="171D17"/>
                </a:solidFill>
                <a:latin typeface="STKaiti" panose="02010600040101010101" pitchFamily="2" charset="-122"/>
                <a:ea typeface="STKaiti" panose="02010600040101010101" pitchFamily="2" charset="-122"/>
              </a:rPr>
              <a:t>（</a:t>
            </a:r>
            <a:r>
              <a:rPr kumimoji="0" lang="en-US" altLang="zh-CN" dirty="0">
                <a:solidFill>
                  <a:srgbClr val="171D17"/>
                </a:solidFill>
                <a:latin typeface="STKaiti" panose="02010600040101010101" pitchFamily="2" charset="-122"/>
                <a:ea typeface="STKaiti" panose="02010600040101010101" pitchFamily="2" charset="-122"/>
              </a:rPr>
              <a:t>4</a:t>
            </a:r>
            <a:r>
              <a:rPr kumimoji="0" lang="zh-CN" altLang="en-US" dirty="0">
                <a:solidFill>
                  <a:srgbClr val="171D17"/>
                </a:solidFill>
                <a:latin typeface="STKaiti" panose="02010600040101010101" pitchFamily="2" charset="-122"/>
                <a:ea typeface="STKaiti" panose="02010600040101010101" pitchFamily="2" charset="-122"/>
              </a:rPr>
              <a:t>）终止其所有子孙进程，回收它们所占用的全部资源。</a:t>
            </a:r>
          </a:p>
          <a:p>
            <a:pPr eaLnBrk="1" hangingPunct="1">
              <a:spcBef>
                <a:spcPct val="20000"/>
              </a:spcBef>
              <a:buClr>
                <a:schemeClr val="hlink"/>
              </a:buClr>
              <a:buSzPct val="120000"/>
            </a:pPr>
            <a:r>
              <a:rPr kumimoji="0" lang="zh-CN" altLang="en-US" dirty="0">
                <a:solidFill>
                  <a:srgbClr val="171D17"/>
                </a:solidFill>
                <a:latin typeface="STKaiti" panose="02010600040101010101" pitchFamily="2" charset="-122"/>
                <a:ea typeface="STKaiti" panose="02010600040101010101" pitchFamily="2" charset="-122"/>
              </a:rPr>
              <a:t>（</a:t>
            </a:r>
            <a:r>
              <a:rPr kumimoji="0" lang="en-US" altLang="zh-CN" dirty="0">
                <a:solidFill>
                  <a:srgbClr val="171D17"/>
                </a:solidFill>
                <a:latin typeface="STKaiti" panose="02010600040101010101" pitchFamily="2" charset="-122"/>
                <a:ea typeface="STKaiti" panose="02010600040101010101" pitchFamily="2" charset="-122"/>
              </a:rPr>
              <a:t>5</a:t>
            </a:r>
            <a:r>
              <a:rPr kumimoji="0" lang="zh-CN" altLang="en-US" dirty="0">
                <a:solidFill>
                  <a:srgbClr val="171D17"/>
                </a:solidFill>
                <a:latin typeface="STKaiti" panose="02010600040101010101" pitchFamily="2" charset="-122"/>
                <a:ea typeface="STKaiti" panose="02010600040101010101" pitchFamily="2" charset="-122"/>
              </a:rPr>
              <a:t>）将被终止进程的</a:t>
            </a:r>
            <a:r>
              <a:rPr kumimoji="0" lang="en-US" altLang="zh-CN" dirty="0">
                <a:solidFill>
                  <a:srgbClr val="171D17"/>
                </a:solidFill>
                <a:latin typeface="STKaiti" panose="02010600040101010101" pitchFamily="2" charset="-122"/>
                <a:ea typeface="STKaiti" panose="02010600040101010101" pitchFamily="2" charset="-122"/>
              </a:rPr>
              <a:t>PCB</a:t>
            </a:r>
            <a:r>
              <a:rPr kumimoji="0" lang="zh-CN" altLang="en-US" dirty="0">
                <a:solidFill>
                  <a:srgbClr val="171D17"/>
                </a:solidFill>
                <a:latin typeface="STKaiti" panose="02010600040101010101" pitchFamily="2" charset="-122"/>
                <a:ea typeface="STKaiti" panose="02010600040101010101" pitchFamily="2" charset="-122"/>
              </a:rPr>
              <a:t>从原来队列中移出。</a:t>
            </a:r>
          </a:p>
        </p:txBody>
      </p:sp>
      <p:sp>
        <p:nvSpPr>
          <p:cNvPr id="2" name="Slide Number Placeholder 1">
            <a:extLst>
              <a:ext uri="{FF2B5EF4-FFF2-40B4-BE49-F238E27FC236}">
                <a16:creationId xmlns:a16="http://schemas.microsoft.com/office/drawing/2014/main" id="{A917EDD2-F996-5F48-9BAF-5360BB24B200}"/>
              </a:ext>
            </a:extLst>
          </p:cNvPr>
          <p:cNvSpPr>
            <a:spLocks noGrp="1"/>
          </p:cNvSpPr>
          <p:nvPr>
            <p:ph type="sldNum" sz="quarter" idx="12"/>
          </p:nvPr>
        </p:nvSpPr>
        <p:spPr/>
        <p:txBody>
          <a:bodyPr/>
          <a:lstStyle/>
          <a:p>
            <a:fld id="{DC6D1BD5-D0BD-4B4A-ABF2-851E9CF71F86}" type="slidenum">
              <a:rPr lang="zh-CN" altLang="en-US" smtClean="0"/>
              <a:pPr/>
              <a:t>53</a:t>
            </a:fld>
            <a:endParaRPr lang="en-US" altLang="zh-CN" dirty="0"/>
          </a:p>
        </p:txBody>
      </p:sp>
    </p:spTree>
    <p:extLst>
      <p:ext uri="{BB962C8B-B14F-4D97-AF65-F5344CB8AC3E}">
        <p14:creationId xmlns:p14="http://schemas.microsoft.com/office/powerpoint/2010/main" val="3412345600"/>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7865"/>
                                        </p:tgtEl>
                                        <p:attrNameLst>
                                          <p:attrName>style.visibility</p:attrName>
                                        </p:attrNameLst>
                                      </p:cBhvr>
                                      <p:to>
                                        <p:strVal val="visible"/>
                                      </p:to>
                                    </p:set>
                                    <p:animEffect transition="in" filter="dissolve">
                                      <p:cBhvr>
                                        <p:cTn id="7" dur="500"/>
                                        <p:tgtEl>
                                          <p:spTgt spid="2478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47866">
                                            <p:txEl>
                                              <p:pRg st="0" end="0"/>
                                            </p:txEl>
                                          </p:spTgt>
                                        </p:tgtEl>
                                        <p:attrNameLst>
                                          <p:attrName>style.visibility</p:attrName>
                                        </p:attrNameLst>
                                      </p:cBhvr>
                                      <p:to>
                                        <p:strVal val="visible"/>
                                      </p:to>
                                    </p:set>
                                    <p:animEffect transition="in" filter="barn(outVertical)">
                                      <p:cBhvr>
                                        <p:cTn id="12" dur="500"/>
                                        <p:tgtEl>
                                          <p:spTgt spid="24786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247866">
                                            <p:txEl>
                                              <p:pRg st="1" end="1"/>
                                            </p:txEl>
                                          </p:spTgt>
                                        </p:tgtEl>
                                        <p:attrNameLst>
                                          <p:attrName>style.visibility</p:attrName>
                                        </p:attrNameLst>
                                      </p:cBhvr>
                                      <p:to>
                                        <p:strVal val="visible"/>
                                      </p:to>
                                    </p:set>
                                    <p:animEffect transition="in" filter="barn(outVertical)">
                                      <p:cBhvr>
                                        <p:cTn id="17" dur="500"/>
                                        <p:tgtEl>
                                          <p:spTgt spid="247866">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247866">
                                            <p:txEl>
                                              <p:pRg st="2" end="2"/>
                                            </p:txEl>
                                          </p:spTgt>
                                        </p:tgtEl>
                                        <p:attrNameLst>
                                          <p:attrName>style.visibility</p:attrName>
                                        </p:attrNameLst>
                                      </p:cBhvr>
                                      <p:to>
                                        <p:strVal val="visible"/>
                                      </p:to>
                                    </p:set>
                                    <p:animEffect transition="in" filter="barn(outVertical)">
                                      <p:cBhvr>
                                        <p:cTn id="22" dur="500"/>
                                        <p:tgtEl>
                                          <p:spTgt spid="24786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barn(outVertical)">
                                      <p:cBhvr>
                                        <p:cTn id="27" dur="5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8">
                                            <p:txEl>
                                              <p:pRg st="1" end="1"/>
                                            </p:txEl>
                                          </p:spTgt>
                                        </p:tgtEl>
                                        <p:attrNameLst>
                                          <p:attrName>style.visibility</p:attrName>
                                        </p:attrNameLst>
                                      </p:cBhvr>
                                      <p:to>
                                        <p:strVal val="visible"/>
                                      </p:to>
                                    </p:set>
                                    <p:animEffect transition="in" filter="barn(outVertical)">
                                      <p:cBhvr>
                                        <p:cTn id="32" dur="500"/>
                                        <p:tgtEl>
                                          <p:spTgt spid="8">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8">
                                            <p:txEl>
                                              <p:pRg st="2" end="2"/>
                                            </p:txEl>
                                          </p:spTgt>
                                        </p:tgtEl>
                                        <p:attrNameLst>
                                          <p:attrName>style.visibility</p:attrName>
                                        </p:attrNameLst>
                                      </p:cBhvr>
                                      <p:to>
                                        <p:strVal val="visible"/>
                                      </p:to>
                                    </p:set>
                                    <p:animEffect transition="in" filter="barn(outVertical)">
                                      <p:cBhvr>
                                        <p:cTn id="37" dur="500"/>
                                        <p:tgtEl>
                                          <p:spTgt spid="8">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37" fill="hold" grpId="0" nodeType="clickEffect">
                                  <p:stCondLst>
                                    <p:cond delay="0"/>
                                  </p:stCondLst>
                                  <p:childTnLst>
                                    <p:set>
                                      <p:cBhvr>
                                        <p:cTn id="41" dur="1" fill="hold">
                                          <p:stCondLst>
                                            <p:cond delay="0"/>
                                          </p:stCondLst>
                                        </p:cTn>
                                        <p:tgtEl>
                                          <p:spTgt spid="8">
                                            <p:txEl>
                                              <p:pRg st="3" end="3"/>
                                            </p:txEl>
                                          </p:spTgt>
                                        </p:tgtEl>
                                        <p:attrNameLst>
                                          <p:attrName>style.visibility</p:attrName>
                                        </p:attrNameLst>
                                      </p:cBhvr>
                                      <p:to>
                                        <p:strVal val="visible"/>
                                      </p:to>
                                    </p:set>
                                    <p:animEffect transition="in" filter="barn(outVertical)">
                                      <p:cBhvr>
                                        <p:cTn id="42" dur="500"/>
                                        <p:tgtEl>
                                          <p:spTgt spid="8">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37" fill="hold" grpId="0" nodeType="clickEffect">
                                  <p:stCondLst>
                                    <p:cond delay="0"/>
                                  </p:stCondLst>
                                  <p:childTnLst>
                                    <p:set>
                                      <p:cBhvr>
                                        <p:cTn id="46" dur="1" fill="hold">
                                          <p:stCondLst>
                                            <p:cond delay="0"/>
                                          </p:stCondLst>
                                        </p:cTn>
                                        <p:tgtEl>
                                          <p:spTgt spid="8">
                                            <p:txEl>
                                              <p:pRg st="4" end="4"/>
                                            </p:txEl>
                                          </p:spTgt>
                                        </p:tgtEl>
                                        <p:attrNameLst>
                                          <p:attrName>style.visibility</p:attrName>
                                        </p:attrNameLst>
                                      </p:cBhvr>
                                      <p:to>
                                        <p:strVal val="visible"/>
                                      </p:to>
                                    </p:set>
                                    <p:animEffect transition="in" filter="barn(outVertical)">
                                      <p:cBhvr>
                                        <p:cTn id="47" dur="500"/>
                                        <p:tgtEl>
                                          <p:spTgt spid="8">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37" fill="hold" grpId="0" nodeType="clickEffect">
                                  <p:stCondLst>
                                    <p:cond delay="0"/>
                                  </p:stCondLst>
                                  <p:childTnLst>
                                    <p:set>
                                      <p:cBhvr>
                                        <p:cTn id="51" dur="1" fill="hold">
                                          <p:stCondLst>
                                            <p:cond delay="0"/>
                                          </p:stCondLst>
                                        </p:cTn>
                                        <p:tgtEl>
                                          <p:spTgt spid="8">
                                            <p:txEl>
                                              <p:pRg st="5" end="5"/>
                                            </p:txEl>
                                          </p:spTgt>
                                        </p:tgtEl>
                                        <p:attrNameLst>
                                          <p:attrName>style.visibility</p:attrName>
                                        </p:attrNameLst>
                                      </p:cBhvr>
                                      <p:to>
                                        <p:strVal val="visible"/>
                                      </p:to>
                                    </p:set>
                                    <p:animEffect transition="in" filter="barn(outVertical)">
                                      <p:cBhvr>
                                        <p:cTn id="52"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865" grpId="0" autoUpdateAnimBg="0"/>
      <p:bldP spid="247866" grpId="0" build="p" autoUpdateAnimBg="0"/>
      <p:bldP spid="8" grpId="0" build="p"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8452" name="Object 4">
            <a:extLst>
              <a:ext uri="{FF2B5EF4-FFF2-40B4-BE49-F238E27FC236}">
                <a16:creationId xmlns:a16="http://schemas.microsoft.com/office/drawing/2014/main" id="{0302B38F-A26F-B34F-8ABB-4E51153636A1}"/>
              </a:ext>
            </a:extLst>
          </p:cNvPr>
          <p:cNvGraphicFramePr>
            <a:graphicFrameLocks noChangeAspect="1"/>
          </p:cNvGraphicFramePr>
          <p:nvPr>
            <p:extLst>
              <p:ext uri="{D42A27DB-BD31-4B8C-83A1-F6EECF244321}">
                <p14:modId xmlns:p14="http://schemas.microsoft.com/office/powerpoint/2010/main" val="2866787912"/>
              </p:ext>
            </p:extLst>
          </p:nvPr>
        </p:nvGraphicFramePr>
        <p:xfrm>
          <a:off x="2541018" y="1066006"/>
          <a:ext cx="4276576" cy="5422900"/>
        </p:xfrm>
        <a:graphic>
          <a:graphicData uri="http://schemas.openxmlformats.org/presentationml/2006/ole">
            <mc:AlternateContent xmlns:mc="http://schemas.openxmlformats.org/markup-compatibility/2006">
              <mc:Choice xmlns:v="urn:schemas-microsoft-com:vml" Requires="v">
                <p:oleObj spid="_x0000_s9339" name="Photo Editor 照片" r:id="rId4" imgW="1416050" imgH="2514600" progId="MSPhotoEd.3">
                  <p:embed/>
                </p:oleObj>
              </mc:Choice>
              <mc:Fallback>
                <p:oleObj name="Photo Editor 照片" r:id="rId4" imgW="1416050" imgH="2514600" progId="MSPhotoEd.3">
                  <p:embed/>
                  <p:pic>
                    <p:nvPicPr>
                      <p:cNvPr id="488452" name="Object 4">
                        <a:extLst>
                          <a:ext uri="{FF2B5EF4-FFF2-40B4-BE49-F238E27FC236}">
                            <a16:creationId xmlns:a16="http://schemas.microsoft.com/office/drawing/2014/main" id="{0302B38F-A26F-B34F-8ABB-4E51153636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41018" y="1066006"/>
                        <a:ext cx="4276576" cy="5422900"/>
                      </a:xfrm>
                      <a:prstGeom prst="rect">
                        <a:avLst/>
                      </a:prstGeom>
                      <a:noFill/>
                      <a:ln>
                        <a:noFill/>
                      </a:ln>
                      <a:effectLst/>
                    </p:spPr>
                  </p:pic>
                </p:oleObj>
              </mc:Fallback>
            </mc:AlternateContent>
          </a:graphicData>
        </a:graphic>
      </p:graphicFrame>
      <p:sp>
        <p:nvSpPr>
          <p:cNvPr id="6" name="Rectangle 2">
            <a:extLst>
              <a:ext uri="{FF2B5EF4-FFF2-40B4-BE49-F238E27FC236}">
                <a16:creationId xmlns:a16="http://schemas.microsoft.com/office/drawing/2014/main" id="{02900DA6-1359-F545-B67E-A4AF9D26CA7C}"/>
              </a:ext>
            </a:extLst>
          </p:cNvPr>
          <p:cNvSpPr>
            <a:spLocks noChangeArrowheads="1"/>
          </p:cNvSpPr>
          <p:nvPr/>
        </p:nvSpPr>
        <p:spPr bwMode="auto">
          <a:xfrm>
            <a:off x="1057920" y="404664"/>
            <a:ext cx="8077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600" b="1" dirty="0">
                <a:solidFill>
                  <a:srgbClr val="3333FF"/>
                </a:solidFill>
                <a:latin typeface="宋体" panose="02010600030101010101" pitchFamily="2" charset="-122"/>
              </a:rPr>
              <a:t>2.4 </a:t>
            </a:r>
            <a:r>
              <a:rPr lang="zh-CN" altLang="en-US" sz="3600" b="1" dirty="0">
                <a:solidFill>
                  <a:srgbClr val="3333FF"/>
                </a:solidFill>
                <a:latin typeface="宋体" panose="02010600030101010101" pitchFamily="2" charset="-122"/>
              </a:rPr>
              <a:t>进程控制－－</a:t>
            </a:r>
            <a:r>
              <a:rPr lang="zh-CN" altLang="en-US" sz="3600" b="1" dirty="0">
                <a:solidFill>
                  <a:srgbClr val="FF3300"/>
                </a:solidFill>
                <a:latin typeface="宋体" panose="02010600030101010101" pitchFamily="2" charset="-122"/>
              </a:rPr>
              <a:t>进程的终止</a:t>
            </a:r>
          </a:p>
        </p:txBody>
      </p:sp>
      <p:sp>
        <p:nvSpPr>
          <p:cNvPr id="2" name="Slide Number Placeholder 1">
            <a:extLst>
              <a:ext uri="{FF2B5EF4-FFF2-40B4-BE49-F238E27FC236}">
                <a16:creationId xmlns:a16="http://schemas.microsoft.com/office/drawing/2014/main" id="{493D8F7B-2385-2448-AB01-E0A40886F97E}"/>
              </a:ext>
            </a:extLst>
          </p:cNvPr>
          <p:cNvSpPr>
            <a:spLocks noGrp="1"/>
          </p:cNvSpPr>
          <p:nvPr>
            <p:ph type="sldNum" sz="quarter" idx="12"/>
          </p:nvPr>
        </p:nvSpPr>
        <p:spPr/>
        <p:txBody>
          <a:bodyPr/>
          <a:lstStyle/>
          <a:p>
            <a:fld id="{DC6D1BD5-D0BD-4B4A-ABF2-851E9CF71F86}" type="slidenum">
              <a:rPr lang="zh-CN" altLang="en-US" smtClean="0"/>
              <a:pPr/>
              <a:t>54</a:t>
            </a:fld>
            <a:endParaRPr lang="en-US" altLang="zh-CN" dirty="0"/>
          </a:p>
        </p:txBody>
      </p:sp>
    </p:spTree>
    <p:extLst>
      <p:ext uri="{BB962C8B-B14F-4D97-AF65-F5344CB8AC3E}">
        <p14:creationId xmlns:p14="http://schemas.microsoft.com/office/powerpoint/2010/main" val="2052378770"/>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88452"/>
                                        </p:tgtEl>
                                        <p:attrNameLst>
                                          <p:attrName>style.visibility</p:attrName>
                                        </p:attrNameLst>
                                      </p:cBhvr>
                                      <p:to>
                                        <p:strVal val="visible"/>
                                      </p:to>
                                    </p:set>
                                    <p:anim calcmode="lin" valueType="num">
                                      <p:cBhvr additive="base">
                                        <p:cTn id="7" dur="500" fill="hold"/>
                                        <p:tgtEl>
                                          <p:spTgt spid="488452"/>
                                        </p:tgtEl>
                                        <p:attrNameLst>
                                          <p:attrName>ppt_x</p:attrName>
                                        </p:attrNameLst>
                                      </p:cBhvr>
                                      <p:tavLst>
                                        <p:tav tm="0">
                                          <p:val>
                                            <p:strVal val="0-#ppt_w/2"/>
                                          </p:val>
                                        </p:tav>
                                        <p:tav tm="100000">
                                          <p:val>
                                            <p:strVal val="#ppt_x"/>
                                          </p:val>
                                        </p:tav>
                                      </p:tavLst>
                                    </p:anim>
                                    <p:anim calcmode="lin" valueType="num">
                                      <p:cBhvr additive="base">
                                        <p:cTn id="8" dur="500" fill="hold"/>
                                        <p:tgtEl>
                                          <p:spTgt spid="48845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a:extLst>
              <a:ext uri="{FF2B5EF4-FFF2-40B4-BE49-F238E27FC236}">
                <a16:creationId xmlns:a16="http://schemas.microsoft.com/office/drawing/2014/main" id="{6487009A-6710-2542-A8DA-7159F7AEEA38}"/>
              </a:ext>
            </a:extLst>
          </p:cNvPr>
          <p:cNvSpPr txBox="1">
            <a:spLocks noChangeArrowheads="1"/>
          </p:cNvSpPr>
          <p:nvPr/>
        </p:nvSpPr>
        <p:spPr bwMode="auto">
          <a:xfrm>
            <a:off x="1097558" y="349251"/>
            <a:ext cx="7848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600" b="1" dirty="0">
                <a:solidFill>
                  <a:srgbClr val="3333FF"/>
                </a:solidFill>
                <a:latin typeface="宋体" panose="02010600030101010101" pitchFamily="2" charset="-122"/>
              </a:rPr>
              <a:t>2.4 </a:t>
            </a:r>
            <a:r>
              <a:rPr lang="zh-CN" altLang="en-US" sz="3600" b="1" dirty="0">
                <a:solidFill>
                  <a:srgbClr val="3333FF"/>
                </a:solidFill>
                <a:latin typeface="宋体" panose="02010600030101010101" pitchFamily="2" charset="-122"/>
              </a:rPr>
              <a:t>进程控制－－</a:t>
            </a:r>
            <a:r>
              <a:rPr lang="zh-CN" altLang="en-US" sz="3600" b="1" dirty="0">
                <a:solidFill>
                  <a:srgbClr val="FF3300"/>
                </a:solidFill>
                <a:latin typeface="宋体" panose="02010600030101010101" pitchFamily="2" charset="-122"/>
              </a:rPr>
              <a:t>进程的阻塞与唤醒</a:t>
            </a:r>
          </a:p>
        </p:txBody>
      </p:sp>
      <p:sp>
        <p:nvSpPr>
          <p:cNvPr id="47107" name="Text Box 3">
            <a:extLst>
              <a:ext uri="{FF2B5EF4-FFF2-40B4-BE49-F238E27FC236}">
                <a16:creationId xmlns:a16="http://schemas.microsoft.com/office/drawing/2014/main" id="{ADFE9319-C43D-614D-A448-1622F6475B93}"/>
              </a:ext>
            </a:extLst>
          </p:cNvPr>
          <p:cNvSpPr txBox="1">
            <a:spLocks noChangeArrowheads="1"/>
          </p:cNvSpPr>
          <p:nvPr/>
        </p:nvSpPr>
        <p:spPr bwMode="auto">
          <a:xfrm>
            <a:off x="691357" y="1268760"/>
            <a:ext cx="8305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dirty="0">
                <a:solidFill>
                  <a:srgbClr val="0000FF"/>
                </a:solidFill>
                <a:latin typeface="STKaiti" panose="02010600040101010101" pitchFamily="2" charset="-122"/>
                <a:ea typeface="STKaiti" panose="02010600040101010101" pitchFamily="2" charset="-122"/>
              </a:rPr>
              <a:t>一、引起进程阻塞的事件</a:t>
            </a:r>
          </a:p>
        </p:txBody>
      </p:sp>
      <p:sp>
        <p:nvSpPr>
          <p:cNvPr id="293892" name="Text Box 4">
            <a:extLst>
              <a:ext uri="{FF2B5EF4-FFF2-40B4-BE49-F238E27FC236}">
                <a16:creationId xmlns:a16="http://schemas.microsoft.com/office/drawing/2014/main" id="{0DA7FC58-AB5E-CD43-BC9A-4CC6988CF69E}"/>
              </a:ext>
            </a:extLst>
          </p:cNvPr>
          <p:cNvSpPr txBox="1">
            <a:spLocks noChangeArrowheads="1"/>
          </p:cNvSpPr>
          <p:nvPr/>
        </p:nvSpPr>
        <p:spPr bwMode="auto">
          <a:xfrm>
            <a:off x="1080864" y="1730425"/>
            <a:ext cx="5867400" cy="179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dirty="0">
                <a:solidFill>
                  <a:srgbClr val="171D17"/>
                </a:solidFill>
                <a:latin typeface="STKaiti" panose="02010600040101010101" pitchFamily="2" charset="-122"/>
                <a:ea typeface="STKaiti" panose="02010600040101010101" pitchFamily="2" charset="-122"/>
              </a:rPr>
              <a:t>１．请求共享资源失败</a:t>
            </a:r>
          </a:p>
          <a:p>
            <a:pPr hangingPunct="1"/>
            <a:r>
              <a:rPr lang="zh-CN" altLang="en-US" b="1" dirty="0">
                <a:solidFill>
                  <a:srgbClr val="171D17"/>
                </a:solidFill>
                <a:latin typeface="STKaiti" panose="02010600040101010101" pitchFamily="2" charset="-122"/>
                <a:ea typeface="STKaiti" panose="02010600040101010101" pitchFamily="2" charset="-122"/>
              </a:rPr>
              <a:t>２</a:t>
            </a:r>
            <a:r>
              <a:rPr lang="en-US" altLang="zh-CN" b="1" dirty="0">
                <a:solidFill>
                  <a:srgbClr val="171D17"/>
                </a:solidFill>
                <a:latin typeface="STKaiti" panose="02010600040101010101" pitchFamily="2" charset="-122"/>
                <a:ea typeface="STKaiti" panose="02010600040101010101" pitchFamily="2" charset="-122"/>
              </a:rPr>
              <a:t>.   </a:t>
            </a:r>
            <a:r>
              <a:rPr lang="zh-CN" altLang="en-US" b="1" dirty="0">
                <a:solidFill>
                  <a:srgbClr val="171D17"/>
                </a:solidFill>
                <a:latin typeface="STKaiti" panose="02010600040101010101" pitchFamily="2" charset="-122"/>
                <a:ea typeface="STKaiti" panose="02010600040101010101" pitchFamily="2" charset="-122"/>
              </a:rPr>
              <a:t>等待某种操作完成</a:t>
            </a:r>
          </a:p>
          <a:p>
            <a:pPr hangingPunct="1"/>
            <a:r>
              <a:rPr lang="zh-CN" altLang="en-US" b="1" dirty="0">
                <a:solidFill>
                  <a:srgbClr val="171D17"/>
                </a:solidFill>
                <a:latin typeface="STKaiti" panose="02010600040101010101" pitchFamily="2" charset="-122"/>
                <a:ea typeface="STKaiti" panose="02010600040101010101" pitchFamily="2" charset="-122"/>
              </a:rPr>
              <a:t>３．新数据尚未到达</a:t>
            </a:r>
          </a:p>
          <a:p>
            <a:r>
              <a:rPr lang="zh-CN" altLang="en-US" b="1" dirty="0">
                <a:solidFill>
                  <a:srgbClr val="171D17"/>
                </a:solidFill>
                <a:latin typeface="STKaiti" panose="02010600040101010101" pitchFamily="2" charset="-122"/>
                <a:ea typeface="STKaiti" panose="02010600040101010101" pitchFamily="2" charset="-122"/>
              </a:rPr>
              <a:t>４．无新工作可做</a:t>
            </a:r>
          </a:p>
        </p:txBody>
      </p:sp>
      <p:sp>
        <p:nvSpPr>
          <p:cNvPr id="11" name="Text Box 2">
            <a:extLst>
              <a:ext uri="{FF2B5EF4-FFF2-40B4-BE49-F238E27FC236}">
                <a16:creationId xmlns:a16="http://schemas.microsoft.com/office/drawing/2014/main" id="{ED475B72-262C-F44B-824E-DBB32DA963EA}"/>
              </a:ext>
            </a:extLst>
          </p:cNvPr>
          <p:cNvSpPr txBox="1">
            <a:spLocks noChangeArrowheads="1"/>
          </p:cNvSpPr>
          <p:nvPr/>
        </p:nvSpPr>
        <p:spPr bwMode="auto">
          <a:xfrm>
            <a:off x="653257" y="3491011"/>
            <a:ext cx="8382000" cy="461665"/>
          </a:xfrm>
          <a:prstGeom prst="rect">
            <a:avLst/>
          </a:prstGeom>
          <a:noFill/>
          <a:ln w="12700">
            <a:noFill/>
            <a:miter lim="800000"/>
            <a:headEnd/>
            <a:tailEnd/>
          </a:ln>
          <a:effec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dirty="0">
                <a:solidFill>
                  <a:srgbClr val="0000FF"/>
                </a:solidFill>
                <a:effectLst>
                  <a:outerShdw blurRad="38100" dist="38100" dir="2700000" algn="tl">
                    <a:srgbClr val="C0C0C0"/>
                  </a:outerShdw>
                </a:effectLst>
                <a:latin typeface="STKaiti" panose="02010600040101010101" pitchFamily="2" charset="-122"/>
                <a:ea typeface="STKaiti" panose="02010600040101010101" pitchFamily="2" charset="-122"/>
              </a:rPr>
              <a:t>二、进程阻塞过程</a:t>
            </a:r>
          </a:p>
        </p:txBody>
      </p:sp>
      <p:sp>
        <p:nvSpPr>
          <p:cNvPr id="12" name="Text Box 6">
            <a:extLst>
              <a:ext uri="{FF2B5EF4-FFF2-40B4-BE49-F238E27FC236}">
                <a16:creationId xmlns:a16="http://schemas.microsoft.com/office/drawing/2014/main" id="{B7B46D45-D7C6-544B-A122-D205B94B3995}"/>
              </a:ext>
            </a:extLst>
          </p:cNvPr>
          <p:cNvSpPr txBox="1">
            <a:spLocks noChangeArrowheads="1"/>
          </p:cNvSpPr>
          <p:nvPr/>
        </p:nvSpPr>
        <p:spPr bwMode="auto">
          <a:xfrm>
            <a:off x="800894" y="6189364"/>
            <a:ext cx="7924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dirty="0">
                <a:solidFill>
                  <a:srgbClr val="0000FF"/>
                </a:solidFill>
                <a:latin typeface="STKaiti" panose="02010600040101010101" pitchFamily="2" charset="-122"/>
                <a:ea typeface="STKaiti" panose="02010600040101010101" pitchFamily="2" charset="-122"/>
              </a:rPr>
              <a:t>进程阻塞是进程自身的一种主动行为！</a:t>
            </a:r>
            <a:endParaRPr lang="zh-CN" altLang="en-US" dirty="0">
              <a:solidFill>
                <a:srgbClr val="0000FF"/>
              </a:solidFill>
              <a:latin typeface="STKaiti" panose="02010600040101010101" pitchFamily="2" charset="-122"/>
              <a:ea typeface="STKaiti" panose="02010600040101010101" pitchFamily="2" charset="-122"/>
            </a:endParaRPr>
          </a:p>
        </p:txBody>
      </p:sp>
      <p:sp>
        <p:nvSpPr>
          <p:cNvPr id="13" name="Rectangle 7">
            <a:extLst>
              <a:ext uri="{FF2B5EF4-FFF2-40B4-BE49-F238E27FC236}">
                <a16:creationId xmlns:a16="http://schemas.microsoft.com/office/drawing/2014/main" id="{CAA1B7DD-D81B-504F-B1E9-973BAE5FC57D}"/>
              </a:ext>
            </a:extLst>
          </p:cNvPr>
          <p:cNvSpPr>
            <a:spLocks noChangeArrowheads="1"/>
          </p:cNvSpPr>
          <p:nvPr/>
        </p:nvSpPr>
        <p:spPr bwMode="auto">
          <a:xfrm>
            <a:off x="971600" y="3924324"/>
            <a:ext cx="7266384" cy="2265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20000"/>
              </a:spcBef>
              <a:buClr>
                <a:schemeClr val="bg2"/>
              </a:buClr>
              <a:buFont typeface="Monotype Sorts" pitchFamily="2" charset="2"/>
              <a:buNone/>
            </a:pPr>
            <a:r>
              <a:rPr lang="zh-CN" altLang="en-US" b="1" dirty="0">
                <a:solidFill>
                  <a:srgbClr val="FF0000"/>
                </a:solidFill>
                <a:latin typeface="STKaiti" panose="02010600040101010101" pitchFamily="2" charset="-122"/>
                <a:ea typeface="STKaiti" panose="02010600040101010101" pitchFamily="2" charset="-122"/>
              </a:rPr>
              <a:t>进程阻塞的过程如下：</a:t>
            </a:r>
          </a:p>
          <a:p>
            <a:pPr eaLnBrk="1" hangingPunct="1">
              <a:spcBef>
                <a:spcPct val="20000"/>
              </a:spcBef>
              <a:buClr>
                <a:schemeClr val="bg2"/>
              </a:buClr>
              <a:buFont typeface="Monotype Sorts" pitchFamily="2" charset="2"/>
              <a:buNone/>
            </a:pPr>
            <a:r>
              <a:rPr lang="zh-CN" altLang="en-US" b="1" dirty="0">
                <a:solidFill>
                  <a:srgbClr val="171D17"/>
                </a:solidFill>
                <a:latin typeface="STKaiti" panose="02010600040101010101" pitchFamily="2" charset="-122"/>
                <a:ea typeface="STKaiti" panose="02010600040101010101" pitchFamily="2" charset="-122"/>
              </a:rPr>
              <a:t>  </a:t>
            </a:r>
            <a:r>
              <a:rPr lang="en-US" altLang="zh-CN" b="1" dirty="0">
                <a:solidFill>
                  <a:srgbClr val="171D17"/>
                </a:solidFill>
                <a:latin typeface="STKaiti" panose="02010600040101010101" pitchFamily="2" charset="-122"/>
                <a:ea typeface="STKaiti" panose="02010600040101010101" pitchFamily="2" charset="-122"/>
              </a:rPr>
              <a:t>1</a:t>
            </a:r>
            <a:r>
              <a:rPr lang="zh-CN" altLang="en-US" b="1" dirty="0">
                <a:solidFill>
                  <a:srgbClr val="171D17"/>
                </a:solidFill>
                <a:latin typeface="STKaiti" panose="02010600040101010101" pitchFamily="2" charset="-122"/>
                <a:ea typeface="STKaiti" panose="02010600040101010101" pitchFamily="2" charset="-122"/>
              </a:rPr>
              <a:t>、立即停止当前进程的执行</a:t>
            </a:r>
          </a:p>
          <a:p>
            <a:pPr eaLnBrk="1" hangingPunct="1">
              <a:spcBef>
                <a:spcPct val="20000"/>
              </a:spcBef>
              <a:buClr>
                <a:schemeClr val="bg2"/>
              </a:buClr>
              <a:buFont typeface="Monotype Sorts" pitchFamily="2" charset="2"/>
              <a:buNone/>
            </a:pPr>
            <a:r>
              <a:rPr lang="zh-CN" altLang="en-US" b="1" dirty="0">
                <a:solidFill>
                  <a:srgbClr val="171D17"/>
                </a:solidFill>
                <a:latin typeface="STKaiti" panose="02010600040101010101" pitchFamily="2" charset="-122"/>
                <a:ea typeface="STKaiti" panose="02010600040101010101" pitchFamily="2" charset="-122"/>
              </a:rPr>
              <a:t>  </a:t>
            </a:r>
            <a:r>
              <a:rPr lang="en-US" altLang="zh-CN" b="1" dirty="0">
                <a:solidFill>
                  <a:srgbClr val="171D17"/>
                </a:solidFill>
                <a:latin typeface="STKaiti" panose="02010600040101010101" pitchFamily="2" charset="-122"/>
                <a:ea typeface="STKaiti" panose="02010600040101010101" pitchFamily="2" charset="-122"/>
              </a:rPr>
              <a:t>2</a:t>
            </a:r>
            <a:r>
              <a:rPr lang="zh-CN" altLang="en-US" b="1" dirty="0">
                <a:solidFill>
                  <a:srgbClr val="171D17"/>
                </a:solidFill>
                <a:latin typeface="STKaiti" panose="02010600040101010101" pitchFamily="2" charset="-122"/>
                <a:ea typeface="STKaiti" panose="02010600040101010101" pitchFamily="2" charset="-122"/>
              </a:rPr>
              <a:t>、现行进程的</a:t>
            </a:r>
            <a:r>
              <a:rPr lang="en-US" altLang="zh-CN" b="1" dirty="0">
                <a:solidFill>
                  <a:srgbClr val="171D17"/>
                </a:solidFill>
                <a:latin typeface="STKaiti" panose="02010600040101010101" pitchFamily="2" charset="-122"/>
                <a:ea typeface="STKaiti" panose="02010600040101010101" pitchFamily="2" charset="-122"/>
              </a:rPr>
              <a:t>CPU</a:t>
            </a:r>
            <a:r>
              <a:rPr lang="zh-CN" altLang="en-US" b="1" dirty="0">
                <a:solidFill>
                  <a:srgbClr val="171D17"/>
                </a:solidFill>
                <a:latin typeface="STKaiti" panose="02010600040101010101" pitchFamily="2" charset="-122"/>
                <a:ea typeface="STKaiti" panose="02010600040101010101" pitchFamily="2" charset="-122"/>
              </a:rPr>
              <a:t>现场保存</a:t>
            </a:r>
          </a:p>
          <a:p>
            <a:pPr eaLnBrk="1" hangingPunct="1">
              <a:spcBef>
                <a:spcPct val="20000"/>
              </a:spcBef>
              <a:buClr>
                <a:schemeClr val="bg2"/>
              </a:buClr>
              <a:buFont typeface="Monotype Sorts" pitchFamily="2" charset="2"/>
              <a:buNone/>
            </a:pPr>
            <a:r>
              <a:rPr lang="zh-CN" altLang="en-US" b="1" dirty="0">
                <a:solidFill>
                  <a:srgbClr val="171D17"/>
                </a:solidFill>
                <a:latin typeface="STKaiti" panose="02010600040101010101" pitchFamily="2" charset="-122"/>
                <a:ea typeface="STKaiti" panose="02010600040101010101" pitchFamily="2" charset="-122"/>
              </a:rPr>
              <a:t>  </a:t>
            </a:r>
            <a:r>
              <a:rPr lang="en-US" altLang="zh-CN" b="1" dirty="0">
                <a:solidFill>
                  <a:srgbClr val="171D17"/>
                </a:solidFill>
                <a:latin typeface="STKaiti" panose="02010600040101010101" pitchFamily="2" charset="-122"/>
                <a:ea typeface="STKaiti" panose="02010600040101010101" pitchFamily="2" charset="-122"/>
              </a:rPr>
              <a:t>3</a:t>
            </a:r>
            <a:r>
              <a:rPr lang="zh-CN" altLang="en-US" b="1" dirty="0">
                <a:solidFill>
                  <a:srgbClr val="171D17"/>
                </a:solidFill>
                <a:latin typeface="STKaiti" panose="02010600040101010101" pitchFamily="2" charset="-122"/>
                <a:ea typeface="STKaiti" panose="02010600040101010101" pitchFamily="2" charset="-122"/>
              </a:rPr>
              <a:t>、现行状态由“运行”改为“阻塞”</a:t>
            </a:r>
          </a:p>
          <a:p>
            <a:pPr eaLnBrk="1" hangingPunct="1">
              <a:spcBef>
                <a:spcPct val="20000"/>
              </a:spcBef>
              <a:buClr>
                <a:schemeClr val="bg2"/>
              </a:buClr>
              <a:buFont typeface="Monotype Sorts" pitchFamily="2" charset="2"/>
              <a:buNone/>
            </a:pPr>
            <a:r>
              <a:rPr lang="zh-CN" altLang="en-US" b="1" dirty="0">
                <a:solidFill>
                  <a:srgbClr val="171D17"/>
                </a:solidFill>
                <a:latin typeface="STKaiti" panose="02010600040101010101" pitchFamily="2" charset="-122"/>
                <a:ea typeface="STKaiti" panose="02010600040101010101" pitchFamily="2" charset="-122"/>
              </a:rPr>
              <a:t>  </a:t>
            </a:r>
            <a:r>
              <a:rPr lang="en-US" altLang="zh-CN" b="1" dirty="0">
                <a:solidFill>
                  <a:srgbClr val="171D17"/>
                </a:solidFill>
                <a:latin typeface="STKaiti" panose="02010600040101010101" pitchFamily="2" charset="-122"/>
                <a:ea typeface="STKaiti" panose="02010600040101010101" pitchFamily="2" charset="-122"/>
              </a:rPr>
              <a:t>4</a:t>
            </a:r>
            <a:r>
              <a:rPr lang="zh-CN" altLang="en-US" b="1" dirty="0">
                <a:solidFill>
                  <a:srgbClr val="171D17"/>
                </a:solidFill>
                <a:latin typeface="STKaiti" panose="02010600040101010101" pitchFamily="2" charset="-122"/>
                <a:ea typeface="STKaiti" panose="02010600040101010101" pitchFamily="2" charset="-122"/>
              </a:rPr>
              <a:t>、转到进程调度程序</a:t>
            </a:r>
          </a:p>
        </p:txBody>
      </p:sp>
      <p:graphicFrame>
        <p:nvGraphicFramePr>
          <p:cNvPr id="14" name="Object 4">
            <a:extLst>
              <a:ext uri="{FF2B5EF4-FFF2-40B4-BE49-F238E27FC236}">
                <a16:creationId xmlns:a16="http://schemas.microsoft.com/office/drawing/2014/main" id="{04AEDEB1-7480-1B4F-9EBD-3132E2101287}"/>
              </a:ext>
            </a:extLst>
          </p:cNvPr>
          <p:cNvGraphicFramePr>
            <a:graphicFrameLocks noChangeAspect="1"/>
          </p:cNvGraphicFramePr>
          <p:nvPr>
            <p:extLst>
              <p:ext uri="{D42A27DB-BD31-4B8C-83A1-F6EECF244321}">
                <p14:modId xmlns:p14="http://schemas.microsoft.com/office/powerpoint/2010/main" val="522308945"/>
              </p:ext>
            </p:extLst>
          </p:nvPr>
        </p:nvGraphicFramePr>
        <p:xfrm>
          <a:off x="6081787" y="1471264"/>
          <a:ext cx="2933998" cy="3563838"/>
        </p:xfrm>
        <a:graphic>
          <a:graphicData uri="http://schemas.openxmlformats.org/presentationml/2006/ole">
            <mc:AlternateContent xmlns:mc="http://schemas.openxmlformats.org/markup-compatibility/2006">
              <mc:Choice xmlns:v="urn:schemas-microsoft-com:vml" Requires="v">
                <p:oleObj spid="_x0000_s13387" name="Photo Editor 照片" r:id="rId5" imgW="1225550" imgH="1416050" progId="MSPhotoEd.3">
                  <p:embed/>
                </p:oleObj>
              </mc:Choice>
              <mc:Fallback>
                <p:oleObj name="Photo Editor 照片" r:id="rId5" imgW="1225550" imgH="1416050" progId="MSPhotoEd.3">
                  <p:embed/>
                  <p:pic>
                    <p:nvPicPr>
                      <p:cNvPr id="489476" name="Object 4">
                        <a:extLst>
                          <a:ext uri="{FF2B5EF4-FFF2-40B4-BE49-F238E27FC236}">
                            <a16:creationId xmlns:a16="http://schemas.microsoft.com/office/drawing/2014/main" id="{49785C2D-C996-4341-BA76-6D6914D8318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1787" y="1471264"/>
                        <a:ext cx="2933998" cy="3563838"/>
                      </a:xfrm>
                      <a:prstGeom prst="rect">
                        <a:avLst/>
                      </a:prstGeom>
                      <a:noFill/>
                      <a:ln>
                        <a:noFill/>
                      </a:ln>
                      <a:effectLst/>
                    </p:spPr>
                  </p:pic>
                </p:oleObj>
              </mc:Fallback>
            </mc:AlternateContent>
          </a:graphicData>
        </a:graphic>
      </p:graphicFrame>
      <p:sp>
        <p:nvSpPr>
          <p:cNvPr id="2" name="Slide Number Placeholder 1">
            <a:extLst>
              <a:ext uri="{FF2B5EF4-FFF2-40B4-BE49-F238E27FC236}">
                <a16:creationId xmlns:a16="http://schemas.microsoft.com/office/drawing/2014/main" id="{A5D4BF8B-25D4-0044-864F-7DCCC3E538F4}"/>
              </a:ext>
            </a:extLst>
          </p:cNvPr>
          <p:cNvSpPr>
            <a:spLocks noGrp="1"/>
          </p:cNvSpPr>
          <p:nvPr>
            <p:ph type="sldNum" sz="quarter" idx="12"/>
          </p:nvPr>
        </p:nvSpPr>
        <p:spPr/>
        <p:txBody>
          <a:bodyPr/>
          <a:lstStyle/>
          <a:p>
            <a:fld id="{DC6D1BD5-D0BD-4B4A-ABF2-851E9CF71F86}" type="slidenum">
              <a:rPr lang="zh-CN" altLang="en-US" smtClean="0"/>
              <a:pPr/>
              <a:t>55</a:t>
            </a:fld>
            <a:endParaRPr lang="en-US" altLang="zh-CN" dirty="0"/>
          </a:p>
        </p:txBody>
      </p:sp>
    </p:spTree>
    <p:extLst>
      <p:ext uri="{BB962C8B-B14F-4D97-AF65-F5344CB8AC3E}">
        <p14:creationId xmlns:p14="http://schemas.microsoft.com/office/powerpoint/2010/main" val="3035918824"/>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93892">
                                            <p:txEl>
                                              <p:pRg st="0" end="0"/>
                                            </p:txEl>
                                          </p:spTgt>
                                        </p:tgtEl>
                                        <p:attrNameLst>
                                          <p:attrName>style.visibility</p:attrName>
                                        </p:attrNameLst>
                                      </p:cBhvr>
                                      <p:to>
                                        <p:strVal val="visible"/>
                                      </p:to>
                                    </p:set>
                                    <p:animEffect transition="in" filter="barn(outVertical)">
                                      <p:cBhvr>
                                        <p:cTn id="7" dur="500"/>
                                        <p:tgtEl>
                                          <p:spTgt spid="29389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93892">
                                            <p:txEl>
                                              <p:pRg st="1" end="1"/>
                                            </p:txEl>
                                          </p:spTgt>
                                        </p:tgtEl>
                                        <p:attrNameLst>
                                          <p:attrName>style.visibility</p:attrName>
                                        </p:attrNameLst>
                                      </p:cBhvr>
                                      <p:to>
                                        <p:strVal val="visible"/>
                                      </p:to>
                                    </p:set>
                                    <p:animEffect transition="in" filter="barn(outVertical)">
                                      <p:cBhvr>
                                        <p:cTn id="12" dur="500"/>
                                        <p:tgtEl>
                                          <p:spTgt spid="29389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293892">
                                            <p:txEl>
                                              <p:pRg st="2" end="2"/>
                                            </p:txEl>
                                          </p:spTgt>
                                        </p:tgtEl>
                                        <p:attrNameLst>
                                          <p:attrName>style.visibility</p:attrName>
                                        </p:attrNameLst>
                                      </p:cBhvr>
                                      <p:to>
                                        <p:strVal val="visible"/>
                                      </p:to>
                                    </p:set>
                                    <p:animEffect transition="in" filter="barn(outVertical)">
                                      <p:cBhvr>
                                        <p:cTn id="17" dur="500"/>
                                        <p:tgtEl>
                                          <p:spTgt spid="29389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293892">
                                            <p:txEl>
                                              <p:pRg st="3" end="3"/>
                                            </p:txEl>
                                          </p:spTgt>
                                        </p:tgtEl>
                                        <p:attrNameLst>
                                          <p:attrName>style.visibility</p:attrName>
                                        </p:attrNameLst>
                                      </p:cBhvr>
                                      <p:to>
                                        <p:strVal val="visible"/>
                                      </p:to>
                                    </p:set>
                                    <p:animEffect transition="in" filter="barn(outVertical)">
                                      <p:cBhvr>
                                        <p:cTn id="22" dur="500"/>
                                        <p:tgtEl>
                                          <p:spTgt spid="293892">
                                            <p:txEl>
                                              <p:pRg st="3" end="3"/>
                                            </p:txEl>
                                          </p:spTgt>
                                        </p:tgtEl>
                                      </p:cBhvr>
                                    </p:animEffect>
                                  </p:childTnLst>
                                </p:cTn>
                              </p:par>
                            </p:childTnLst>
                          </p:cTn>
                        </p:par>
                        <p:par>
                          <p:cTn id="23" fill="hold">
                            <p:stCondLst>
                              <p:cond delay="500"/>
                            </p:stCondLst>
                            <p:childTnLst>
                              <p:par>
                                <p:cTn id="24" presetID="16" presetClass="entr" presetSubtype="37" fill="hold" grpId="0" nodeType="afterEffect">
                                  <p:stCondLst>
                                    <p:cond delay="0"/>
                                  </p:stCondLst>
                                  <p:childTnLst>
                                    <p:set>
                                      <p:cBhvr>
                                        <p:cTn id="25" dur="1" fill="hold">
                                          <p:stCondLst>
                                            <p:cond delay="0"/>
                                          </p:stCondLst>
                                        </p:cTn>
                                        <p:tgtEl>
                                          <p:spTgt spid="13">
                                            <p:txEl>
                                              <p:pRg st="0" end="0"/>
                                            </p:txEl>
                                          </p:spTgt>
                                        </p:tgtEl>
                                        <p:attrNameLst>
                                          <p:attrName>style.visibility</p:attrName>
                                        </p:attrNameLst>
                                      </p:cBhvr>
                                      <p:to>
                                        <p:strVal val="visible"/>
                                      </p:to>
                                    </p:set>
                                    <p:animEffect transition="in" filter="barn(outVertical)">
                                      <p:cBhvr>
                                        <p:cTn id="26" dur="500"/>
                                        <p:tgtEl>
                                          <p:spTgt spid="13">
                                            <p:txEl>
                                              <p:pRg st="0" end="0"/>
                                            </p:txEl>
                                          </p:spTgt>
                                        </p:tgtEl>
                                      </p:cBhvr>
                                    </p:animEffect>
                                  </p:childTnLst>
                                </p:cTn>
                              </p:par>
                            </p:childTnLst>
                          </p:cTn>
                        </p:par>
                        <p:par>
                          <p:cTn id="27" fill="hold">
                            <p:stCondLst>
                              <p:cond delay="1000"/>
                            </p:stCondLst>
                            <p:childTnLst>
                              <p:par>
                                <p:cTn id="28" presetID="16" presetClass="entr" presetSubtype="37" fill="hold" grpId="0" nodeType="afterEffect">
                                  <p:stCondLst>
                                    <p:cond delay="0"/>
                                  </p:stCondLst>
                                  <p:childTnLst>
                                    <p:set>
                                      <p:cBhvr>
                                        <p:cTn id="29" dur="1" fill="hold">
                                          <p:stCondLst>
                                            <p:cond delay="0"/>
                                          </p:stCondLst>
                                        </p:cTn>
                                        <p:tgtEl>
                                          <p:spTgt spid="13">
                                            <p:txEl>
                                              <p:pRg st="1" end="1"/>
                                            </p:txEl>
                                          </p:spTgt>
                                        </p:tgtEl>
                                        <p:attrNameLst>
                                          <p:attrName>style.visibility</p:attrName>
                                        </p:attrNameLst>
                                      </p:cBhvr>
                                      <p:to>
                                        <p:strVal val="visible"/>
                                      </p:to>
                                    </p:set>
                                    <p:animEffect transition="in" filter="barn(outVertical)">
                                      <p:cBhvr>
                                        <p:cTn id="30" dur="500"/>
                                        <p:tgtEl>
                                          <p:spTgt spid="13">
                                            <p:txEl>
                                              <p:pRg st="1" end="1"/>
                                            </p:txEl>
                                          </p:spTgt>
                                        </p:tgtEl>
                                      </p:cBhvr>
                                    </p:animEffect>
                                  </p:childTnLst>
                                </p:cTn>
                              </p:par>
                            </p:childTnLst>
                          </p:cTn>
                        </p:par>
                        <p:par>
                          <p:cTn id="31" fill="hold">
                            <p:stCondLst>
                              <p:cond delay="1500"/>
                            </p:stCondLst>
                            <p:childTnLst>
                              <p:par>
                                <p:cTn id="32" presetID="16" presetClass="entr" presetSubtype="37" fill="hold" grpId="0" nodeType="afterEffect">
                                  <p:stCondLst>
                                    <p:cond delay="0"/>
                                  </p:stCondLst>
                                  <p:childTnLst>
                                    <p:set>
                                      <p:cBhvr>
                                        <p:cTn id="33" dur="1" fill="hold">
                                          <p:stCondLst>
                                            <p:cond delay="0"/>
                                          </p:stCondLst>
                                        </p:cTn>
                                        <p:tgtEl>
                                          <p:spTgt spid="13">
                                            <p:txEl>
                                              <p:pRg st="2" end="2"/>
                                            </p:txEl>
                                          </p:spTgt>
                                        </p:tgtEl>
                                        <p:attrNameLst>
                                          <p:attrName>style.visibility</p:attrName>
                                        </p:attrNameLst>
                                      </p:cBhvr>
                                      <p:to>
                                        <p:strVal val="visible"/>
                                      </p:to>
                                    </p:set>
                                    <p:animEffect transition="in" filter="barn(outVertical)">
                                      <p:cBhvr>
                                        <p:cTn id="34" dur="500"/>
                                        <p:tgtEl>
                                          <p:spTgt spid="13">
                                            <p:txEl>
                                              <p:pRg st="2" end="2"/>
                                            </p:txEl>
                                          </p:spTgt>
                                        </p:tgtEl>
                                      </p:cBhvr>
                                    </p:animEffect>
                                  </p:childTnLst>
                                </p:cTn>
                              </p:par>
                            </p:childTnLst>
                          </p:cTn>
                        </p:par>
                        <p:par>
                          <p:cTn id="35" fill="hold">
                            <p:stCondLst>
                              <p:cond delay="2000"/>
                            </p:stCondLst>
                            <p:childTnLst>
                              <p:par>
                                <p:cTn id="36" presetID="16" presetClass="entr" presetSubtype="37" fill="hold" grpId="0" nodeType="afterEffect">
                                  <p:stCondLst>
                                    <p:cond delay="0"/>
                                  </p:stCondLst>
                                  <p:childTnLst>
                                    <p:set>
                                      <p:cBhvr>
                                        <p:cTn id="37" dur="1" fill="hold">
                                          <p:stCondLst>
                                            <p:cond delay="0"/>
                                          </p:stCondLst>
                                        </p:cTn>
                                        <p:tgtEl>
                                          <p:spTgt spid="13">
                                            <p:txEl>
                                              <p:pRg st="3" end="3"/>
                                            </p:txEl>
                                          </p:spTgt>
                                        </p:tgtEl>
                                        <p:attrNameLst>
                                          <p:attrName>style.visibility</p:attrName>
                                        </p:attrNameLst>
                                      </p:cBhvr>
                                      <p:to>
                                        <p:strVal val="visible"/>
                                      </p:to>
                                    </p:set>
                                    <p:animEffect transition="in" filter="barn(outVertical)">
                                      <p:cBhvr>
                                        <p:cTn id="38" dur="500"/>
                                        <p:tgtEl>
                                          <p:spTgt spid="13">
                                            <p:txEl>
                                              <p:pRg st="3" end="3"/>
                                            </p:txEl>
                                          </p:spTgt>
                                        </p:tgtEl>
                                      </p:cBhvr>
                                    </p:animEffect>
                                  </p:childTnLst>
                                </p:cTn>
                              </p:par>
                            </p:childTnLst>
                          </p:cTn>
                        </p:par>
                        <p:par>
                          <p:cTn id="39" fill="hold">
                            <p:stCondLst>
                              <p:cond delay="2500"/>
                            </p:stCondLst>
                            <p:childTnLst>
                              <p:par>
                                <p:cTn id="40" presetID="16" presetClass="entr" presetSubtype="37" fill="hold" grpId="0" nodeType="afterEffect">
                                  <p:stCondLst>
                                    <p:cond delay="0"/>
                                  </p:stCondLst>
                                  <p:childTnLst>
                                    <p:set>
                                      <p:cBhvr>
                                        <p:cTn id="41" dur="1" fill="hold">
                                          <p:stCondLst>
                                            <p:cond delay="0"/>
                                          </p:stCondLst>
                                        </p:cTn>
                                        <p:tgtEl>
                                          <p:spTgt spid="13">
                                            <p:txEl>
                                              <p:pRg st="4" end="4"/>
                                            </p:txEl>
                                          </p:spTgt>
                                        </p:tgtEl>
                                        <p:attrNameLst>
                                          <p:attrName>style.visibility</p:attrName>
                                        </p:attrNameLst>
                                      </p:cBhvr>
                                      <p:to>
                                        <p:strVal val="visible"/>
                                      </p:to>
                                    </p:set>
                                    <p:animEffect transition="in" filter="barn(outVertical)">
                                      <p:cBhvr>
                                        <p:cTn id="42" dur="500"/>
                                        <p:tgtEl>
                                          <p:spTgt spid="1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37" fill="hold" grpId="0" nodeType="clickEffect">
                                  <p:stCondLst>
                                    <p:cond delay="0"/>
                                  </p:stCondLst>
                                  <p:childTnLst>
                                    <p:set>
                                      <p:cBhvr>
                                        <p:cTn id="46" dur="1" fill="hold">
                                          <p:stCondLst>
                                            <p:cond delay="0"/>
                                          </p:stCondLst>
                                        </p:cTn>
                                        <p:tgtEl>
                                          <p:spTgt spid="12">
                                            <p:txEl>
                                              <p:pRg st="0" end="0"/>
                                            </p:txEl>
                                          </p:spTgt>
                                        </p:tgtEl>
                                        <p:attrNameLst>
                                          <p:attrName>style.visibility</p:attrName>
                                        </p:attrNameLst>
                                      </p:cBhvr>
                                      <p:to>
                                        <p:strVal val="visible"/>
                                      </p:to>
                                    </p:set>
                                    <p:animEffect transition="in" filter="barn(outVertical)">
                                      <p:cBhvr>
                                        <p:cTn id="47" dur="500"/>
                                        <p:tgtEl>
                                          <p:spTgt spid="12">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0-#ppt_w/2"/>
                                          </p:val>
                                        </p:tav>
                                        <p:tav tm="100000">
                                          <p:val>
                                            <p:strVal val="#ppt_x"/>
                                          </p:val>
                                        </p:tav>
                                      </p:tavLst>
                                    </p:anim>
                                    <p:anim calcmode="lin" valueType="num">
                                      <p:cBhvr additive="base">
                                        <p:cTn id="53" dur="500" fill="hold"/>
                                        <p:tgtEl>
                                          <p:spTgt spid="1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0"/>
                                            </p:cond>
                                          </p:stCondLst>
                                          <p:endCondLst>
                                            <p:cond evt="onStopAudio" delay="0">
                                              <p:tgtEl>
                                                <p:sldTgt/>
                                              </p:tgtEl>
                                            </p:cond>
                                          </p:endCondLst>
                                        </p:cTn>
                                        <p:tgtEl>
                                          <p:sndTgt r:embed="rId4"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2" grpId="0" build="p" autoUpdateAnimBg="0"/>
      <p:bldP spid="12" grpId="0" build="p" autoUpdateAnimBg="0"/>
      <p:bldP spid="13" grpId="0" build="p" autoUpdateAnimBg="0" advAuto="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a:extLst>
              <a:ext uri="{FF2B5EF4-FFF2-40B4-BE49-F238E27FC236}">
                <a16:creationId xmlns:a16="http://schemas.microsoft.com/office/drawing/2014/main" id="{D00DC7AA-0D02-2642-91FA-899ED8A9E18B}"/>
              </a:ext>
            </a:extLst>
          </p:cNvPr>
          <p:cNvSpPr txBox="1">
            <a:spLocks noChangeArrowheads="1"/>
          </p:cNvSpPr>
          <p:nvPr/>
        </p:nvSpPr>
        <p:spPr bwMode="auto">
          <a:xfrm>
            <a:off x="505098" y="1340768"/>
            <a:ext cx="8305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dirty="0">
                <a:solidFill>
                  <a:srgbClr val="0000FF"/>
                </a:solidFill>
                <a:latin typeface="STKaiti" panose="02010600040101010101" pitchFamily="2" charset="-122"/>
                <a:ea typeface="STKaiti" panose="02010600040101010101" pitchFamily="2" charset="-122"/>
              </a:rPr>
              <a:t>三、进程唤醒过程</a:t>
            </a:r>
          </a:p>
        </p:txBody>
      </p:sp>
      <p:sp>
        <p:nvSpPr>
          <p:cNvPr id="295942" name="Rectangle 6">
            <a:extLst>
              <a:ext uri="{FF2B5EF4-FFF2-40B4-BE49-F238E27FC236}">
                <a16:creationId xmlns:a16="http://schemas.microsoft.com/office/drawing/2014/main" id="{91D22512-E1AA-DB40-A3A7-4379A4595277}"/>
              </a:ext>
            </a:extLst>
          </p:cNvPr>
          <p:cNvSpPr>
            <a:spLocks noChangeArrowheads="1"/>
          </p:cNvSpPr>
          <p:nvPr/>
        </p:nvSpPr>
        <p:spPr bwMode="auto">
          <a:xfrm>
            <a:off x="863179" y="2659491"/>
            <a:ext cx="4626521" cy="2667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20000"/>
              </a:spcBef>
              <a:buClr>
                <a:schemeClr val="bg2"/>
              </a:buClr>
              <a:buFont typeface="Monotype Sorts" pitchFamily="2" charset="2"/>
              <a:buNone/>
            </a:pPr>
            <a:r>
              <a:rPr lang="zh-CN" altLang="en-US" b="1" dirty="0">
                <a:solidFill>
                  <a:srgbClr val="FF0000"/>
                </a:solidFill>
                <a:latin typeface="STKaiti" panose="02010600040101010101" pitchFamily="2" charset="-122"/>
                <a:ea typeface="STKaiti" panose="02010600040101010101" pitchFamily="2" charset="-122"/>
              </a:rPr>
              <a:t>唤醒原语执行过程如下：</a:t>
            </a:r>
          </a:p>
          <a:p>
            <a:pPr eaLnBrk="1" hangingPunct="1">
              <a:spcBef>
                <a:spcPct val="20000"/>
              </a:spcBef>
              <a:buClr>
                <a:schemeClr val="bg2"/>
              </a:buClr>
              <a:buFont typeface="Monotype Sorts" pitchFamily="2" charset="2"/>
              <a:buNone/>
            </a:pPr>
            <a:r>
              <a:rPr lang="zh-CN" altLang="en-US" b="1" dirty="0">
                <a:solidFill>
                  <a:srgbClr val="171D17"/>
                </a:solidFill>
                <a:latin typeface="STKaiti" panose="02010600040101010101" pitchFamily="2" charset="-122"/>
                <a:ea typeface="STKaiti" panose="02010600040101010101" pitchFamily="2" charset="-122"/>
              </a:rPr>
              <a:t>  </a:t>
            </a:r>
            <a:r>
              <a:rPr lang="en-US" altLang="zh-CN" b="1" dirty="0">
                <a:solidFill>
                  <a:srgbClr val="171D17"/>
                </a:solidFill>
                <a:latin typeface="STKaiti" panose="02010600040101010101" pitchFamily="2" charset="-122"/>
                <a:ea typeface="STKaiti" panose="02010600040101010101" pitchFamily="2" charset="-122"/>
              </a:rPr>
              <a:t>1</a:t>
            </a:r>
            <a:r>
              <a:rPr lang="zh-CN" altLang="en-US" b="1" dirty="0">
                <a:solidFill>
                  <a:srgbClr val="171D17"/>
                </a:solidFill>
                <a:latin typeface="STKaiti" panose="02010600040101010101" pitchFamily="2" charset="-122"/>
                <a:ea typeface="STKaiti" panose="02010600040101010101" pitchFamily="2" charset="-122"/>
              </a:rPr>
              <a:t>、把阻塞进程从相应的阻塞队列中摘下。</a:t>
            </a:r>
          </a:p>
          <a:p>
            <a:pPr eaLnBrk="1" hangingPunct="1">
              <a:spcBef>
                <a:spcPct val="20000"/>
              </a:spcBef>
              <a:buClr>
                <a:schemeClr val="bg2"/>
              </a:buClr>
              <a:buFont typeface="Monotype Sorts" pitchFamily="2" charset="2"/>
              <a:buNone/>
            </a:pPr>
            <a:r>
              <a:rPr lang="zh-CN" altLang="en-US" b="1" dirty="0">
                <a:solidFill>
                  <a:srgbClr val="171D17"/>
                </a:solidFill>
                <a:latin typeface="STKaiti" panose="02010600040101010101" pitchFamily="2" charset="-122"/>
                <a:ea typeface="STKaiti" panose="02010600040101010101" pitchFamily="2" charset="-122"/>
              </a:rPr>
              <a:t>  </a:t>
            </a:r>
            <a:r>
              <a:rPr lang="en-US" altLang="zh-CN" b="1" dirty="0">
                <a:solidFill>
                  <a:srgbClr val="171D17"/>
                </a:solidFill>
                <a:latin typeface="STKaiti" panose="02010600040101010101" pitchFamily="2" charset="-122"/>
                <a:ea typeface="STKaiti" panose="02010600040101010101" pitchFamily="2" charset="-122"/>
              </a:rPr>
              <a:t>2</a:t>
            </a:r>
            <a:r>
              <a:rPr lang="zh-CN" altLang="en-US" b="1" dirty="0">
                <a:solidFill>
                  <a:srgbClr val="171D17"/>
                </a:solidFill>
                <a:latin typeface="STKaiti" panose="02010600040101010101" pitchFamily="2" charset="-122"/>
                <a:ea typeface="STKaiti" panose="02010600040101010101" pitchFamily="2" charset="-122"/>
              </a:rPr>
              <a:t>、将现行状态改为就绪状态，然后把该进程插入就绪队列中 。</a:t>
            </a:r>
          </a:p>
          <a:p>
            <a:pPr eaLnBrk="1" hangingPunct="1">
              <a:spcBef>
                <a:spcPct val="20000"/>
              </a:spcBef>
              <a:buClr>
                <a:schemeClr val="bg2"/>
              </a:buClr>
              <a:buFont typeface="Monotype Sorts" pitchFamily="2" charset="2"/>
              <a:buNone/>
            </a:pPr>
            <a:r>
              <a:rPr lang="zh-CN" altLang="en-US" b="1" dirty="0">
                <a:solidFill>
                  <a:srgbClr val="171D17"/>
                </a:solidFill>
                <a:latin typeface="STKaiti" panose="02010600040101010101" pitchFamily="2" charset="-122"/>
                <a:ea typeface="STKaiti" panose="02010600040101010101" pitchFamily="2" charset="-122"/>
              </a:rPr>
              <a:t>  </a:t>
            </a:r>
            <a:r>
              <a:rPr lang="en-US" altLang="zh-CN" b="1" dirty="0">
                <a:solidFill>
                  <a:srgbClr val="171D17"/>
                </a:solidFill>
                <a:latin typeface="STKaiti" panose="02010600040101010101" pitchFamily="2" charset="-122"/>
                <a:ea typeface="STKaiti" panose="02010600040101010101" pitchFamily="2" charset="-122"/>
              </a:rPr>
              <a:t>3</a:t>
            </a:r>
            <a:r>
              <a:rPr lang="zh-CN" altLang="en-US" b="1" dirty="0">
                <a:solidFill>
                  <a:srgbClr val="171D17"/>
                </a:solidFill>
                <a:latin typeface="STKaiti" panose="02010600040101010101" pitchFamily="2" charset="-122"/>
                <a:ea typeface="STKaiti" panose="02010600040101010101" pitchFamily="2" charset="-122"/>
              </a:rPr>
              <a:t>、如果被唤醒的进程比当前运行进程的优先级更高，则设置重新调度标志。</a:t>
            </a:r>
          </a:p>
        </p:txBody>
      </p:sp>
      <p:sp>
        <p:nvSpPr>
          <p:cNvPr id="6" name="TextBox 5">
            <a:extLst>
              <a:ext uri="{FF2B5EF4-FFF2-40B4-BE49-F238E27FC236}">
                <a16:creationId xmlns:a16="http://schemas.microsoft.com/office/drawing/2014/main" id="{52C5F8BB-BDBC-F842-A1AB-24FC76F4B06D}"/>
              </a:ext>
            </a:extLst>
          </p:cNvPr>
          <p:cNvSpPr txBox="1">
            <a:spLocks noChangeArrowheads="1"/>
          </p:cNvSpPr>
          <p:nvPr/>
        </p:nvSpPr>
        <p:spPr bwMode="auto">
          <a:xfrm>
            <a:off x="863179" y="1739838"/>
            <a:ext cx="435689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b="1" dirty="0">
                <a:solidFill>
                  <a:srgbClr val="0000FF"/>
                </a:solidFill>
                <a:latin typeface="STKaiti" panose="02010600040101010101" pitchFamily="2" charset="-122"/>
                <a:ea typeface="STKaiti" panose="02010600040101010101" pitchFamily="2" charset="-122"/>
              </a:rPr>
              <a:t>        当被阻塞的进程所期待的事件发生时</a:t>
            </a:r>
            <a:r>
              <a:rPr lang="en-US" altLang="zh-CN" b="1" dirty="0">
                <a:solidFill>
                  <a:srgbClr val="0000FF"/>
                </a:solidFill>
                <a:latin typeface="STKaiti" panose="02010600040101010101" pitchFamily="2" charset="-122"/>
                <a:ea typeface="STKaiti" panose="02010600040101010101" pitchFamily="2" charset="-122"/>
              </a:rPr>
              <a:t>,</a:t>
            </a:r>
            <a:r>
              <a:rPr lang="zh-CN" altLang="en-US" b="1" dirty="0">
                <a:solidFill>
                  <a:srgbClr val="0000FF"/>
                </a:solidFill>
                <a:latin typeface="STKaiti" panose="02010600040101010101" pitchFamily="2" charset="-122"/>
                <a:ea typeface="STKaiti" panose="02010600040101010101" pitchFamily="2" charset="-122"/>
              </a:rPr>
              <a:t>引起唤醒事件！</a:t>
            </a:r>
          </a:p>
        </p:txBody>
      </p:sp>
      <p:sp>
        <p:nvSpPr>
          <p:cNvPr id="8" name="Text Box 2">
            <a:extLst>
              <a:ext uri="{FF2B5EF4-FFF2-40B4-BE49-F238E27FC236}">
                <a16:creationId xmlns:a16="http://schemas.microsoft.com/office/drawing/2014/main" id="{743F8413-8845-C146-9AE9-C8E429C96208}"/>
              </a:ext>
            </a:extLst>
          </p:cNvPr>
          <p:cNvSpPr txBox="1">
            <a:spLocks noChangeArrowheads="1"/>
          </p:cNvSpPr>
          <p:nvPr/>
        </p:nvSpPr>
        <p:spPr bwMode="auto">
          <a:xfrm>
            <a:off x="1097558" y="349251"/>
            <a:ext cx="7848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600" b="1" dirty="0">
                <a:solidFill>
                  <a:srgbClr val="3333FF"/>
                </a:solidFill>
                <a:latin typeface="宋体" panose="02010600030101010101" pitchFamily="2" charset="-122"/>
              </a:rPr>
              <a:t>2.4 </a:t>
            </a:r>
            <a:r>
              <a:rPr lang="zh-CN" altLang="en-US" sz="3600" b="1" dirty="0">
                <a:solidFill>
                  <a:srgbClr val="3333FF"/>
                </a:solidFill>
                <a:latin typeface="宋体" panose="02010600030101010101" pitchFamily="2" charset="-122"/>
              </a:rPr>
              <a:t>进程控制－－</a:t>
            </a:r>
            <a:r>
              <a:rPr lang="zh-CN" altLang="en-US" sz="3600" b="1" dirty="0">
                <a:solidFill>
                  <a:srgbClr val="FF3300"/>
                </a:solidFill>
                <a:latin typeface="宋体" panose="02010600030101010101" pitchFamily="2" charset="-122"/>
              </a:rPr>
              <a:t>进程的阻塞与唤醒</a:t>
            </a:r>
          </a:p>
        </p:txBody>
      </p:sp>
      <p:graphicFrame>
        <p:nvGraphicFramePr>
          <p:cNvPr id="9" name="Object 5">
            <a:extLst>
              <a:ext uri="{FF2B5EF4-FFF2-40B4-BE49-F238E27FC236}">
                <a16:creationId xmlns:a16="http://schemas.microsoft.com/office/drawing/2014/main" id="{52BE9DE6-C70D-E044-A2FF-0BA60D87E846}"/>
              </a:ext>
            </a:extLst>
          </p:cNvPr>
          <p:cNvGraphicFramePr>
            <a:graphicFrameLocks noChangeAspect="1"/>
          </p:cNvGraphicFramePr>
          <p:nvPr>
            <p:extLst>
              <p:ext uri="{D42A27DB-BD31-4B8C-83A1-F6EECF244321}">
                <p14:modId xmlns:p14="http://schemas.microsoft.com/office/powerpoint/2010/main" val="1779120425"/>
              </p:ext>
            </p:extLst>
          </p:nvPr>
        </p:nvGraphicFramePr>
        <p:xfrm>
          <a:off x="5721707" y="1581051"/>
          <a:ext cx="3406517" cy="3936181"/>
        </p:xfrm>
        <a:graphic>
          <a:graphicData uri="http://schemas.openxmlformats.org/presentationml/2006/ole">
            <mc:AlternateContent xmlns:mc="http://schemas.openxmlformats.org/markup-compatibility/2006">
              <mc:Choice xmlns:v="urn:schemas-microsoft-com:vml" Requires="v">
                <p:oleObj spid="_x0000_s14411" name="Photo Editor 照片" r:id="rId5" imgW="1225550" imgH="1416050" progId="MSPhotoEd.3">
                  <p:embed/>
                </p:oleObj>
              </mc:Choice>
              <mc:Fallback>
                <p:oleObj name="Photo Editor 照片" r:id="rId5" imgW="1225550" imgH="1416050" progId="MSPhotoEd.3">
                  <p:embed/>
                  <p:pic>
                    <p:nvPicPr>
                      <p:cNvPr id="490501" name="Object 5">
                        <a:extLst>
                          <a:ext uri="{FF2B5EF4-FFF2-40B4-BE49-F238E27FC236}">
                            <a16:creationId xmlns:a16="http://schemas.microsoft.com/office/drawing/2014/main" id="{41C11615-5E96-F84A-AE21-2B95FF5A0A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21707" y="1581051"/>
                        <a:ext cx="3406517" cy="3936181"/>
                      </a:xfrm>
                      <a:prstGeom prst="rect">
                        <a:avLst/>
                      </a:prstGeom>
                      <a:noFill/>
                      <a:ln>
                        <a:noFill/>
                      </a:ln>
                      <a:effectLst/>
                    </p:spPr>
                  </p:pic>
                </p:oleObj>
              </mc:Fallback>
            </mc:AlternateContent>
          </a:graphicData>
        </a:graphic>
      </p:graphicFrame>
      <p:sp>
        <p:nvSpPr>
          <p:cNvPr id="2" name="Slide Number Placeholder 1">
            <a:extLst>
              <a:ext uri="{FF2B5EF4-FFF2-40B4-BE49-F238E27FC236}">
                <a16:creationId xmlns:a16="http://schemas.microsoft.com/office/drawing/2014/main" id="{E1DD5543-F3C7-D94E-A545-01BA3687C42E}"/>
              </a:ext>
            </a:extLst>
          </p:cNvPr>
          <p:cNvSpPr>
            <a:spLocks noGrp="1"/>
          </p:cNvSpPr>
          <p:nvPr>
            <p:ph type="sldNum" sz="quarter" idx="12"/>
          </p:nvPr>
        </p:nvSpPr>
        <p:spPr/>
        <p:txBody>
          <a:bodyPr/>
          <a:lstStyle/>
          <a:p>
            <a:fld id="{DC6D1BD5-D0BD-4B4A-ABF2-851E9CF71F86}" type="slidenum">
              <a:rPr lang="zh-CN" altLang="en-US" smtClean="0"/>
              <a:pPr/>
              <a:t>56</a:t>
            </a:fld>
            <a:endParaRPr lang="en-US" altLang="zh-CN" dirty="0"/>
          </a:p>
        </p:txBody>
      </p:sp>
    </p:spTree>
    <p:extLst>
      <p:ext uri="{BB962C8B-B14F-4D97-AF65-F5344CB8AC3E}">
        <p14:creationId xmlns:p14="http://schemas.microsoft.com/office/powerpoint/2010/main" val="1956925550"/>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95942">
                                            <p:txEl>
                                              <p:pRg st="0" end="0"/>
                                            </p:txEl>
                                          </p:spTgt>
                                        </p:tgtEl>
                                        <p:attrNameLst>
                                          <p:attrName>style.visibility</p:attrName>
                                        </p:attrNameLst>
                                      </p:cBhvr>
                                      <p:to>
                                        <p:strVal val="visible"/>
                                      </p:to>
                                    </p:set>
                                    <p:animEffect transition="in" filter="barn(outVertical)">
                                      <p:cBhvr>
                                        <p:cTn id="12" dur="500"/>
                                        <p:tgtEl>
                                          <p:spTgt spid="295942">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295942">
                                            <p:txEl>
                                              <p:pRg st="1" end="1"/>
                                            </p:txEl>
                                          </p:spTgt>
                                        </p:tgtEl>
                                        <p:attrNameLst>
                                          <p:attrName>style.visibility</p:attrName>
                                        </p:attrNameLst>
                                      </p:cBhvr>
                                      <p:to>
                                        <p:strVal val="visible"/>
                                      </p:to>
                                    </p:set>
                                    <p:animEffect transition="in" filter="barn(outVertical)">
                                      <p:cBhvr>
                                        <p:cTn id="17" dur="500"/>
                                        <p:tgtEl>
                                          <p:spTgt spid="295942">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295942">
                                            <p:txEl>
                                              <p:pRg st="2" end="2"/>
                                            </p:txEl>
                                          </p:spTgt>
                                        </p:tgtEl>
                                        <p:attrNameLst>
                                          <p:attrName>style.visibility</p:attrName>
                                        </p:attrNameLst>
                                      </p:cBhvr>
                                      <p:to>
                                        <p:strVal val="visible"/>
                                      </p:to>
                                    </p:set>
                                    <p:animEffect transition="in" filter="barn(outVertical)">
                                      <p:cBhvr>
                                        <p:cTn id="22" dur="500"/>
                                        <p:tgtEl>
                                          <p:spTgt spid="295942">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295942">
                                            <p:txEl>
                                              <p:pRg st="3" end="3"/>
                                            </p:txEl>
                                          </p:spTgt>
                                        </p:tgtEl>
                                        <p:attrNameLst>
                                          <p:attrName>style.visibility</p:attrName>
                                        </p:attrNameLst>
                                      </p:cBhvr>
                                      <p:to>
                                        <p:strVal val="visible"/>
                                      </p:to>
                                    </p:set>
                                    <p:animEffect transition="in" filter="barn(outVertical)">
                                      <p:cBhvr>
                                        <p:cTn id="27" dur="500"/>
                                        <p:tgtEl>
                                          <p:spTgt spid="29594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0-#ppt_w/2"/>
                                          </p:val>
                                        </p:tav>
                                        <p:tav tm="100000">
                                          <p:val>
                                            <p:strVal val="#ppt_x"/>
                                          </p:val>
                                        </p:tav>
                                      </p:tavLst>
                                    </p:anim>
                                    <p:anim calcmode="lin" valueType="num">
                                      <p:cBhvr additive="base">
                                        <p:cTn id="33" dur="500" fill="hold"/>
                                        <p:tgtEl>
                                          <p:spTgt spid="9"/>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0"/>
                                            </p:cond>
                                          </p:stCondLst>
                                          <p:endCondLst>
                                            <p:cond evt="onStopAudio" delay="0">
                                              <p:tgtEl>
                                                <p:sldTgt/>
                                              </p:tgtEl>
                                            </p:cond>
                                          </p:endCondLst>
                                        </p:cTn>
                                        <p:tgtEl>
                                          <p:sndTgt r:embed="rId4"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942" grpId="0" build="p" autoUpdateAnimBg="0"/>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6" name="Text Box 4">
            <a:extLst>
              <a:ext uri="{FF2B5EF4-FFF2-40B4-BE49-F238E27FC236}">
                <a16:creationId xmlns:a16="http://schemas.microsoft.com/office/drawing/2014/main" id="{911B6ED4-61CA-3846-855D-203C885BD89E}"/>
              </a:ext>
            </a:extLst>
          </p:cNvPr>
          <p:cNvSpPr txBox="1">
            <a:spLocks noChangeArrowheads="1"/>
          </p:cNvSpPr>
          <p:nvPr/>
        </p:nvSpPr>
        <p:spPr bwMode="auto">
          <a:xfrm>
            <a:off x="606425" y="1793787"/>
            <a:ext cx="8077200" cy="2123658"/>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buClr>
                <a:srgbClr val="FF0000"/>
              </a:buClr>
              <a:buFont typeface="Wingdings" pitchFamily="2" charset="2"/>
              <a:buChar char="Ø"/>
            </a:pPr>
            <a:r>
              <a:rPr lang="zh-CN" altLang="en-US" b="1" dirty="0">
                <a:solidFill>
                  <a:srgbClr val="0000FF"/>
                </a:solidFill>
                <a:latin typeface="STKaiti" panose="02010600040101010101" pitchFamily="2" charset="-122"/>
                <a:ea typeface="STKaiti" panose="02010600040101010101" pitchFamily="2" charset="-122"/>
              </a:rPr>
              <a:t>进程阻塞是进程自身的一种</a:t>
            </a:r>
            <a:r>
              <a:rPr lang="zh-CN" altLang="en-US" b="1" dirty="0">
                <a:solidFill>
                  <a:srgbClr val="FF0000"/>
                </a:solidFill>
                <a:latin typeface="STKaiti" panose="02010600040101010101" pitchFamily="2" charset="-122"/>
                <a:ea typeface="STKaiti" panose="02010600040101010101" pitchFamily="2" charset="-122"/>
              </a:rPr>
              <a:t>主动行为</a:t>
            </a:r>
            <a:r>
              <a:rPr lang="zh-CN" altLang="en-US" b="1" dirty="0">
                <a:solidFill>
                  <a:srgbClr val="0000FF"/>
                </a:solidFill>
                <a:latin typeface="STKaiti" panose="02010600040101010101" pitchFamily="2" charset="-122"/>
                <a:ea typeface="STKaiti" panose="02010600040101010101" pitchFamily="2" charset="-122"/>
              </a:rPr>
              <a:t>！</a:t>
            </a:r>
          </a:p>
          <a:p>
            <a:pPr eaLnBrk="1" hangingPunct="1">
              <a:spcBef>
                <a:spcPct val="50000"/>
              </a:spcBef>
              <a:buClr>
                <a:srgbClr val="FF0000"/>
              </a:buClr>
              <a:buFont typeface="Wingdings" pitchFamily="2" charset="2"/>
              <a:buChar char="Ø"/>
            </a:pPr>
            <a:r>
              <a:rPr lang="zh-CN" altLang="en-US" b="1" dirty="0">
                <a:solidFill>
                  <a:srgbClr val="0000FF"/>
                </a:solidFill>
                <a:latin typeface="STKaiti" panose="02010600040101010101" pitchFamily="2" charset="-122"/>
                <a:ea typeface="STKaiti" panose="02010600040101010101" pitchFamily="2" charset="-122"/>
              </a:rPr>
              <a:t>进程唤醒是一种被</a:t>
            </a:r>
            <a:r>
              <a:rPr lang="zh-CN" altLang="en-US" b="1" dirty="0">
                <a:solidFill>
                  <a:srgbClr val="FF0000"/>
                </a:solidFill>
                <a:latin typeface="STKaiti" panose="02010600040101010101" pitchFamily="2" charset="-122"/>
                <a:ea typeface="STKaiti" panose="02010600040101010101" pitchFamily="2" charset="-122"/>
              </a:rPr>
              <a:t>动行为</a:t>
            </a:r>
            <a:r>
              <a:rPr lang="zh-CN" altLang="en-US" b="1" dirty="0">
                <a:solidFill>
                  <a:srgbClr val="0000FF"/>
                </a:solidFill>
                <a:latin typeface="STKaiti" panose="02010600040101010101" pitchFamily="2" charset="-122"/>
                <a:ea typeface="STKaiti" panose="02010600040101010101" pitchFamily="2" charset="-122"/>
              </a:rPr>
              <a:t>！</a:t>
            </a:r>
          </a:p>
          <a:p>
            <a:pPr eaLnBrk="1" hangingPunct="1">
              <a:spcBef>
                <a:spcPct val="50000"/>
              </a:spcBef>
              <a:buClr>
                <a:srgbClr val="FF0000"/>
              </a:buClr>
              <a:buFont typeface="Wingdings" pitchFamily="2" charset="2"/>
              <a:buChar char="Ø"/>
            </a:pPr>
            <a:r>
              <a:rPr lang="zh-CN" altLang="en-US" b="1" dirty="0">
                <a:solidFill>
                  <a:srgbClr val="0000FF"/>
                </a:solidFill>
                <a:latin typeface="STKaiti" panose="02010600040101010101" pitchFamily="2" charset="-122"/>
                <a:ea typeface="STKaiti" panose="02010600040101010101" pitchFamily="2" charset="-122"/>
              </a:rPr>
              <a:t>进程的阻塞和唤醒都是调用相应原语实现！</a:t>
            </a:r>
          </a:p>
          <a:p>
            <a:pPr eaLnBrk="1" hangingPunct="1">
              <a:spcBef>
                <a:spcPct val="50000"/>
              </a:spcBef>
              <a:buClr>
                <a:srgbClr val="FF0000"/>
              </a:buClr>
              <a:buFont typeface="Wingdings" pitchFamily="2" charset="2"/>
              <a:buChar char="Ø"/>
            </a:pPr>
            <a:r>
              <a:rPr lang="zh-CN" altLang="en-US" b="1" dirty="0">
                <a:solidFill>
                  <a:srgbClr val="0000FF"/>
                </a:solidFill>
                <a:latin typeface="STKaiti" panose="02010600040101010101" pitchFamily="2" charset="-122"/>
                <a:ea typeface="STKaiti" panose="02010600040101010101" pitchFamily="2" charset="-122"/>
              </a:rPr>
              <a:t>阻塞和唤醒必须成对出现！</a:t>
            </a:r>
          </a:p>
        </p:txBody>
      </p:sp>
      <p:sp>
        <p:nvSpPr>
          <p:cNvPr id="50180" name="Text Box 6">
            <a:extLst>
              <a:ext uri="{FF2B5EF4-FFF2-40B4-BE49-F238E27FC236}">
                <a16:creationId xmlns:a16="http://schemas.microsoft.com/office/drawing/2014/main" id="{86850DBC-1E96-F149-87BF-3E3BBE108FC2}"/>
              </a:ext>
            </a:extLst>
          </p:cNvPr>
          <p:cNvSpPr txBox="1">
            <a:spLocks noChangeArrowheads="1"/>
          </p:cNvSpPr>
          <p:nvPr/>
        </p:nvSpPr>
        <p:spPr bwMode="auto">
          <a:xfrm>
            <a:off x="606425" y="1332122"/>
            <a:ext cx="51831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b="1">
                <a:solidFill>
                  <a:srgbClr val="FF0000"/>
                </a:solidFill>
                <a:latin typeface="STKaiti" panose="02010600040101010101" pitchFamily="2" charset="-122"/>
                <a:ea typeface="STKaiti" panose="02010600040101010101" pitchFamily="2" charset="-122"/>
              </a:rPr>
              <a:t>注意：</a:t>
            </a:r>
          </a:p>
        </p:txBody>
      </p:sp>
      <p:sp>
        <p:nvSpPr>
          <p:cNvPr id="7" name="Text Box 2">
            <a:extLst>
              <a:ext uri="{FF2B5EF4-FFF2-40B4-BE49-F238E27FC236}">
                <a16:creationId xmlns:a16="http://schemas.microsoft.com/office/drawing/2014/main" id="{E9406ED0-EA6A-9544-8E99-0D2F8224D20A}"/>
              </a:ext>
            </a:extLst>
          </p:cNvPr>
          <p:cNvSpPr txBox="1">
            <a:spLocks noChangeArrowheads="1"/>
          </p:cNvSpPr>
          <p:nvPr/>
        </p:nvSpPr>
        <p:spPr bwMode="auto">
          <a:xfrm>
            <a:off x="1097558" y="349251"/>
            <a:ext cx="7848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600" b="1" dirty="0">
                <a:solidFill>
                  <a:srgbClr val="3333FF"/>
                </a:solidFill>
                <a:latin typeface="宋体" panose="02010600030101010101" pitchFamily="2" charset="-122"/>
              </a:rPr>
              <a:t>2.4 </a:t>
            </a:r>
            <a:r>
              <a:rPr lang="zh-CN" altLang="en-US" sz="3600" b="1" dirty="0">
                <a:solidFill>
                  <a:srgbClr val="3333FF"/>
                </a:solidFill>
                <a:latin typeface="宋体" panose="02010600030101010101" pitchFamily="2" charset="-122"/>
              </a:rPr>
              <a:t>进程控制－－</a:t>
            </a:r>
            <a:r>
              <a:rPr lang="zh-CN" altLang="en-US" sz="3600" b="1" dirty="0">
                <a:solidFill>
                  <a:srgbClr val="FF3300"/>
                </a:solidFill>
                <a:latin typeface="宋体" panose="02010600030101010101" pitchFamily="2" charset="-122"/>
              </a:rPr>
              <a:t>进程的阻塞与唤醒</a:t>
            </a:r>
          </a:p>
        </p:txBody>
      </p:sp>
      <p:sp>
        <p:nvSpPr>
          <p:cNvPr id="2" name="Slide Number Placeholder 1">
            <a:extLst>
              <a:ext uri="{FF2B5EF4-FFF2-40B4-BE49-F238E27FC236}">
                <a16:creationId xmlns:a16="http://schemas.microsoft.com/office/drawing/2014/main" id="{DC746882-6733-2241-8852-62448EF25D57}"/>
              </a:ext>
            </a:extLst>
          </p:cNvPr>
          <p:cNvSpPr>
            <a:spLocks noGrp="1"/>
          </p:cNvSpPr>
          <p:nvPr>
            <p:ph type="sldNum" sz="quarter" idx="12"/>
          </p:nvPr>
        </p:nvSpPr>
        <p:spPr/>
        <p:txBody>
          <a:bodyPr/>
          <a:lstStyle/>
          <a:p>
            <a:fld id="{DC6D1BD5-D0BD-4B4A-ABF2-851E9CF71F86}" type="slidenum">
              <a:rPr lang="zh-CN" altLang="en-US" smtClean="0"/>
              <a:pPr/>
              <a:t>57</a:t>
            </a:fld>
            <a:endParaRPr lang="en-US" altLang="zh-CN" dirty="0"/>
          </a:p>
        </p:txBody>
      </p:sp>
    </p:spTree>
    <p:extLst>
      <p:ext uri="{BB962C8B-B14F-4D97-AF65-F5344CB8AC3E}">
        <p14:creationId xmlns:p14="http://schemas.microsoft.com/office/powerpoint/2010/main" val="1796048650"/>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66596">
                                            <p:txEl>
                                              <p:pRg st="0" end="0"/>
                                            </p:txEl>
                                          </p:spTgt>
                                        </p:tgtEl>
                                        <p:attrNameLst>
                                          <p:attrName>style.visibility</p:attrName>
                                        </p:attrNameLst>
                                      </p:cBhvr>
                                      <p:to>
                                        <p:strVal val="visible"/>
                                      </p:to>
                                    </p:set>
                                    <p:animEffect transition="in" filter="barn(outVertical)">
                                      <p:cBhvr>
                                        <p:cTn id="7" dur="500"/>
                                        <p:tgtEl>
                                          <p:spTgt spid="36659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66596">
                                            <p:txEl>
                                              <p:pRg st="1" end="1"/>
                                            </p:txEl>
                                          </p:spTgt>
                                        </p:tgtEl>
                                        <p:attrNameLst>
                                          <p:attrName>style.visibility</p:attrName>
                                        </p:attrNameLst>
                                      </p:cBhvr>
                                      <p:to>
                                        <p:strVal val="visible"/>
                                      </p:to>
                                    </p:set>
                                    <p:animEffect transition="in" filter="barn(outVertical)">
                                      <p:cBhvr>
                                        <p:cTn id="12" dur="500"/>
                                        <p:tgtEl>
                                          <p:spTgt spid="36659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66596">
                                            <p:txEl>
                                              <p:pRg st="2" end="2"/>
                                            </p:txEl>
                                          </p:spTgt>
                                        </p:tgtEl>
                                        <p:attrNameLst>
                                          <p:attrName>style.visibility</p:attrName>
                                        </p:attrNameLst>
                                      </p:cBhvr>
                                      <p:to>
                                        <p:strVal val="visible"/>
                                      </p:to>
                                    </p:set>
                                    <p:animEffect transition="in" filter="barn(outVertical)">
                                      <p:cBhvr>
                                        <p:cTn id="17" dur="500"/>
                                        <p:tgtEl>
                                          <p:spTgt spid="36659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66596">
                                            <p:txEl>
                                              <p:pRg st="3" end="3"/>
                                            </p:txEl>
                                          </p:spTgt>
                                        </p:tgtEl>
                                        <p:attrNameLst>
                                          <p:attrName>style.visibility</p:attrName>
                                        </p:attrNameLst>
                                      </p:cBhvr>
                                      <p:to>
                                        <p:strVal val="visible"/>
                                      </p:to>
                                    </p:set>
                                    <p:animEffect transition="in" filter="barn(outVertical)">
                                      <p:cBhvr>
                                        <p:cTn id="22" dur="500"/>
                                        <p:tgtEl>
                                          <p:spTgt spid="36659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596" grpId="0" build="p"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4">
            <a:extLst>
              <a:ext uri="{FF2B5EF4-FFF2-40B4-BE49-F238E27FC236}">
                <a16:creationId xmlns:a16="http://schemas.microsoft.com/office/drawing/2014/main" id="{CB06C6A9-0D18-0845-B48F-CE228FC26B32}"/>
              </a:ext>
            </a:extLst>
          </p:cNvPr>
          <p:cNvSpPr txBox="1">
            <a:spLocks noChangeArrowheads="1"/>
          </p:cNvSpPr>
          <p:nvPr/>
        </p:nvSpPr>
        <p:spPr bwMode="auto">
          <a:xfrm>
            <a:off x="971600" y="326232"/>
            <a:ext cx="8610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600" b="1" dirty="0">
                <a:solidFill>
                  <a:srgbClr val="3333FF"/>
                </a:solidFill>
                <a:latin typeface="宋体" panose="02010600030101010101" pitchFamily="2" charset="-122"/>
              </a:rPr>
              <a:t>2.4 </a:t>
            </a:r>
            <a:r>
              <a:rPr lang="zh-CN" altLang="en-US" sz="3600" b="1" dirty="0">
                <a:solidFill>
                  <a:srgbClr val="3333FF"/>
                </a:solidFill>
                <a:latin typeface="宋体" panose="02010600030101010101" pitchFamily="2" charset="-122"/>
              </a:rPr>
              <a:t>进程控制－－</a:t>
            </a:r>
            <a:r>
              <a:rPr lang="zh-CN" altLang="en-US" sz="3600" b="1" dirty="0">
                <a:solidFill>
                  <a:srgbClr val="FF3300"/>
                </a:solidFill>
                <a:latin typeface="宋体" panose="02010600030101010101" pitchFamily="2" charset="-122"/>
              </a:rPr>
              <a:t>进程的挂起与激活</a:t>
            </a:r>
          </a:p>
        </p:txBody>
      </p:sp>
      <p:sp>
        <p:nvSpPr>
          <p:cNvPr id="486406" name="Text Box 6">
            <a:extLst>
              <a:ext uri="{FF2B5EF4-FFF2-40B4-BE49-F238E27FC236}">
                <a16:creationId xmlns:a16="http://schemas.microsoft.com/office/drawing/2014/main" id="{ABFE5E5A-BC4A-3C42-B985-2959C66554A0}"/>
              </a:ext>
            </a:extLst>
          </p:cNvPr>
          <p:cNvSpPr txBox="1">
            <a:spLocks noChangeArrowheads="1"/>
          </p:cNvSpPr>
          <p:nvPr/>
        </p:nvSpPr>
        <p:spPr bwMode="auto">
          <a:xfrm>
            <a:off x="737270" y="1773213"/>
            <a:ext cx="8388350" cy="1667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lnSpc>
                <a:spcPct val="150000"/>
              </a:lnSpc>
              <a:spcBef>
                <a:spcPts val="0"/>
              </a:spcBef>
              <a:buClr>
                <a:srgbClr val="FF3300"/>
              </a:buClr>
              <a:buSzPct val="200000"/>
            </a:pPr>
            <a:r>
              <a:rPr lang="en-US" altLang="zh-CN" b="1" dirty="0">
                <a:solidFill>
                  <a:schemeClr val="tx1"/>
                </a:solidFill>
                <a:latin typeface="STKaiti" panose="02010600040101010101" pitchFamily="2" charset="-122"/>
                <a:ea typeface="STKaiti" panose="02010600040101010101" pitchFamily="2" charset="-122"/>
              </a:rPr>
              <a:t>1</a:t>
            </a:r>
            <a:r>
              <a:rPr lang="zh-CN" altLang="en-US" b="1" dirty="0">
                <a:solidFill>
                  <a:schemeClr val="tx1"/>
                </a:solidFill>
                <a:latin typeface="STKaiti" panose="02010600040101010101" pitchFamily="2" charset="-122"/>
                <a:ea typeface="STKaiti" panose="02010600040101010101" pitchFamily="2" charset="-122"/>
              </a:rPr>
              <a:t>、用户进程请求将自己挂起</a:t>
            </a:r>
          </a:p>
          <a:p>
            <a:pPr eaLnBrk="1" hangingPunct="1">
              <a:lnSpc>
                <a:spcPct val="150000"/>
              </a:lnSpc>
              <a:spcBef>
                <a:spcPts val="0"/>
              </a:spcBef>
              <a:buClr>
                <a:srgbClr val="FF3300"/>
              </a:buClr>
              <a:buSzPct val="200000"/>
            </a:pPr>
            <a:r>
              <a:rPr lang="en-US" altLang="zh-CN" b="1" dirty="0">
                <a:solidFill>
                  <a:schemeClr val="tx1"/>
                </a:solidFill>
                <a:latin typeface="STKaiti" panose="02010600040101010101" pitchFamily="2" charset="-122"/>
                <a:ea typeface="STKaiti" panose="02010600040101010101" pitchFamily="2" charset="-122"/>
              </a:rPr>
              <a:t>2</a:t>
            </a:r>
            <a:r>
              <a:rPr lang="zh-CN" altLang="en-US" b="1" dirty="0">
                <a:solidFill>
                  <a:schemeClr val="tx1"/>
                </a:solidFill>
                <a:latin typeface="STKaiti" panose="02010600040101010101" pitchFamily="2" charset="-122"/>
                <a:ea typeface="STKaiti" panose="02010600040101010101" pitchFamily="2" charset="-122"/>
              </a:rPr>
              <a:t>、父进程请求将自己的某个子进程挂起</a:t>
            </a:r>
          </a:p>
          <a:p>
            <a:pPr eaLnBrk="1" hangingPunct="1">
              <a:lnSpc>
                <a:spcPct val="150000"/>
              </a:lnSpc>
              <a:spcBef>
                <a:spcPts val="0"/>
              </a:spcBef>
              <a:buClr>
                <a:srgbClr val="FF3300"/>
              </a:buClr>
              <a:buSzPct val="200000"/>
            </a:pPr>
            <a:r>
              <a:rPr lang="en-US" altLang="zh-CN" b="1" dirty="0">
                <a:solidFill>
                  <a:schemeClr val="tx1"/>
                </a:solidFill>
                <a:latin typeface="STKaiti" panose="02010600040101010101" pitchFamily="2" charset="-122"/>
                <a:ea typeface="STKaiti" panose="02010600040101010101" pitchFamily="2" charset="-122"/>
              </a:rPr>
              <a:t>3</a:t>
            </a:r>
            <a:r>
              <a:rPr lang="zh-CN" altLang="en-US" b="1" dirty="0">
                <a:solidFill>
                  <a:schemeClr val="tx1"/>
                </a:solidFill>
                <a:latin typeface="STKaiti" panose="02010600040101010101" pitchFamily="2" charset="-122"/>
                <a:ea typeface="STKaiti" panose="02010600040101010101" pitchFamily="2" charset="-122"/>
              </a:rPr>
              <a:t>、系统需要</a:t>
            </a:r>
          </a:p>
        </p:txBody>
      </p:sp>
      <p:sp>
        <p:nvSpPr>
          <p:cNvPr id="51204" name="Text Box 7">
            <a:extLst>
              <a:ext uri="{FF2B5EF4-FFF2-40B4-BE49-F238E27FC236}">
                <a16:creationId xmlns:a16="http://schemas.microsoft.com/office/drawing/2014/main" id="{B9E0047A-9CC7-FB4D-B6F9-E330DAB86465}"/>
              </a:ext>
            </a:extLst>
          </p:cNvPr>
          <p:cNvSpPr txBox="1">
            <a:spLocks noChangeArrowheads="1"/>
          </p:cNvSpPr>
          <p:nvPr/>
        </p:nvSpPr>
        <p:spPr bwMode="auto">
          <a:xfrm>
            <a:off x="641350" y="1340768"/>
            <a:ext cx="8305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dirty="0">
                <a:solidFill>
                  <a:srgbClr val="0000FF"/>
                </a:solidFill>
                <a:latin typeface="STKaiti" panose="02010600040101010101" pitchFamily="2" charset="-122"/>
                <a:ea typeface="STKaiti" panose="02010600040101010101" pitchFamily="2" charset="-122"/>
              </a:rPr>
              <a:t>一、引起进程挂起的事件</a:t>
            </a:r>
          </a:p>
        </p:txBody>
      </p:sp>
      <p:sp>
        <p:nvSpPr>
          <p:cNvPr id="7" name="Text Box 4">
            <a:extLst>
              <a:ext uri="{FF2B5EF4-FFF2-40B4-BE49-F238E27FC236}">
                <a16:creationId xmlns:a16="http://schemas.microsoft.com/office/drawing/2014/main" id="{C7D81B24-D0A3-414B-811C-82E65905355D}"/>
              </a:ext>
            </a:extLst>
          </p:cNvPr>
          <p:cNvSpPr txBox="1">
            <a:spLocks noChangeArrowheads="1"/>
          </p:cNvSpPr>
          <p:nvPr/>
        </p:nvSpPr>
        <p:spPr bwMode="auto">
          <a:xfrm>
            <a:off x="547563" y="3408261"/>
            <a:ext cx="8305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dirty="0">
                <a:solidFill>
                  <a:srgbClr val="0000FF"/>
                </a:solidFill>
                <a:latin typeface="STKaiti" panose="02010600040101010101" pitchFamily="2" charset="-122"/>
                <a:ea typeface="STKaiti" panose="02010600040101010101" pitchFamily="2" charset="-122"/>
              </a:rPr>
              <a:t>二、进程的挂起过程</a:t>
            </a:r>
          </a:p>
        </p:txBody>
      </p:sp>
      <p:sp>
        <p:nvSpPr>
          <p:cNvPr id="8" name="Text Box 7">
            <a:extLst>
              <a:ext uri="{FF2B5EF4-FFF2-40B4-BE49-F238E27FC236}">
                <a16:creationId xmlns:a16="http://schemas.microsoft.com/office/drawing/2014/main" id="{C892662F-DE68-E64B-BD96-838393D887E9}"/>
              </a:ext>
            </a:extLst>
          </p:cNvPr>
          <p:cNvSpPr txBox="1">
            <a:spLocks noChangeArrowheads="1"/>
          </p:cNvSpPr>
          <p:nvPr/>
        </p:nvSpPr>
        <p:spPr bwMode="auto">
          <a:xfrm>
            <a:off x="831056" y="3770499"/>
            <a:ext cx="7926387" cy="2775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50000"/>
              </a:lnSpc>
              <a:spcBef>
                <a:spcPts val="0"/>
              </a:spcBef>
            </a:pPr>
            <a:r>
              <a:rPr lang="zh-CN" altLang="en-US" b="1" dirty="0">
                <a:solidFill>
                  <a:srgbClr val="FF0000"/>
                </a:solidFill>
                <a:latin typeface="STKaiti" panose="02010600040101010101" pitchFamily="2" charset="-122"/>
                <a:ea typeface="STKaiti" panose="02010600040101010101" pitchFamily="2" charset="-122"/>
              </a:rPr>
              <a:t>进程的挂起过程如下：</a:t>
            </a:r>
          </a:p>
          <a:p>
            <a:pPr>
              <a:lnSpc>
                <a:spcPct val="150000"/>
              </a:lnSpc>
              <a:spcBef>
                <a:spcPts val="0"/>
              </a:spcBef>
            </a:pPr>
            <a:r>
              <a:rPr lang="en-US" altLang="zh-CN" b="1" dirty="0">
                <a:solidFill>
                  <a:srgbClr val="171D17"/>
                </a:solidFill>
                <a:latin typeface="STKaiti" panose="02010600040101010101" pitchFamily="2" charset="-122"/>
                <a:ea typeface="STKaiti" panose="02010600040101010101" pitchFamily="2" charset="-122"/>
              </a:rPr>
              <a:t>1</a:t>
            </a:r>
            <a:r>
              <a:rPr lang="zh-CN" altLang="en-US" b="1" dirty="0">
                <a:solidFill>
                  <a:srgbClr val="171D17"/>
                </a:solidFill>
                <a:latin typeface="STKaiti" panose="02010600040101010101" pitchFamily="2" charset="-122"/>
                <a:ea typeface="STKaiti" panose="02010600040101010101" pitchFamily="2" charset="-122"/>
              </a:rPr>
              <a:t>、检查被挂起进程的状态</a:t>
            </a:r>
          </a:p>
          <a:p>
            <a:pPr>
              <a:lnSpc>
                <a:spcPct val="150000"/>
              </a:lnSpc>
              <a:spcBef>
                <a:spcPts val="0"/>
              </a:spcBef>
            </a:pPr>
            <a:r>
              <a:rPr lang="en-US" altLang="zh-CN" b="1" dirty="0">
                <a:solidFill>
                  <a:srgbClr val="171D17"/>
                </a:solidFill>
                <a:latin typeface="STKaiti" panose="02010600040101010101" pitchFamily="2" charset="-122"/>
                <a:ea typeface="STKaiti" panose="02010600040101010101" pitchFamily="2" charset="-122"/>
              </a:rPr>
              <a:t>2</a:t>
            </a:r>
            <a:r>
              <a:rPr lang="zh-CN" altLang="en-US" b="1" dirty="0">
                <a:solidFill>
                  <a:srgbClr val="171D17"/>
                </a:solidFill>
                <a:latin typeface="STKaiti" panose="02010600040101010101" pitchFamily="2" charset="-122"/>
                <a:ea typeface="STKaiti" panose="02010600040101010101" pitchFamily="2" charset="-122"/>
              </a:rPr>
              <a:t>、改变需要挂起进程的状态</a:t>
            </a:r>
          </a:p>
          <a:p>
            <a:pPr>
              <a:lnSpc>
                <a:spcPct val="150000"/>
              </a:lnSpc>
              <a:spcBef>
                <a:spcPts val="0"/>
              </a:spcBef>
            </a:pPr>
            <a:r>
              <a:rPr lang="en-US" altLang="zh-CN" b="1" dirty="0">
                <a:solidFill>
                  <a:srgbClr val="171D17"/>
                </a:solidFill>
                <a:latin typeface="STKaiti" panose="02010600040101010101" pitchFamily="2" charset="-122"/>
                <a:ea typeface="STKaiti" panose="02010600040101010101" pitchFamily="2" charset="-122"/>
              </a:rPr>
              <a:t>3</a:t>
            </a:r>
            <a:r>
              <a:rPr lang="zh-CN" altLang="en-US" b="1" dirty="0">
                <a:solidFill>
                  <a:srgbClr val="171D17"/>
                </a:solidFill>
                <a:latin typeface="STKaiti" panose="02010600040101010101" pitchFamily="2" charset="-122"/>
                <a:ea typeface="STKaiti" panose="02010600040101010101" pitchFamily="2" charset="-122"/>
              </a:rPr>
              <a:t>、将该进程的</a:t>
            </a:r>
            <a:r>
              <a:rPr lang="en-US" altLang="zh-CN" b="1" dirty="0">
                <a:solidFill>
                  <a:srgbClr val="171D17"/>
                </a:solidFill>
                <a:latin typeface="STKaiti" panose="02010600040101010101" pitchFamily="2" charset="-122"/>
                <a:ea typeface="STKaiti" panose="02010600040101010101" pitchFamily="2" charset="-122"/>
              </a:rPr>
              <a:t>PCB</a:t>
            </a:r>
            <a:r>
              <a:rPr lang="zh-CN" altLang="en-US" b="1" dirty="0">
                <a:solidFill>
                  <a:srgbClr val="171D17"/>
                </a:solidFill>
                <a:latin typeface="STKaiti" panose="02010600040101010101" pitchFamily="2" charset="-122"/>
                <a:ea typeface="STKaiti" panose="02010600040101010101" pitchFamily="2" charset="-122"/>
              </a:rPr>
              <a:t>复制到指定的内存区域</a:t>
            </a:r>
          </a:p>
          <a:p>
            <a:pPr>
              <a:lnSpc>
                <a:spcPct val="150000"/>
              </a:lnSpc>
              <a:spcBef>
                <a:spcPts val="0"/>
              </a:spcBef>
            </a:pPr>
            <a:r>
              <a:rPr lang="en-US" altLang="zh-CN" b="1" dirty="0">
                <a:solidFill>
                  <a:srgbClr val="171D17"/>
                </a:solidFill>
                <a:latin typeface="STKaiti" panose="02010600040101010101" pitchFamily="2" charset="-122"/>
                <a:ea typeface="STKaiti" panose="02010600040101010101" pitchFamily="2" charset="-122"/>
              </a:rPr>
              <a:t>4</a:t>
            </a:r>
            <a:r>
              <a:rPr lang="zh-CN" altLang="en-US" b="1" dirty="0">
                <a:solidFill>
                  <a:srgbClr val="171D17"/>
                </a:solidFill>
                <a:latin typeface="STKaiti" panose="02010600040101010101" pitchFamily="2" charset="-122"/>
                <a:ea typeface="STKaiti" panose="02010600040101010101" pitchFamily="2" charset="-122"/>
              </a:rPr>
              <a:t>、若被挂起的进程正在运行，则重新调度进程运行</a:t>
            </a:r>
          </a:p>
        </p:txBody>
      </p:sp>
      <p:sp>
        <p:nvSpPr>
          <p:cNvPr id="2" name="Slide Number Placeholder 1">
            <a:extLst>
              <a:ext uri="{FF2B5EF4-FFF2-40B4-BE49-F238E27FC236}">
                <a16:creationId xmlns:a16="http://schemas.microsoft.com/office/drawing/2014/main" id="{38ADCA41-6B15-1940-8BEE-10717505C3AA}"/>
              </a:ext>
            </a:extLst>
          </p:cNvPr>
          <p:cNvSpPr>
            <a:spLocks noGrp="1"/>
          </p:cNvSpPr>
          <p:nvPr>
            <p:ph type="sldNum" sz="quarter" idx="12"/>
          </p:nvPr>
        </p:nvSpPr>
        <p:spPr/>
        <p:txBody>
          <a:bodyPr/>
          <a:lstStyle/>
          <a:p>
            <a:fld id="{DC6D1BD5-D0BD-4B4A-ABF2-851E9CF71F86}" type="slidenum">
              <a:rPr lang="zh-CN" altLang="en-US" smtClean="0"/>
              <a:pPr/>
              <a:t>58</a:t>
            </a:fld>
            <a:endParaRPr lang="en-US" altLang="zh-CN" dirty="0"/>
          </a:p>
        </p:txBody>
      </p:sp>
    </p:spTree>
    <p:extLst>
      <p:ext uri="{BB962C8B-B14F-4D97-AF65-F5344CB8AC3E}">
        <p14:creationId xmlns:p14="http://schemas.microsoft.com/office/powerpoint/2010/main" val="53113805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6406">
                                            <p:txEl>
                                              <p:pRg st="0" end="0"/>
                                            </p:txEl>
                                          </p:spTgt>
                                        </p:tgtEl>
                                        <p:attrNameLst>
                                          <p:attrName>style.visibility</p:attrName>
                                        </p:attrNameLst>
                                      </p:cBhvr>
                                      <p:to>
                                        <p:strVal val="visible"/>
                                      </p:to>
                                    </p:set>
                                    <p:animEffect transition="in" filter="dissolve">
                                      <p:cBhvr>
                                        <p:cTn id="7" dur="500"/>
                                        <p:tgtEl>
                                          <p:spTgt spid="48640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6406">
                                            <p:txEl>
                                              <p:pRg st="1" end="1"/>
                                            </p:txEl>
                                          </p:spTgt>
                                        </p:tgtEl>
                                        <p:attrNameLst>
                                          <p:attrName>style.visibility</p:attrName>
                                        </p:attrNameLst>
                                      </p:cBhvr>
                                      <p:to>
                                        <p:strVal val="visible"/>
                                      </p:to>
                                    </p:set>
                                    <p:animEffect transition="in" filter="dissolve">
                                      <p:cBhvr>
                                        <p:cTn id="12" dur="500"/>
                                        <p:tgtEl>
                                          <p:spTgt spid="48640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86406">
                                            <p:txEl>
                                              <p:pRg st="2" end="2"/>
                                            </p:txEl>
                                          </p:spTgt>
                                        </p:tgtEl>
                                        <p:attrNameLst>
                                          <p:attrName>style.visibility</p:attrName>
                                        </p:attrNameLst>
                                      </p:cBhvr>
                                      <p:to>
                                        <p:strVal val="visible"/>
                                      </p:to>
                                    </p:set>
                                    <p:animEffect transition="in" filter="dissolve">
                                      <p:cBhvr>
                                        <p:cTn id="17" dur="500"/>
                                        <p:tgtEl>
                                          <p:spTgt spid="48640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barn(outVertical)">
                                      <p:cBhvr>
                                        <p:cTn id="22" dur="500"/>
                                        <p:tgtEl>
                                          <p:spTgt spid="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Effect transition="in" filter="barn(outVertical)">
                                      <p:cBhvr>
                                        <p:cTn id="27" dur="500"/>
                                        <p:tgtEl>
                                          <p:spTgt spid="8">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8">
                                            <p:txEl>
                                              <p:pRg st="2" end="2"/>
                                            </p:txEl>
                                          </p:spTgt>
                                        </p:tgtEl>
                                        <p:attrNameLst>
                                          <p:attrName>style.visibility</p:attrName>
                                        </p:attrNameLst>
                                      </p:cBhvr>
                                      <p:to>
                                        <p:strVal val="visible"/>
                                      </p:to>
                                    </p:set>
                                    <p:animEffect transition="in" filter="barn(outVertical)">
                                      <p:cBhvr>
                                        <p:cTn id="32" dur="500"/>
                                        <p:tgtEl>
                                          <p:spTgt spid="8">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8">
                                            <p:txEl>
                                              <p:pRg st="3" end="3"/>
                                            </p:txEl>
                                          </p:spTgt>
                                        </p:tgtEl>
                                        <p:attrNameLst>
                                          <p:attrName>style.visibility</p:attrName>
                                        </p:attrNameLst>
                                      </p:cBhvr>
                                      <p:to>
                                        <p:strVal val="visible"/>
                                      </p:to>
                                    </p:set>
                                    <p:animEffect transition="in" filter="barn(outVertical)">
                                      <p:cBhvr>
                                        <p:cTn id="37" dur="500"/>
                                        <p:tgtEl>
                                          <p:spTgt spid="8">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37" fill="hold" grpId="0" nodeType="clickEffect">
                                  <p:stCondLst>
                                    <p:cond delay="0"/>
                                  </p:stCondLst>
                                  <p:childTnLst>
                                    <p:set>
                                      <p:cBhvr>
                                        <p:cTn id="41" dur="1" fill="hold">
                                          <p:stCondLst>
                                            <p:cond delay="0"/>
                                          </p:stCondLst>
                                        </p:cTn>
                                        <p:tgtEl>
                                          <p:spTgt spid="8">
                                            <p:txEl>
                                              <p:pRg st="4" end="4"/>
                                            </p:txEl>
                                          </p:spTgt>
                                        </p:tgtEl>
                                        <p:attrNameLst>
                                          <p:attrName>style.visibility</p:attrName>
                                        </p:attrNameLst>
                                      </p:cBhvr>
                                      <p:to>
                                        <p:strVal val="visible"/>
                                      </p:to>
                                    </p:set>
                                    <p:animEffect transition="in" filter="barn(outVertical)">
                                      <p:cBhvr>
                                        <p:cTn id="42"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406" grpId="0" build="p"/>
      <p:bldP spid="8" grpId="0" build="p"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3">
            <a:extLst>
              <a:ext uri="{FF2B5EF4-FFF2-40B4-BE49-F238E27FC236}">
                <a16:creationId xmlns:a16="http://schemas.microsoft.com/office/drawing/2014/main" id="{C5893E89-CE7F-7A47-A561-8872FA04D8AF}"/>
              </a:ext>
            </a:extLst>
          </p:cNvPr>
          <p:cNvSpPr txBox="1">
            <a:spLocks noChangeArrowheads="1"/>
          </p:cNvSpPr>
          <p:nvPr/>
        </p:nvSpPr>
        <p:spPr bwMode="auto">
          <a:xfrm>
            <a:off x="563910" y="1268760"/>
            <a:ext cx="838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dirty="0">
                <a:solidFill>
                  <a:srgbClr val="0000FF"/>
                </a:solidFill>
                <a:latin typeface="STKaiti" panose="02010600040101010101" pitchFamily="2" charset="-122"/>
                <a:ea typeface="STKaiti" panose="02010600040101010101" pitchFamily="2" charset="-122"/>
              </a:rPr>
              <a:t>三、进程的激活过程</a:t>
            </a:r>
          </a:p>
        </p:txBody>
      </p:sp>
      <p:sp>
        <p:nvSpPr>
          <p:cNvPr id="299015" name="Text Box 7">
            <a:extLst>
              <a:ext uri="{FF2B5EF4-FFF2-40B4-BE49-F238E27FC236}">
                <a16:creationId xmlns:a16="http://schemas.microsoft.com/office/drawing/2014/main" id="{FE03514E-4FEA-6444-A5DC-0BCA021AFBF7}"/>
              </a:ext>
            </a:extLst>
          </p:cNvPr>
          <p:cNvSpPr txBox="1">
            <a:spLocks noChangeArrowheads="1"/>
          </p:cNvSpPr>
          <p:nvPr/>
        </p:nvSpPr>
        <p:spPr bwMode="auto">
          <a:xfrm>
            <a:off x="509240" y="1700808"/>
            <a:ext cx="807085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ts val="0"/>
              </a:spcBef>
            </a:pPr>
            <a:r>
              <a:rPr lang="zh-CN" altLang="en-US" b="1" dirty="0">
                <a:solidFill>
                  <a:srgbClr val="FF0000"/>
                </a:solidFill>
                <a:latin typeface="STKaiti" panose="02010600040101010101" pitchFamily="2" charset="-122"/>
                <a:ea typeface="STKaiti" panose="02010600040101010101" pitchFamily="2" charset="-122"/>
              </a:rPr>
              <a:t>         </a:t>
            </a:r>
            <a:r>
              <a:rPr lang="zh-CN" altLang="en-US" b="1" dirty="0">
                <a:solidFill>
                  <a:srgbClr val="0000FF"/>
                </a:solidFill>
                <a:latin typeface="STKaiti" panose="02010600040101010101" pitchFamily="2" charset="-122"/>
                <a:ea typeface="STKaiti" panose="02010600040101010101" pitchFamily="2" charset="-122"/>
              </a:rPr>
              <a:t>系统中出现激活事件时，系统将利用激活原语</a:t>
            </a:r>
            <a:r>
              <a:rPr lang="en-US" altLang="zh-CN" b="1" dirty="0">
                <a:solidFill>
                  <a:srgbClr val="0000FF"/>
                </a:solidFill>
                <a:latin typeface="STKaiti" panose="02010600040101010101" pitchFamily="2" charset="-122"/>
                <a:ea typeface="STKaiti" panose="02010600040101010101" pitchFamily="2" charset="-122"/>
              </a:rPr>
              <a:t>active</a:t>
            </a:r>
            <a:r>
              <a:rPr lang="zh-CN" altLang="en-US" b="1" dirty="0">
                <a:solidFill>
                  <a:srgbClr val="0000FF"/>
                </a:solidFill>
                <a:latin typeface="STKaiti" panose="02010600040101010101" pitchFamily="2" charset="-122"/>
                <a:ea typeface="STKaiti" panose="02010600040101010101" pitchFamily="2" charset="-122"/>
              </a:rPr>
              <a:t>（）将指定进程激活！</a:t>
            </a:r>
            <a:endParaRPr lang="en-US" altLang="zh-CN" b="1" dirty="0">
              <a:solidFill>
                <a:srgbClr val="0000FF"/>
              </a:solidFill>
              <a:latin typeface="STKaiti" panose="02010600040101010101" pitchFamily="2" charset="-122"/>
              <a:ea typeface="STKaiti" panose="02010600040101010101" pitchFamily="2" charset="-122"/>
            </a:endParaRPr>
          </a:p>
          <a:p>
            <a:pPr>
              <a:spcBef>
                <a:spcPts val="0"/>
              </a:spcBef>
            </a:pPr>
            <a:r>
              <a:rPr lang="zh-CN" altLang="en-US" b="1" dirty="0">
                <a:solidFill>
                  <a:srgbClr val="FF0000"/>
                </a:solidFill>
                <a:latin typeface="STKaiti" panose="02010600040101010101" pitchFamily="2" charset="-122"/>
                <a:ea typeface="STKaiti" panose="02010600040101010101" pitchFamily="2" charset="-122"/>
              </a:rPr>
              <a:t>进程的激活过程如下：</a:t>
            </a:r>
          </a:p>
          <a:p>
            <a:pPr>
              <a:spcBef>
                <a:spcPts val="0"/>
              </a:spcBef>
            </a:pPr>
            <a:r>
              <a:rPr lang="zh-CN" altLang="en-US" b="1" dirty="0">
                <a:solidFill>
                  <a:srgbClr val="FF0000"/>
                </a:solidFill>
                <a:latin typeface="STKaiti" panose="02010600040101010101" pitchFamily="2" charset="-122"/>
                <a:ea typeface="STKaiti" panose="02010600040101010101" pitchFamily="2" charset="-122"/>
              </a:rPr>
              <a:t>  </a:t>
            </a:r>
            <a:r>
              <a:rPr lang="en-US" altLang="zh-CN" b="1" dirty="0">
                <a:solidFill>
                  <a:srgbClr val="171D17"/>
                </a:solidFill>
                <a:latin typeface="STKaiti" panose="02010600040101010101" pitchFamily="2" charset="-122"/>
                <a:ea typeface="STKaiti" panose="02010600040101010101" pitchFamily="2" charset="-122"/>
              </a:rPr>
              <a:t>1</a:t>
            </a:r>
            <a:r>
              <a:rPr lang="zh-CN" altLang="en-US" b="1" dirty="0">
                <a:solidFill>
                  <a:srgbClr val="171D17"/>
                </a:solidFill>
                <a:latin typeface="STKaiti" panose="02010600040101010101" pitchFamily="2" charset="-122"/>
                <a:ea typeface="STKaiti" panose="02010600040101010101" pitchFamily="2" charset="-122"/>
              </a:rPr>
              <a:t>、将进程从外存调入内存</a:t>
            </a:r>
          </a:p>
          <a:p>
            <a:pPr>
              <a:spcBef>
                <a:spcPts val="0"/>
              </a:spcBef>
            </a:pPr>
            <a:r>
              <a:rPr lang="zh-CN" altLang="en-US" b="1" dirty="0">
                <a:solidFill>
                  <a:srgbClr val="171D17"/>
                </a:solidFill>
                <a:latin typeface="STKaiti" panose="02010600040101010101" pitchFamily="2" charset="-122"/>
                <a:ea typeface="STKaiti" panose="02010600040101010101" pitchFamily="2" charset="-122"/>
              </a:rPr>
              <a:t>  </a:t>
            </a:r>
            <a:r>
              <a:rPr lang="en-US" altLang="zh-CN" b="1" dirty="0">
                <a:solidFill>
                  <a:srgbClr val="171D17"/>
                </a:solidFill>
                <a:latin typeface="STKaiti" panose="02010600040101010101" pitchFamily="2" charset="-122"/>
                <a:ea typeface="STKaiti" panose="02010600040101010101" pitchFamily="2" charset="-122"/>
              </a:rPr>
              <a:t>2</a:t>
            </a:r>
            <a:r>
              <a:rPr lang="zh-CN" altLang="en-US" b="1" dirty="0">
                <a:solidFill>
                  <a:srgbClr val="171D17"/>
                </a:solidFill>
                <a:latin typeface="STKaiti" panose="02010600040101010101" pitchFamily="2" charset="-122"/>
                <a:ea typeface="STKaiti" panose="02010600040101010101" pitchFamily="2" charset="-122"/>
              </a:rPr>
              <a:t>、检查该进程的状态</a:t>
            </a:r>
          </a:p>
          <a:p>
            <a:pPr>
              <a:spcBef>
                <a:spcPts val="0"/>
              </a:spcBef>
            </a:pPr>
            <a:r>
              <a:rPr lang="zh-CN" altLang="en-US" b="1" dirty="0">
                <a:solidFill>
                  <a:srgbClr val="171D17"/>
                </a:solidFill>
                <a:latin typeface="STKaiti" panose="02010600040101010101" pitchFamily="2" charset="-122"/>
                <a:ea typeface="STKaiti" panose="02010600040101010101" pitchFamily="2" charset="-122"/>
              </a:rPr>
              <a:t>  </a:t>
            </a:r>
            <a:r>
              <a:rPr lang="en-US" altLang="zh-CN" b="1" dirty="0">
                <a:solidFill>
                  <a:srgbClr val="171D17"/>
                </a:solidFill>
                <a:latin typeface="STKaiti" panose="02010600040101010101" pitchFamily="2" charset="-122"/>
                <a:ea typeface="STKaiti" panose="02010600040101010101" pitchFamily="2" charset="-122"/>
              </a:rPr>
              <a:t>3</a:t>
            </a:r>
            <a:r>
              <a:rPr lang="zh-CN" altLang="en-US" b="1" dirty="0">
                <a:solidFill>
                  <a:srgbClr val="171D17"/>
                </a:solidFill>
                <a:latin typeface="STKaiti" panose="02010600040101010101" pitchFamily="2" charset="-122"/>
                <a:ea typeface="STKaiti" panose="02010600040101010101" pitchFamily="2" charset="-122"/>
              </a:rPr>
              <a:t>、改变该挂起进程的状态</a:t>
            </a:r>
          </a:p>
          <a:p>
            <a:pPr>
              <a:spcBef>
                <a:spcPts val="0"/>
              </a:spcBef>
            </a:pPr>
            <a:r>
              <a:rPr lang="zh-CN" altLang="en-US" b="1" dirty="0">
                <a:solidFill>
                  <a:srgbClr val="171D17"/>
                </a:solidFill>
                <a:latin typeface="STKaiti" panose="02010600040101010101" pitchFamily="2" charset="-122"/>
                <a:ea typeface="STKaiti" panose="02010600040101010101" pitchFamily="2" charset="-122"/>
              </a:rPr>
              <a:t>  </a:t>
            </a:r>
            <a:r>
              <a:rPr lang="en-US" altLang="zh-CN" b="1" dirty="0">
                <a:solidFill>
                  <a:srgbClr val="171D17"/>
                </a:solidFill>
                <a:latin typeface="STKaiti" panose="02010600040101010101" pitchFamily="2" charset="-122"/>
                <a:ea typeface="STKaiti" panose="02010600040101010101" pitchFamily="2" charset="-122"/>
              </a:rPr>
              <a:t>4</a:t>
            </a:r>
            <a:r>
              <a:rPr lang="zh-CN" altLang="en-US" b="1" dirty="0">
                <a:solidFill>
                  <a:srgbClr val="171D17"/>
                </a:solidFill>
                <a:latin typeface="STKaiti" panose="02010600040101010101" pitchFamily="2" charset="-122"/>
                <a:ea typeface="STKaiti" panose="02010600040101010101" pitchFamily="2" charset="-122"/>
              </a:rPr>
              <a:t>、将该进程插入相应队列  </a:t>
            </a:r>
          </a:p>
        </p:txBody>
      </p:sp>
      <p:sp>
        <p:nvSpPr>
          <p:cNvPr id="7" name="Text Box 4">
            <a:extLst>
              <a:ext uri="{FF2B5EF4-FFF2-40B4-BE49-F238E27FC236}">
                <a16:creationId xmlns:a16="http://schemas.microsoft.com/office/drawing/2014/main" id="{419B6715-3357-5B4B-ADE6-14345F04ACAC}"/>
              </a:ext>
            </a:extLst>
          </p:cNvPr>
          <p:cNvSpPr txBox="1">
            <a:spLocks noChangeArrowheads="1"/>
          </p:cNvSpPr>
          <p:nvPr/>
        </p:nvSpPr>
        <p:spPr bwMode="auto">
          <a:xfrm>
            <a:off x="971600" y="326232"/>
            <a:ext cx="8610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600" b="1" dirty="0">
                <a:solidFill>
                  <a:srgbClr val="3333FF"/>
                </a:solidFill>
                <a:latin typeface="宋体" panose="02010600030101010101" pitchFamily="2" charset="-122"/>
              </a:rPr>
              <a:t>2.4 </a:t>
            </a:r>
            <a:r>
              <a:rPr lang="zh-CN" altLang="en-US" sz="3600" b="1" dirty="0">
                <a:solidFill>
                  <a:srgbClr val="3333FF"/>
                </a:solidFill>
                <a:latin typeface="宋体" panose="02010600030101010101" pitchFamily="2" charset="-122"/>
              </a:rPr>
              <a:t>进程控制－－</a:t>
            </a:r>
            <a:r>
              <a:rPr lang="zh-CN" altLang="en-US" sz="3600" b="1" dirty="0">
                <a:solidFill>
                  <a:srgbClr val="FF3300"/>
                </a:solidFill>
                <a:latin typeface="宋体" panose="02010600030101010101" pitchFamily="2" charset="-122"/>
              </a:rPr>
              <a:t>进程的挂起与激活</a:t>
            </a:r>
          </a:p>
        </p:txBody>
      </p:sp>
      <p:sp>
        <p:nvSpPr>
          <p:cNvPr id="8" name="Text Box 3">
            <a:extLst>
              <a:ext uri="{FF2B5EF4-FFF2-40B4-BE49-F238E27FC236}">
                <a16:creationId xmlns:a16="http://schemas.microsoft.com/office/drawing/2014/main" id="{A33C4566-74BC-0744-9960-325FE5525224}"/>
              </a:ext>
            </a:extLst>
          </p:cNvPr>
          <p:cNvSpPr txBox="1">
            <a:spLocks noChangeArrowheads="1"/>
          </p:cNvSpPr>
          <p:nvPr/>
        </p:nvSpPr>
        <p:spPr bwMode="auto">
          <a:xfrm>
            <a:off x="225773" y="6237312"/>
            <a:ext cx="8001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342900" indent="-342900">
              <a:defRPr kumimoji="1" sz="2400">
                <a:solidFill>
                  <a:schemeClr val="hlink"/>
                </a:solidFill>
                <a:latin typeface="Arial Narrow" panose="020B0604020202020204" pitchFamily="34" charset="0"/>
                <a:ea typeface="宋体" panose="02010600030101010101" pitchFamily="2" charset="-122"/>
              </a:defRPr>
            </a:lvl1pPr>
            <a:lvl2pPr>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lvl="1" eaLnBrk="1" hangingPunct="1">
              <a:spcBef>
                <a:spcPct val="50000"/>
              </a:spcBef>
              <a:buClr>
                <a:srgbClr val="FF0000"/>
              </a:buClr>
              <a:buFont typeface="Wingdings" pitchFamily="2" charset="2"/>
              <a:buChar char="Ø"/>
            </a:pPr>
            <a:r>
              <a:rPr lang="zh-CN" altLang="en-US" b="1" dirty="0">
                <a:solidFill>
                  <a:srgbClr val="0000FF"/>
                </a:solidFill>
                <a:latin typeface="华文楷体" panose="02010600040101010101" pitchFamily="2" charset="-122"/>
                <a:ea typeface="华文楷体" panose="02010600040101010101" pitchFamily="2" charset="-122"/>
              </a:rPr>
              <a:t>一个进程可以将自己挂起，却不能将自己解挂</a:t>
            </a:r>
            <a:r>
              <a:rPr lang="zh-CN" altLang="en-US" b="1" dirty="0">
                <a:solidFill>
                  <a:srgbClr val="0000FF"/>
                </a:solidFill>
                <a:latin typeface="楷体_GB2312" pitchFamily="49" charset="-122"/>
                <a:ea typeface="楷体_GB2312" pitchFamily="49" charset="-122"/>
              </a:rPr>
              <a:t>。</a:t>
            </a:r>
          </a:p>
        </p:txBody>
      </p:sp>
      <p:sp>
        <p:nvSpPr>
          <p:cNvPr id="9" name="Text Box 4">
            <a:extLst>
              <a:ext uri="{FF2B5EF4-FFF2-40B4-BE49-F238E27FC236}">
                <a16:creationId xmlns:a16="http://schemas.microsoft.com/office/drawing/2014/main" id="{7C124908-CF34-074F-A943-A5552401FBA6}"/>
              </a:ext>
            </a:extLst>
          </p:cNvPr>
          <p:cNvSpPr txBox="1">
            <a:spLocks noChangeArrowheads="1"/>
          </p:cNvSpPr>
          <p:nvPr/>
        </p:nvSpPr>
        <p:spPr bwMode="auto">
          <a:xfrm>
            <a:off x="179511" y="4741062"/>
            <a:ext cx="8721377"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lvl="1" eaLnBrk="1" hangingPunct="1">
              <a:spcBef>
                <a:spcPct val="50000"/>
              </a:spcBef>
              <a:buClr>
                <a:srgbClr val="FF0000"/>
              </a:buClr>
              <a:buFont typeface="Wingdings" pitchFamily="2" charset="2"/>
              <a:buChar char="Ø"/>
            </a:pPr>
            <a:r>
              <a:rPr lang="zh-CN" altLang="en-US" b="1" dirty="0">
                <a:solidFill>
                  <a:srgbClr val="0000FF"/>
                </a:solidFill>
                <a:latin typeface="华文楷体" panose="02010600040101010101" pitchFamily="2" charset="-122"/>
                <a:ea typeface="华文楷体" panose="02010600040101010101" pitchFamily="2" charset="-122"/>
              </a:rPr>
              <a:t>若系统采用抢占调度策略，则新进程进入就绪队列时，还须按优先级检查是否需要重新调度。</a:t>
            </a:r>
          </a:p>
          <a:p>
            <a:pPr>
              <a:spcBef>
                <a:spcPct val="50000"/>
              </a:spcBef>
            </a:pPr>
            <a:endParaRPr lang="en-US" altLang="zh-CN" dirty="0">
              <a:latin typeface="华文楷体" panose="02010600040101010101" pitchFamily="2" charset="-122"/>
              <a:ea typeface="华文楷体" panose="02010600040101010101" pitchFamily="2" charset="-122"/>
            </a:endParaRPr>
          </a:p>
        </p:txBody>
      </p:sp>
      <p:sp>
        <p:nvSpPr>
          <p:cNvPr id="10" name="Text Box 5">
            <a:extLst>
              <a:ext uri="{FF2B5EF4-FFF2-40B4-BE49-F238E27FC236}">
                <a16:creationId xmlns:a16="http://schemas.microsoft.com/office/drawing/2014/main" id="{8F9A6E11-783C-FB47-B181-1491D342DB74}"/>
              </a:ext>
            </a:extLst>
          </p:cNvPr>
          <p:cNvSpPr txBox="1">
            <a:spLocks noChangeArrowheads="1"/>
          </p:cNvSpPr>
          <p:nvPr/>
        </p:nvSpPr>
        <p:spPr bwMode="auto">
          <a:xfrm>
            <a:off x="196849" y="5476918"/>
            <a:ext cx="872137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lvl="1" eaLnBrk="1" hangingPunct="1">
              <a:spcBef>
                <a:spcPct val="50000"/>
              </a:spcBef>
              <a:buClr>
                <a:srgbClr val="FF0000"/>
              </a:buClr>
              <a:buFont typeface="Wingdings" pitchFamily="2" charset="2"/>
              <a:buChar char="Ø"/>
            </a:pPr>
            <a:r>
              <a:rPr lang="zh-CN" altLang="en-US" b="1" dirty="0">
                <a:solidFill>
                  <a:srgbClr val="0000FF"/>
                </a:solidFill>
                <a:latin typeface="华文楷体" panose="02010600040101010101" pitchFamily="2" charset="-122"/>
                <a:ea typeface="华文楷体" panose="02010600040101010101" pitchFamily="2" charset="-122"/>
              </a:rPr>
              <a:t>一个进程只能将自己的子孙进程解挂，而不能解挂别的族系进程</a:t>
            </a:r>
            <a:r>
              <a:rPr lang="zh-CN" altLang="en-US" b="1" dirty="0">
                <a:solidFill>
                  <a:srgbClr val="0000FF"/>
                </a:solidFill>
                <a:latin typeface="楷体_GB2312" pitchFamily="49" charset="-122"/>
                <a:ea typeface="楷体_GB2312" pitchFamily="49" charset="-122"/>
              </a:rPr>
              <a:t>。</a:t>
            </a:r>
          </a:p>
        </p:txBody>
      </p:sp>
      <p:sp>
        <p:nvSpPr>
          <p:cNvPr id="11" name="TextBox 5">
            <a:extLst>
              <a:ext uri="{FF2B5EF4-FFF2-40B4-BE49-F238E27FC236}">
                <a16:creationId xmlns:a16="http://schemas.microsoft.com/office/drawing/2014/main" id="{C090D77E-B314-4E4C-A8C3-022D3E47E74E}"/>
              </a:ext>
            </a:extLst>
          </p:cNvPr>
          <p:cNvSpPr txBox="1">
            <a:spLocks noChangeArrowheads="1"/>
          </p:cNvSpPr>
          <p:nvPr/>
        </p:nvSpPr>
        <p:spPr bwMode="auto">
          <a:xfrm>
            <a:off x="657424" y="4293096"/>
            <a:ext cx="33845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b="1" dirty="0">
                <a:solidFill>
                  <a:srgbClr val="FF0000"/>
                </a:solidFill>
              </a:rPr>
              <a:t>注意：</a:t>
            </a:r>
          </a:p>
        </p:txBody>
      </p:sp>
      <p:sp>
        <p:nvSpPr>
          <p:cNvPr id="2" name="Slide Number Placeholder 1">
            <a:extLst>
              <a:ext uri="{FF2B5EF4-FFF2-40B4-BE49-F238E27FC236}">
                <a16:creationId xmlns:a16="http://schemas.microsoft.com/office/drawing/2014/main" id="{D2171705-E6B0-C942-9D46-9D844C961DF3}"/>
              </a:ext>
            </a:extLst>
          </p:cNvPr>
          <p:cNvSpPr>
            <a:spLocks noGrp="1"/>
          </p:cNvSpPr>
          <p:nvPr>
            <p:ph type="sldNum" sz="quarter" idx="12"/>
          </p:nvPr>
        </p:nvSpPr>
        <p:spPr/>
        <p:txBody>
          <a:bodyPr/>
          <a:lstStyle/>
          <a:p>
            <a:fld id="{DC6D1BD5-D0BD-4B4A-ABF2-851E9CF71F86}" type="slidenum">
              <a:rPr lang="zh-CN" altLang="en-US" smtClean="0"/>
              <a:pPr/>
              <a:t>59</a:t>
            </a:fld>
            <a:endParaRPr lang="en-US" altLang="zh-CN" dirty="0"/>
          </a:p>
        </p:txBody>
      </p:sp>
    </p:spTree>
    <p:extLst>
      <p:ext uri="{BB962C8B-B14F-4D97-AF65-F5344CB8AC3E}">
        <p14:creationId xmlns:p14="http://schemas.microsoft.com/office/powerpoint/2010/main" val="2274228146"/>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99015">
                                            <p:txEl>
                                              <p:pRg st="0" end="0"/>
                                            </p:txEl>
                                          </p:spTgt>
                                        </p:tgtEl>
                                        <p:attrNameLst>
                                          <p:attrName>style.visibility</p:attrName>
                                        </p:attrNameLst>
                                      </p:cBhvr>
                                      <p:to>
                                        <p:strVal val="visible"/>
                                      </p:to>
                                    </p:set>
                                    <p:animEffect transition="in" filter="barn(outVertical)">
                                      <p:cBhvr>
                                        <p:cTn id="7" dur="500"/>
                                        <p:tgtEl>
                                          <p:spTgt spid="2990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99015">
                                            <p:txEl>
                                              <p:pRg st="1" end="1"/>
                                            </p:txEl>
                                          </p:spTgt>
                                        </p:tgtEl>
                                        <p:attrNameLst>
                                          <p:attrName>style.visibility</p:attrName>
                                        </p:attrNameLst>
                                      </p:cBhvr>
                                      <p:to>
                                        <p:strVal val="visible"/>
                                      </p:to>
                                    </p:set>
                                    <p:animEffect transition="in" filter="barn(outVertical)">
                                      <p:cBhvr>
                                        <p:cTn id="12" dur="500"/>
                                        <p:tgtEl>
                                          <p:spTgt spid="2990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299015">
                                            <p:txEl>
                                              <p:pRg st="2" end="2"/>
                                            </p:txEl>
                                          </p:spTgt>
                                        </p:tgtEl>
                                        <p:attrNameLst>
                                          <p:attrName>style.visibility</p:attrName>
                                        </p:attrNameLst>
                                      </p:cBhvr>
                                      <p:to>
                                        <p:strVal val="visible"/>
                                      </p:to>
                                    </p:set>
                                    <p:animEffect transition="in" filter="barn(outVertical)">
                                      <p:cBhvr>
                                        <p:cTn id="17" dur="500"/>
                                        <p:tgtEl>
                                          <p:spTgt spid="29901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299015">
                                            <p:txEl>
                                              <p:pRg st="3" end="3"/>
                                            </p:txEl>
                                          </p:spTgt>
                                        </p:tgtEl>
                                        <p:attrNameLst>
                                          <p:attrName>style.visibility</p:attrName>
                                        </p:attrNameLst>
                                      </p:cBhvr>
                                      <p:to>
                                        <p:strVal val="visible"/>
                                      </p:to>
                                    </p:set>
                                    <p:animEffect transition="in" filter="barn(outVertical)">
                                      <p:cBhvr>
                                        <p:cTn id="22" dur="500"/>
                                        <p:tgtEl>
                                          <p:spTgt spid="29901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299015">
                                            <p:txEl>
                                              <p:pRg st="4" end="4"/>
                                            </p:txEl>
                                          </p:spTgt>
                                        </p:tgtEl>
                                        <p:attrNameLst>
                                          <p:attrName>style.visibility</p:attrName>
                                        </p:attrNameLst>
                                      </p:cBhvr>
                                      <p:to>
                                        <p:strVal val="visible"/>
                                      </p:to>
                                    </p:set>
                                    <p:animEffect transition="in" filter="barn(outVertical)">
                                      <p:cBhvr>
                                        <p:cTn id="27" dur="500"/>
                                        <p:tgtEl>
                                          <p:spTgt spid="29901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299015">
                                            <p:txEl>
                                              <p:pRg st="5" end="5"/>
                                            </p:txEl>
                                          </p:spTgt>
                                        </p:tgtEl>
                                        <p:attrNameLst>
                                          <p:attrName>style.visibility</p:attrName>
                                        </p:attrNameLst>
                                      </p:cBhvr>
                                      <p:to>
                                        <p:strVal val="visible"/>
                                      </p:to>
                                    </p:set>
                                    <p:animEffect transition="in" filter="barn(outVertical)">
                                      <p:cBhvr>
                                        <p:cTn id="32" dur="500"/>
                                        <p:tgtEl>
                                          <p:spTgt spid="29901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9">
                                            <p:txEl>
                                              <p:pRg st="0" end="0"/>
                                            </p:txEl>
                                          </p:spTgt>
                                        </p:tgtEl>
                                        <p:attrNameLst>
                                          <p:attrName>style.visibility</p:attrName>
                                        </p:attrNameLst>
                                      </p:cBhvr>
                                      <p:to>
                                        <p:strVal val="visible"/>
                                      </p:to>
                                    </p:set>
                                    <p:animEffect transition="in" filter="barn(outVertical)">
                                      <p:cBhvr>
                                        <p:cTn id="37" dur="500"/>
                                        <p:tgtEl>
                                          <p:spTgt spid="9">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0-#ppt_w/2"/>
                                          </p:val>
                                        </p:tav>
                                        <p:tav tm="100000">
                                          <p:val>
                                            <p:strVal val="#ppt_x"/>
                                          </p:val>
                                        </p:tav>
                                      </p:tavLst>
                                    </p:anim>
                                    <p:anim calcmode="lin" valueType="num">
                                      <p:cBhvr additive="base">
                                        <p:cTn id="43"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6" presetClass="entr" presetSubtype="37" fill="hold" grpId="0" nodeType="clickEffect">
                                  <p:stCondLst>
                                    <p:cond delay="0"/>
                                  </p:stCondLst>
                                  <p:childTnLst>
                                    <p:set>
                                      <p:cBhvr>
                                        <p:cTn id="47" dur="1" fill="hold">
                                          <p:stCondLst>
                                            <p:cond delay="0"/>
                                          </p:stCondLst>
                                        </p:cTn>
                                        <p:tgtEl>
                                          <p:spTgt spid="8">
                                            <p:txEl>
                                              <p:pRg st="0" end="0"/>
                                            </p:txEl>
                                          </p:spTgt>
                                        </p:tgtEl>
                                        <p:attrNameLst>
                                          <p:attrName>style.visibility</p:attrName>
                                        </p:attrNameLst>
                                      </p:cBhvr>
                                      <p:to>
                                        <p:strVal val="visible"/>
                                      </p:to>
                                    </p:set>
                                    <p:animEffect transition="in" filter="barn(outVertical)">
                                      <p:cBhvr>
                                        <p:cTn id="48"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015" grpId="0" build="p" autoUpdateAnimBg="0"/>
      <p:bldP spid="8" grpId="0" build="p" autoUpdateAnimBg="0"/>
      <p:bldP spid="9" grpId="0" build="p" autoUpdateAnimBg="0"/>
      <p:bldP spid="10"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4">
            <a:extLst>
              <a:ext uri="{FF2B5EF4-FFF2-40B4-BE49-F238E27FC236}">
                <a16:creationId xmlns:a16="http://schemas.microsoft.com/office/drawing/2014/main" id="{ED186024-1639-C240-96B7-1404603485C8}"/>
              </a:ext>
            </a:extLst>
          </p:cNvPr>
          <p:cNvSpPr>
            <a:spLocks noChangeArrowheads="1"/>
          </p:cNvSpPr>
          <p:nvPr/>
        </p:nvSpPr>
        <p:spPr bwMode="auto">
          <a:xfrm>
            <a:off x="575469" y="1331019"/>
            <a:ext cx="8389144" cy="4690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eaLnBrk="1" hangingPunct="1">
              <a:spcBef>
                <a:spcPct val="20000"/>
              </a:spcBef>
              <a:buClr>
                <a:schemeClr val="bg2"/>
              </a:buClr>
              <a:buFont typeface="Monotype Sorts" pitchFamily="2" charset="2"/>
              <a:buNone/>
            </a:pPr>
            <a:r>
              <a:rPr lang="zh-CN" altLang="en-US" sz="2800" b="1" dirty="0">
                <a:solidFill>
                  <a:srgbClr val="0000FF"/>
                </a:solidFill>
                <a:latin typeface="华文楷体" panose="02010600040101010101" pitchFamily="2" charset="-122"/>
                <a:ea typeface="华文楷体" panose="02010600040101010101" pitchFamily="2" charset="-122"/>
              </a:rPr>
              <a:t>思考题</a:t>
            </a:r>
          </a:p>
          <a:p>
            <a:pPr eaLnBrk="1" hangingPunct="1">
              <a:spcBef>
                <a:spcPct val="20000"/>
              </a:spcBef>
              <a:buClr>
                <a:schemeClr val="bg2"/>
              </a:buClr>
              <a:buFont typeface="Monotype Sorts" pitchFamily="2" charset="2"/>
              <a:buNone/>
            </a:pPr>
            <a:r>
              <a:rPr lang="en-US" altLang="zh-CN" sz="2800" b="1" dirty="0">
                <a:solidFill>
                  <a:schemeClr val="tx1"/>
                </a:solidFill>
                <a:latin typeface="华文楷体" panose="02010600040101010101" pitchFamily="2" charset="-122"/>
                <a:ea typeface="华文楷体" panose="02010600040101010101" pitchFamily="2" charset="-122"/>
              </a:rPr>
              <a:t>1</a:t>
            </a:r>
            <a:r>
              <a:rPr lang="zh-CN" altLang="en-US" sz="2800" b="1" dirty="0">
                <a:solidFill>
                  <a:schemeClr val="tx1"/>
                </a:solidFill>
                <a:latin typeface="华文楷体" panose="02010600040101010101" pitchFamily="2" charset="-122"/>
                <a:ea typeface="华文楷体" panose="02010600040101010101" pitchFamily="2" charset="-122"/>
              </a:rPr>
              <a:t>．如果系统中有</a:t>
            </a:r>
            <a:r>
              <a:rPr lang="en-US" altLang="zh-CN" sz="2800" b="1" dirty="0">
                <a:solidFill>
                  <a:schemeClr val="tx1"/>
                </a:solidFill>
                <a:latin typeface="华文楷体" panose="02010600040101010101" pitchFamily="2" charset="-122"/>
                <a:ea typeface="华文楷体" panose="02010600040101010101" pitchFamily="2" charset="-122"/>
              </a:rPr>
              <a:t>N</a:t>
            </a:r>
            <a:r>
              <a:rPr lang="zh-CN" altLang="en-US" sz="2800" b="1" dirty="0">
                <a:solidFill>
                  <a:schemeClr val="tx1"/>
                </a:solidFill>
                <a:latin typeface="华文楷体" panose="02010600040101010101" pitchFamily="2" charset="-122"/>
                <a:ea typeface="华文楷体" panose="02010600040101010101" pitchFamily="2" charset="-122"/>
              </a:rPr>
              <a:t>个进程，运行的进程最多几个，最少几个；就绪进程最多几个</a:t>
            </a:r>
            <a:r>
              <a:rPr lang="en-US" altLang="zh-CN" sz="2800" b="1" dirty="0">
                <a:solidFill>
                  <a:schemeClr val="tx1"/>
                </a:solidFill>
                <a:latin typeface="华文楷体" panose="02010600040101010101" pitchFamily="2" charset="-122"/>
                <a:ea typeface="华文楷体" panose="02010600040101010101" pitchFamily="2" charset="-122"/>
              </a:rPr>
              <a:t>,</a:t>
            </a:r>
            <a:r>
              <a:rPr lang="zh-CN" altLang="en-US" sz="2800" b="1" dirty="0">
                <a:solidFill>
                  <a:schemeClr val="tx1"/>
                </a:solidFill>
                <a:latin typeface="华文楷体" panose="02010600040101010101" pitchFamily="2" charset="-122"/>
                <a:ea typeface="华文楷体" panose="02010600040101010101" pitchFamily="2" charset="-122"/>
              </a:rPr>
              <a:t>最少几个；等待进程最多几个，最少几个？</a:t>
            </a:r>
          </a:p>
          <a:p>
            <a:pPr eaLnBrk="1" hangingPunct="1">
              <a:spcBef>
                <a:spcPct val="20000"/>
              </a:spcBef>
              <a:buClr>
                <a:schemeClr val="bg2"/>
              </a:buClr>
              <a:buFont typeface="Monotype Sorts" pitchFamily="2" charset="2"/>
              <a:buNone/>
            </a:pPr>
            <a:r>
              <a:rPr lang="en-US" altLang="zh-CN" sz="2800" b="1" dirty="0">
                <a:solidFill>
                  <a:schemeClr val="tx1"/>
                </a:solidFill>
                <a:latin typeface="华文楷体" panose="02010600040101010101" pitchFamily="2" charset="-122"/>
                <a:ea typeface="华文楷体" panose="02010600040101010101" pitchFamily="2" charset="-122"/>
              </a:rPr>
              <a:t>2. </a:t>
            </a:r>
            <a:r>
              <a:rPr lang="zh-CN" altLang="en-US" sz="2800" b="1" dirty="0">
                <a:solidFill>
                  <a:schemeClr val="tx1"/>
                </a:solidFill>
                <a:latin typeface="华文楷体" panose="02010600040101010101" pitchFamily="2" charset="-122"/>
                <a:ea typeface="华文楷体" panose="02010600040101010101" pitchFamily="2" charset="-122"/>
              </a:rPr>
              <a:t>有没有这样的状态转换，为什么？      </a:t>
            </a:r>
          </a:p>
          <a:p>
            <a:pPr eaLnBrk="1" hangingPunct="1">
              <a:spcBef>
                <a:spcPct val="20000"/>
              </a:spcBef>
              <a:buClr>
                <a:schemeClr val="bg2"/>
              </a:buClr>
              <a:buFont typeface="Monotype Sorts" pitchFamily="2" charset="2"/>
              <a:buNone/>
            </a:pPr>
            <a:r>
              <a:rPr lang="zh-CN" altLang="en-US" sz="2800" b="1" dirty="0">
                <a:solidFill>
                  <a:schemeClr val="tx1"/>
                </a:solidFill>
                <a:latin typeface="华文楷体" panose="02010600040101010101" pitchFamily="2" charset="-122"/>
                <a:ea typeface="华文楷体" panose="02010600040101010101" pitchFamily="2" charset="-122"/>
              </a:rPr>
              <a:t>		等待</a:t>
            </a:r>
            <a:r>
              <a:rPr lang="en-US" altLang="zh-CN" sz="2800" b="1" dirty="0">
                <a:solidFill>
                  <a:schemeClr val="tx1"/>
                </a:solidFill>
                <a:latin typeface="华文楷体" panose="02010600040101010101" pitchFamily="2" charset="-122"/>
                <a:ea typeface="华文楷体" panose="02010600040101010101" pitchFamily="2" charset="-122"/>
              </a:rPr>
              <a:t>—</a:t>
            </a:r>
            <a:r>
              <a:rPr lang="zh-CN" altLang="en-US" sz="2800" b="1" dirty="0">
                <a:solidFill>
                  <a:schemeClr val="tx1"/>
                </a:solidFill>
                <a:latin typeface="华文楷体" panose="02010600040101010101" pitchFamily="2" charset="-122"/>
                <a:ea typeface="华文楷体" panose="02010600040101010101" pitchFamily="2" charset="-122"/>
              </a:rPr>
              <a:t>运行；   就绪</a:t>
            </a:r>
            <a:r>
              <a:rPr lang="en-US" altLang="zh-CN" sz="2800" b="1" dirty="0">
                <a:solidFill>
                  <a:schemeClr val="tx1"/>
                </a:solidFill>
                <a:latin typeface="华文楷体" panose="02010600040101010101" pitchFamily="2" charset="-122"/>
                <a:ea typeface="华文楷体" panose="02010600040101010101" pitchFamily="2" charset="-122"/>
              </a:rPr>
              <a:t>—</a:t>
            </a:r>
            <a:r>
              <a:rPr lang="zh-CN" altLang="en-US" sz="2800" b="1" dirty="0">
                <a:solidFill>
                  <a:schemeClr val="tx1"/>
                </a:solidFill>
                <a:latin typeface="华文楷体" panose="02010600040101010101" pitchFamily="2" charset="-122"/>
                <a:ea typeface="华文楷体" panose="02010600040101010101" pitchFamily="2" charset="-122"/>
              </a:rPr>
              <a:t>等待</a:t>
            </a:r>
          </a:p>
          <a:p>
            <a:pPr eaLnBrk="1" hangingPunct="1">
              <a:spcBef>
                <a:spcPct val="20000"/>
              </a:spcBef>
              <a:buClr>
                <a:schemeClr val="bg2"/>
              </a:buClr>
              <a:buFont typeface="Monotype Sorts" pitchFamily="2" charset="2"/>
              <a:buNone/>
            </a:pPr>
            <a:r>
              <a:rPr lang="en-US" altLang="zh-CN" sz="2800" b="1" dirty="0">
                <a:solidFill>
                  <a:schemeClr val="tx1"/>
                </a:solidFill>
                <a:latin typeface="华文楷体" panose="02010600040101010101" pitchFamily="2" charset="-122"/>
                <a:ea typeface="华文楷体" panose="02010600040101010101" pitchFamily="2" charset="-122"/>
              </a:rPr>
              <a:t>3. </a:t>
            </a:r>
            <a:r>
              <a:rPr lang="zh-CN" altLang="en-US" sz="2800" b="1" dirty="0">
                <a:solidFill>
                  <a:schemeClr val="tx1"/>
                </a:solidFill>
                <a:latin typeface="华文楷体" panose="02010600040101010101" pitchFamily="2" charset="-122"/>
                <a:ea typeface="华文楷体" panose="02010600040101010101" pitchFamily="2" charset="-122"/>
              </a:rPr>
              <a:t>一个状态转换的发生，是否一定导致另一个转换发生，列出所有的可能</a:t>
            </a:r>
          </a:p>
          <a:p>
            <a:pPr eaLnBrk="1" hangingPunct="1">
              <a:spcBef>
                <a:spcPct val="20000"/>
              </a:spcBef>
              <a:buClr>
                <a:schemeClr val="bg2"/>
              </a:buClr>
              <a:buFont typeface="Monotype Sorts" pitchFamily="2" charset="2"/>
              <a:buNone/>
            </a:pPr>
            <a:r>
              <a:rPr lang="en-US" altLang="zh-CN" sz="2800" b="1" dirty="0">
                <a:solidFill>
                  <a:schemeClr val="tx1"/>
                </a:solidFill>
                <a:latin typeface="华文楷体" panose="02010600040101010101" pitchFamily="2" charset="-122"/>
                <a:ea typeface="华文楷体" panose="02010600040101010101" pitchFamily="2" charset="-122"/>
              </a:rPr>
              <a:t>4. </a:t>
            </a:r>
            <a:r>
              <a:rPr lang="zh-CN" altLang="en-US" sz="2800" b="1" dirty="0">
                <a:solidFill>
                  <a:schemeClr val="tx1"/>
                </a:solidFill>
                <a:latin typeface="华文楷体" panose="02010600040101010101" pitchFamily="2" charset="-122"/>
                <a:ea typeface="华文楷体" panose="02010600040101010101" pitchFamily="2" charset="-122"/>
              </a:rPr>
              <a:t>举</a:t>
            </a:r>
            <a:r>
              <a:rPr lang="en-US" altLang="zh-CN" sz="2800" b="1" dirty="0">
                <a:solidFill>
                  <a:schemeClr val="tx1"/>
                </a:solidFill>
                <a:latin typeface="华文楷体" panose="02010600040101010101" pitchFamily="2" charset="-122"/>
                <a:ea typeface="华文楷体" panose="02010600040101010101" pitchFamily="2" charset="-122"/>
              </a:rPr>
              <a:t>3</a:t>
            </a:r>
            <a:r>
              <a:rPr lang="zh-CN" altLang="en-US" sz="2800" b="1" dirty="0">
                <a:solidFill>
                  <a:schemeClr val="tx1"/>
                </a:solidFill>
                <a:latin typeface="华文楷体" panose="02010600040101010101" pitchFamily="2" charset="-122"/>
                <a:ea typeface="华文楷体" panose="02010600040101010101" pitchFamily="2" charset="-122"/>
              </a:rPr>
              <a:t>个日常生活中类似进程的例子</a:t>
            </a:r>
          </a:p>
        </p:txBody>
      </p:sp>
      <p:sp>
        <p:nvSpPr>
          <p:cNvPr id="2" name="Slide Number Placeholder 1">
            <a:extLst>
              <a:ext uri="{FF2B5EF4-FFF2-40B4-BE49-F238E27FC236}">
                <a16:creationId xmlns:a16="http://schemas.microsoft.com/office/drawing/2014/main" id="{0D37FF3C-9580-054A-A7A7-DA192FDEB320}"/>
              </a:ext>
            </a:extLst>
          </p:cNvPr>
          <p:cNvSpPr>
            <a:spLocks noGrp="1"/>
          </p:cNvSpPr>
          <p:nvPr>
            <p:ph type="sldNum" sz="quarter" idx="12"/>
          </p:nvPr>
        </p:nvSpPr>
        <p:spPr/>
        <p:txBody>
          <a:bodyPr/>
          <a:lstStyle/>
          <a:p>
            <a:fld id="{DC6D1BD5-D0BD-4B4A-ABF2-851E9CF71F86}" type="slidenum">
              <a:rPr lang="zh-CN" altLang="en-US" smtClean="0"/>
              <a:pPr/>
              <a:t>60</a:t>
            </a:fld>
            <a:endParaRPr lang="en-US" altLang="zh-CN" dirty="0"/>
          </a:p>
        </p:txBody>
      </p:sp>
    </p:spTree>
    <p:extLst>
      <p:ext uri="{BB962C8B-B14F-4D97-AF65-F5344CB8AC3E}">
        <p14:creationId xmlns:p14="http://schemas.microsoft.com/office/powerpoint/2010/main" val="2801565475"/>
      </p:ext>
    </p:extLst>
  </p:cSld>
  <p:clrMapOvr>
    <a:masterClrMapping/>
  </p:clrMapOvr>
  <p:transition>
    <p:random/>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4">
            <a:extLst>
              <a:ext uri="{FF2B5EF4-FFF2-40B4-BE49-F238E27FC236}">
                <a16:creationId xmlns:a16="http://schemas.microsoft.com/office/drawing/2014/main" id="{899A12C5-CC8D-9548-BA79-2E54DBC9B19F}"/>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CN" altLang="en-US" sz="3200" b="1" dirty="0">
                <a:solidFill>
                  <a:srgbClr val="FF3300"/>
                </a:solidFill>
                <a:latin typeface="宋体" panose="02010600030101010101" pitchFamily="2" charset="-122"/>
              </a:rPr>
              <a:t>进程同步的基本概念</a:t>
            </a:r>
          </a:p>
        </p:txBody>
      </p:sp>
      <p:sp>
        <p:nvSpPr>
          <p:cNvPr id="367621" name="Rectangle 5">
            <a:extLst>
              <a:ext uri="{FF2B5EF4-FFF2-40B4-BE49-F238E27FC236}">
                <a16:creationId xmlns:a16="http://schemas.microsoft.com/office/drawing/2014/main" id="{0FD0CB7F-DAE6-FF4F-9467-D8ECC1DFADA5}"/>
              </a:ext>
            </a:extLst>
          </p:cNvPr>
          <p:cNvSpPr>
            <a:spLocks noChangeArrowheads="1"/>
          </p:cNvSpPr>
          <p:nvPr/>
        </p:nvSpPr>
        <p:spPr bwMode="auto">
          <a:xfrm>
            <a:off x="533400" y="1383311"/>
            <a:ext cx="8431213" cy="4536479"/>
          </a:xfrm>
          <a:prstGeom prst="rect">
            <a:avLst/>
          </a:prstGeom>
          <a:solidFill>
            <a:srgbClr val="FFFFFF"/>
          </a:solidFill>
          <a:ln w="12700">
            <a:noFill/>
            <a:miter lim="800000"/>
            <a:headEnd type="none" w="sm" len="sm"/>
            <a:tailEnd type="none" w="sm" len="sm"/>
          </a:ln>
          <a:effectLst/>
        </p:spPr>
        <p:txBody>
          <a:bodyPr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hangingPunct="1"/>
            <a:r>
              <a:rPr lang="en-US" altLang="zh-CN" b="1" dirty="0">
                <a:solidFill>
                  <a:srgbClr val="0000FF"/>
                </a:solidFill>
                <a:effectLst>
                  <a:outerShdw blurRad="38100" dist="38100" dir="2700000" algn="tl">
                    <a:srgbClr val="C0C0C0"/>
                  </a:outerShdw>
                </a:effectLst>
                <a:latin typeface="华文楷体" panose="02010600040101010101" pitchFamily="2" charset="-122"/>
                <a:ea typeface="华文楷体" panose="02010600040101010101" pitchFamily="2" charset="-122"/>
              </a:rPr>
              <a:t> </a:t>
            </a:r>
            <a:r>
              <a:rPr lang="zh-CN" altLang="en-US" b="1" dirty="0">
                <a:solidFill>
                  <a:srgbClr val="0000FF"/>
                </a:solidFill>
                <a:effectLst>
                  <a:outerShdw blurRad="38100" dist="38100" dir="2700000" algn="tl">
                    <a:srgbClr val="C0C0C0"/>
                  </a:outerShdw>
                </a:effectLst>
                <a:latin typeface="华文楷体" panose="02010600040101010101" pitchFamily="2" charset="-122"/>
                <a:ea typeface="华文楷体" panose="02010600040101010101" pitchFamily="2" charset="-122"/>
              </a:rPr>
              <a:t>一、进程间存在的制约关系</a:t>
            </a:r>
          </a:p>
          <a:p>
            <a:pPr hangingPunct="1"/>
            <a:r>
              <a:rPr lang="zh-CN" altLang="en-US" b="1" dirty="0">
                <a:solidFill>
                  <a:srgbClr val="FF33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１．间接相互制约关系</a:t>
            </a:r>
          </a:p>
          <a:p>
            <a:pPr hangingPunct="1"/>
            <a:r>
              <a:rPr lang="zh-CN" altLang="en-US" b="1" dirty="0">
                <a:solidFill>
                  <a:srgbClr val="FFFFFF"/>
                </a:solidFill>
                <a:effectLst>
                  <a:outerShdw blurRad="38100" dist="38100" dir="2700000" algn="tl">
                    <a:srgbClr val="C0C0C0"/>
                  </a:outerShdw>
                </a:effectLst>
                <a:latin typeface="华文楷体" panose="02010600040101010101" pitchFamily="2" charset="-122"/>
                <a:ea typeface="华文楷体" panose="02010600040101010101" pitchFamily="2" charset="-122"/>
              </a:rPr>
              <a:t>        </a:t>
            </a:r>
            <a:r>
              <a:rPr lang="zh-CN" altLang="en-US" b="1" dirty="0">
                <a:solidFill>
                  <a:schemeClr val="tx1"/>
                </a:solidFill>
                <a:effectLst>
                  <a:outerShdw blurRad="38100" dist="38100" dir="2700000" algn="tl">
                    <a:srgbClr val="C0C0C0"/>
                  </a:outerShdw>
                </a:effectLst>
                <a:latin typeface="华文楷体" panose="02010600040101010101" pitchFamily="2" charset="-122"/>
                <a:ea typeface="华文楷体" panose="02010600040101010101" pitchFamily="2" charset="-122"/>
              </a:rPr>
              <a:t>多个进程之间彼此无关，它们并不知道其它进程的存在，进程间共享资源。</a:t>
            </a:r>
          </a:p>
          <a:p>
            <a:pPr hangingPunct="1"/>
            <a:r>
              <a:rPr lang="zh-CN" altLang="en-US" b="1" dirty="0">
                <a:solidFill>
                  <a:srgbClr val="FFFFFF"/>
                </a:solidFill>
                <a:effectLst>
                  <a:outerShdw blurRad="38100" dist="38100" dir="2700000" algn="tl">
                    <a:srgbClr val="C0C0C0"/>
                  </a:outerShdw>
                </a:effectLst>
                <a:latin typeface="华文楷体" panose="02010600040101010101" pitchFamily="2" charset="-122"/>
                <a:ea typeface="华文楷体" panose="02010600040101010101" pitchFamily="2" charset="-122"/>
              </a:rPr>
              <a:t>        </a:t>
            </a:r>
            <a:r>
              <a:rPr lang="zh-CN" altLang="en-US" b="1" dirty="0">
                <a:solidFill>
                  <a:srgbClr val="3333FF"/>
                </a:solidFill>
                <a:effectLst>
                  <a:outerShdw blurRad="38100" dist="38100" dir="2700000" algn="tl">
                    <a:srgbClr val="C0C0C0"/>
                  </a:outerShdw>
                </a:effectLst>
                <a:latin typeface="华文楷体" panose="02010600040101010101" pitchFamily="2" charset="-122"/>
                <a:ea typeface="华文楷体" panose="02010600040101010101" pitchFamily="2" charset="-122"/>
              </a:rPr>
              <a:t>进程同步的主要任务：</a:t>
            </a:r>
            <a:r>
              <a:rPr lang="zh-CN" altLang="en-US" b="1" dirty="0">
                <a:solidFill>
                  <a:schemeClr val="tx1"/>
                </a:solidFill>
                <a:effectLst>
                  <a:outerShdw blurRad="38100" dist="38100" dir="2700000" algn="tl">
                    <a:srgbClr val="C0C0C0"/>
                  </a:outerShdw>
                </a:effectLst>
                <a:latin typeface="华文楷体" panose="02010600040101010101" pitchFamily="2" charset="-122"/>
                <a:ea typeface="华文楷体" panose="02010600040101010101" pitchFamily="2" charset="-122"/>
              </a:rPr>
              <a:t>是保证诸进程能互斥地访问临界资源。</a:t>
            </a:r>
          </a:p>
          <a:p>
            <a:pPr hangingPunct="1"/>
            <a:r>
              <a:rPr lang="zh-CN" altLang="en-US" b="1" dirty="0">
                <a:solidFill>
                  <a:srgbClr val="FF33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２．直接相互制约关系</a:t>
            </a:r>
            <a:endParaRPr lang="en-US" altLang="zh-CN" b="1" dirty="0">
              <a:solidFill>
                <a:srgbClr val="FF3300"/>
              </a:solidFill>
              <a:effectLst>
                <a:outerShdw blurRad="38100" dist="38100" dir="2700000" algn="tl">
                  <a:srgbClr val="C0C0C0"/>
                </a:outerShdw>
              </a:effectLst>
              <a:latin typeface="华文楷体" panose="02010600040101010101" pitchFamily="2" charset="-122"/>
              <a:ea typeface="华文楷体" panose="02010600040101010101" pitchFamily="2" charset="-122"/>
            </a:endParaRPr>
          </a:p>
          <a:p>
            <a:pPr hangingPunct="1"/>
            <a:r>
              <a:rPr lang="zh-CN" altLang="en-US" b="1" dirty="0">
                <a:solidFill>
                  <a:schemeClr val="tx1"/>
                </a:solidFill>
                <a:effectLst>
                  <a:outerShdw blurRad="38100" dist="38100" dir="2700000" algn="tl">
                    <a:srgbClr val="C0C0C0"/>
                  </a:outerShdw>
                </a:effectLst>
                <a:latin typeface="华文楷体" panose="02010600040101010101" pitchFamily="2" charset="-122"/>
                <a:ea typeface="华文楷体" panose="02010600040101010101" pitchFamily="2" charset="-122"/>
              </a:rPr>
              <a:t>        多个进程彼此之间相互合作共同完成任务。</a:t>
            </a:r>
            <a:endParaRPr lang="zh-CN" altLang="en-US" b="1" dirty="0">
              <a:solidFill>
                <a:srgbClr val="FF3300"/>
              </a:solidFill>
              <a:effectLst>
                <a:outerShdw blurRad="38100" dist="38100" dir="2700000" algn="tl">
                  <a:srgbClr val="C0C0C0"/>
                </a:outerShdw>
              </a:effectLst>
              <a:latin typeface="华文楷体" panose="02010600040101010101" pitchFamily="2" charset="-122"/>
              <a:ea typeface="华文楷体" panose="02010600040101010101" pitchFamily="2" charset="-122"/>
            </a:endParaRPr>
          </a:p>
          <a:p>
            <a:pPr hangingPunct="1"/>
            <a:r>
              <a:rPr lang="zh-CN" altLang="en-US" b="1" dirty="0">
                <a:solidFill>
                  <a:srgbClr val="FFFFFF"/>
                </a:solidFill>
                <a:effectLst>
                  <a:outerShdw blurRad="38100" dist="38100" dir="2700000" algn="tl">
                    <a:srgbClr val="C0C0C0"/>
                  </a:outerShdw>
                </a:effectLst>
                <a:latin typeface="华文楷体" panose="02010600040101010101" pitchFamily="2" charset="-122"/>
                <a:ea typeface="华文楷体" panose="02010600040101010101" pitchFamily="2" charset="-122"/>
              </a:rPr>
              <a:t>        </a:t>
            </a:r>
            <a:r>
              <a:rPr lang="zh-CN" altLang="en-US" b="1" dirty="0">
                <a:solidFill>
                  <a:srgbClr val="3333FF"/>
                </a:solidFill>
                <a:effectLst>
                  <a:outerShdw blurRad="38100" dist="38100" dir="2700000" algn="tl">
                    <a:srgbClr val="C0C0C0"/>
                  </a:outerShdw>
                </a:effectLst>
                <a:latin typeface="华文楷体" panose="02010600040101010101" pitchFamily="2" charset="-122"/>
                <a:ea typeface="华文楷体" panose="02010600040101010101" pitchFamily="2" charset="-122"/>
              </a:rPr>
              <a:t>进程同步的主要任务：</a:t>
            </a:r>
            <a:r>
              <a:rPr lang="zh-CN" altLang="en-US" b="1" dirty="0">
                <a:solidFill>
                  <a:schemeClr val="tx1"/>
                </a:solidFill>
                <a:effectLst>
                  <a:outerShdw blurRad="38100" dist="38100" dir="2700000" algn="tl">
                    <a:srgbClr val="C0C0C0"/>
                  </a:outerShdw>
                </a:effectLst>
                <a:latin typeface="华文楷体" panose="02010600040101010101" pitchFamily="2" charset="-122"/>
                <a:ea typeface="华文楷体" panose="02010600040101010101" pitchFamily="2" charset="-122"/>
              </a:rPr>
              <a:t>是保证相互合作的诸进程在执行次序上的协调，不会出现与时间有关的差错。</a:t>
            </a:r>
            <a:r>
              <a:rPr lang="zh-CN" altLang="en-US" b="1" dirty="0">
                <a:solidFill>
                  <a:srgbClr val="FFFFFF"/>
                </a:solidFill>
                <a:effectLst>
                  <a:outerShdw blurRad="38100" dist="38100" dir="2700000" algn="tl">
                    <a:srgbClr val="C0C0C0"/>
                  </a:outerShdw>
                </a:effectLst>
                <a:latin typeface="华文楷体" panose="02010600040101010101" pitchFamily="2" charset="-122"/>
                <a:ea typeface="华文楷体" panose="02010600040101010101" pitchFamily="2" charset="-122"/>
              </a:rPr>
              <a:t>       </a:t>
            </a:r>
          </a:p>
        </p:txBody>
      </p:sp>
      <p:sp>
        <p:nvSpPr>
          <p:cNvPr id="2" name="Slide Number Placeholder 1">
            <a:extLst>
              <a:ext uri="{FF2B5EF4-FFF2-40B4-BE49-F238E27FC236}">
                <a16:creationId xmlns:a16="http://schemas.microsoft.com/office/drawing/2014/main" id="{51FDFDBD-DE9A-4543-9A3B-8096C86E319D}"/>
              </a:ext>
            </a:extLst>
          </p:cNvPr>
          <p:cNvSpPr>
            <a:spLocks noGrp="1"/>
          </p:cNvSpPr>
          <p:nvPr>
            <p:ph type="sldNum" sz="quarter" idx="12"/>
          </p:nvPr>
        </p:nvSpPr>
        <p:spPr/>
        <p:txBody>
          <a:bodyPr/>
          <a:lstStyle/>
          <a:p>
            <a:fld id="{DC6D1BD5-D0BD-4B4A-ABF2-851E9CF71F86}" type="slidenum">
              <a:rPr lang="zh-CN" altLang="en-US" smtClean="0"/>
              <a:pPr/>
              <a:t>61</a:t>
            </a:fld>
            <a:endParaRPr lang="en-US" altLang="zh-CN" dirty="0"/>
          </a:p>
        </p:txBody>
      </p:sp>
    </p:spTree>
    <p:extLst>
      <p:ext uri="{BB962C8B-B14F-4D97-AF65-F5344CB8AC3E}">
        <p14:creationId xmlns:p14="http://schemas.microsoft.com/office/powerpoint/2010/main" val="1106605474"/>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67621">
                                            <p:txEl>
                                              <p:pRg st="0" end="0"/>
                                            </p:txEl>
                                          </p:spTgt>
                                        </p:tgtEl>
                                        <p:attrNameLst>
                                          <p:attrName>style.visibility</p:attrName>
                                        </p:attrNameLst>
                                      </p:cBhvr>
                                      <p:to>
                                        <p:strVal val="visible"/>
                                      </p:to>
                                    </p:set>
                                    <p:animEffect transition="in" filter="barn(outVertical)">
                                      <p:cBhvr>
                                        <p:cTn id="7" dur="500"/>
                                        <p:tgtEl>
                                          <p:spTgt spid="36762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67621">
                                            <p:txEl>
                                              <p:pRg st="1" end="1"/>
                                            </p:txEl>
                                          </p:spTgt>
                                        </p:tgtEl>
                                        <p:attrNameLst>
                                          <p:attrName>style.visibility</p:attrName>
                                        </p:attrNameLst>
                                      </p:cBhvr>
                                      <p:to>
                                        <p:strVal val="visible"/>
                                      </p:to>
                                    </p:set>
                                    <p:animEffect transition="in" filter="barn(outVertical)">
                                      <p:cBhvr>
                                        <p:cTn id="12" dur="500"/>
                                        <p:tgtEl>
                                          <p:spTgt spid="36762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67621">
                                            <p:txEl>
                                              <p:pRg st="2" end="2"/>
                                            </p:txEl>
                                          </p:spTgt>
                                        </p:tgtEl>
                                        <p:attrNameLst>
                                          <p:attrName>style.visibility</p:attrName>
                                        </p:attrNameLst>
                                      </p:cBhvr>
                                      <p:to>
                                        <p:strVal val="visible"/>
                                      </p:to>
                                    </p:set>
                                    <p:animEffect transition="in" filter="barn(outVertical)">
                                      <p:cBhvr>
                                        <p:cTn id="17" dur="500"/>
                                        <p:tgtEl>
                                          <p:spTgt spid="36762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67621">
                                            <p:txEl>
                                              <p:pRg st="3" end="3"/>
                                            </p:txEl>
                                          </p:spTgt>
                                        </p:tgtEl>
                                        <p:attrNameLst>
                                          <p:attrName>style.visibility</p:attrName>
                                        </p:attrNameLst>
                                      </p:cBhvr>
                                      <p:to>
                                        <p:strVal val="visible"/>
                                      </p:to>
                                    </p:set>
                                    <p:animEffect transition="in" filter="barn(outVertical)">
                                      <p:cBhvr>
                                        <p:cTn id="22" dur="500"/>
                                        <p:tgtEl>
                                          <p:spTgt spid="36762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367621">
                                            <p:txEl>
                                              <p:pRg st="4" end="4"/>
                                            </p:txEl>
                                          </p:spTgt>
                                        </p:tgtEl>
                                        <p:attrNameLst>
                                          <p:attrName>style.visibility</p:attrName>
                                        </p:attrNameLst>
                                      </p:cBhvr>
                                      <p:to>
                                        <p:strVal val="visible"/>
                                      </p:to>
                                    </p:set>
                                    <p:animEffect transition="in" filter="barn(outVertical)">
                                      <p:cBhvr>
                                        <p:cTn id="27" dur="500"/>
                                        <p:tgtEl>
                                          <p:spTgt spid="36762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367621">
                                            <p:txEl>
                                              <p:pRg st="5" end="5"/>
                                            </p:txEl>
                                          </p:spTgt>
                                        </p:tgtEl>
                                        <p:attrNameLst>
                                          <p:attrName>style.visibility</p:attrName>
                                        </p:attrNameLst>
                                      </p:cBhvr>
                                      <p:to>
                                        <p:strVal val="visible"/>
                                      </p:to>
                                    </p:set>
                                    <p:animEffect transition="in" filter="barn(outVertical)">
                                      <p:cBhvr>
                                        <p:cTn id="32" dur="500"/>
                                        <p:tgtEl>
                                          <p:spTgt spid="367621">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367621">
                                            <p:txEl>
                                              <p:pRg st="6" end="6"/>
                                            </p:txEl>
                                          </p:spTgt>
                                        </p:tgtEl>
                                        <p:attrNameLst>
                                          <p:attrName>style.visibility</p:attrName>
                                        </p:attrNameLst>
                                      </p:cBhvr>
                                      <p:to>
                                        <p:strVal val="visible"/>
                                      </p:to>
                                    </p:set>
                                    <p:animEffect transition="in" filter="barn(outVertical)">
                                      <p:cBhvr>
                                        <p:cTn id="37" dur="500"/>
                                        <p:tgtEl>
                                          <p:spTgt spid="36762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21" grpId="0" build="p"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3265E0-35A1-6847-BFA4-0B899903D3D6}"/>
              </a:ext>
            </a:extLst>
          </p:cNvPr>
          <p:cNvSpPr txBox="1">
            <a:spLocks noChangeArrowheads="1"/>
          </p:cNvSpPr>
          <p:nvPr/>
        </p:nvSpPr>
        <p:spPr bwMode="auto">
          <a:xfrm>
            <a:off x="487362" y="1340768"/>
            <a:ext cx="8459788" cy="473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50000"/>
              </a:lnSpc>
              <a:buFont typeface="Wingdings" pitchFamily="2" charset="2"/>
              <a:buChar char="n"/>
            </a:pPr>
            <a:r>
              <a:rPr lang="zh-CN" altLang="en-US" b="1" dirty="0">
                <a:solidFill>
                  <a:srgbClr val="3333FF"/>
                </a:solidFill>
                <a:latin typeface="华文楷体" panose="02010600040101010101" pitchFamily="2" charset="-122"/>
                <a:ea typeface="华文楷体" panose="02010600040101010101" pitchFamily="2" charset="-122"/>
              </a:rPr>
              <a:t>进程同步：</a:t>
            </a:r>
            <a:r>
              <a:rPr lang="zh-CN" altLang="en-US" b="1" dirty="0">
                <a:solidFill>
                  <a:srgbClr val="46385C"/>
                </a:solidFill>
                <a:latin typeface="华文楷体" panose="02010600040101010101" pitchFamily="2" charset="-122"/>
                <a:ea typeface="华文楷体" panose="02010600040101010101" pitchFamily="2" charset="-122"/>
              </a:rPr>
              <a:t>是指对多个相关进程在执行次序上的协调。</a:t>
            </a:r>
            <a:endParaRPr lang="en-US" altLang="zh-CN" b="1" dirty="0">
              <a:solidFill>
                <a:srgbClr val="46385C"/>
              </a:solidFill>
              <a:latin typeface="华文楷体" panose="02010600040101010101" pitchFamily="2" charset="-122"/>
              <a:ea typeface="华文楷体" panose="02010600040101010101" pitchFamily="2" charset="-122"/>
            </a:endParaRPr>
          </a:p>
          <a:p>
            <a:pPr>
              <a:lnSpc>
                <a:spcPct val="150000"/>
              </a:lnSpc>
              <a:buClr>
                <a:srgbClr val="0000FF"/>
              </a:buClr>
              <a:buFont typeface="Wingdings" pitchFamily="2" charset="2"/>
              <a:buChar char="n"/>
            </a:pPr>
            <a:r>
              <a:rPr lang="zh-CN" altLang="en-US" b="1" dirty="0">
                <a:solidFill>
                  <a:srgbClr val="3333FF"/>
                </a:solidFill>
                <a:latin typeface="华文楷体" panose="02010600040101010101" pitchFamily="2" charset="-122"/>
                <a:ea typeface="华文楷体" panose="02010600040101010101" pitchFamily="2" charset="-122"/>
              </a:rPr>
              <a:t>进程同步的主要任务</a:t>
            </a:r>
            <a:r>
              <a:rPr lang="en-US" altLang="zh-CN" b="1" dirty="0">
                <a:solidFill>
                  <a:srgbClr val="3333FF"/>
                </a:solidFill>
                <a:latin typeface="华文楷体" panose="02010600040101010101" pitchFamily="2" charset="-122"/>
                <a:ea typeface="华文楷体" panose="02010600040101010101" pitchFamily="2" charset="-122"/>
              </a:rPr>
              <a:t>:</a:t>
            </a:r>
            <a:r>
              <a:rPr lang="zh-CN" altLang="en-US" dirty="0">
                <a:solidFill>
                  <a:srgbClr val="46385C"/>
                </a:solidFill>
                <a:latin typeface="华文楷体" panose="02010600040101010101" pitchFamily="2" charset="-122"/>
                <a:ea typeface="华文楷体" panose="02010600040101010101" pitchFamily="2" charset="-122"/>
              </a:rPr>
              <a:t>使并发执行的诸进程之间能有效地共享资源和相互合作，从而使程序的执行具有可再现性。</a:t>
            </a:r>
            <a:endParaRPr lang="en-US" altLang="zh-CN" dirty="0">
              <a:solidFill>
                <a:srgbClr val="46385C"/>
              </a:solidFill>
              <a:latin typeface="华文楷体" panose="02010600040101010101" pitchFamily="2" charset="-122"/>
              <a:ea typeface="华文楷体" panose="02010600040101010101" pitchFamily="2" charset="-122"/>
            </a:endParaRPr>
          </a:p>
          <a:p>
            <a:pPr>
              <a:lnSpc>
                <a:spcPct val="150000"/>
              </a:lnSpc>
              <a:buClr>
                <a:srgbClr val="0000FF"/>
              </a:buClr>
              <a:buFont typeface="Wingdings" pitchFamily="2" charset="2"/>
              <a:buChar char="n"/>
            </a:pPr>
            <a:r>
              <a:rPr lang="zh-CN" altLang="en-US" b="1" dirty="0">
                <a:solidFill>
                  <a:srgbClr val="0000FF"/>
                </a:solidFill>
                <a:latin typeface="华文楷体" panose="02010600040101010101" pitchFamily="2" charset="-122"/>
                <a:ea typeface="华文楷体" panose="02010600040101010101" pitchFamily="2" charset="-122"/>
              </a:rPr>
              <a:t>同步机制</a:t>
            </a:r>
            <a:r>
              <a:rPr lang="en-US" altLang="zh-CN" b="1" dirty="0">
                <a:solidFill>
                  <a:srgbClr val="0000FF"/>
                </a:solidFill>
                <a:latin typeface="华文楷体" panose="02010600040101010101" pitchFamily="2" charset="-122"/>
                <a:ea typeface="华文楷体" panose="02010600040101010101" pitchFamily="2" charset="-122"/>
              </a:rPr>
              <a:t>:</a:t>
            </a:r>
            <a:r>
              <a:rPr lang="zh-CN" altLang="en-US" dirty="0">
                <a:solidFill>
                  <a:srgbClr val="46385C"/>
                </a:solidFill>
                <a:latin typeface="华文楷体" panose="02010600040101010101" pitchFamily="2" charset="-122"/>
                <a:ea typeface="华文楷体" panose="02010600040101010101" pitchFamily="2" charset="-122"/>
              </a:rPr>
              <a:t>能对多个相关进程在执行次序上进行协调的机制。</a:t>
            </a:r>
            <a:endParaRPr lang="en-US" altLang="zh-CN" dirty="0">
              <a:solidFill>
                <a:srgbClr val="46385C"/>
              </a:solidFill>
              <a:latin typeface="华文楷体" panose="02010600040101010101" pitchFamily="2" charset="-122"/>
              <a:ea typeface="华文楷体" panose="02010600040101010101" pitchFamily="2" charset="-122"/>
            </a:endParaRPr>
          </a:p>
          <a:p>
            <a:pPr>
              <a:lnSpc>
                <a:spcPct val="150000"/>
              </a:lnSpc>
              <a:buClr>
                <a:srgbClr val="0000FF"/>
              </a:buClr>
              <a:buFont typeface="Wingdings" pitchFamily="2" charset="2"/>
              <a:buChar char="n"/>
            </a:pPr>
            <a:r>
              <a:rPr lang="zh-CN" altLang="en-US" b="1" dirty="0">
                <a:solidFill>
                  <a:srgbClr val="0000FF"/>
                </a:solidFill>
                <a:latin typeface="华文楷体" panose="02010600040101010101" pitchFamily="2" charset="-122"/>
                <a:ea typeface="华文楷体" panose="02010600040101010101" pitchFamily="2" charset="-122"/>
              </a:rPr>
              <a:t>互斥关系：</a:t>
            </a:r>
            <a:r>
              <a:rPr lang="zh-CN" altLang="en-US" dirty="0">
                <a:solidFill>
                  <a:srgbClr val="46385C"/>
                </a:solidFill>
                <a:latin typeface="华文楷体" panose="02010600040101010101" pitchFamily="2" charset="-122"/>
                <a:ea typeface="华文楷体" panose="02010600040101010101" pitchFamily="2" charset="-122"/>
              </a:rPr>
              <a:t>是指由于各进程要共享资源，而有些资源往往要求排它性地使用，或者说是互斥地使用。因此进程间往往要互相竞争，以使用这些互斥的资源。</a:t>
            </a:r>
            <a:endParaRPr lang="en-US" altLang="zh-CN" dirty="0">
              <a:solidFill>
                <a:srgbClr val="46385C"/>
              </a:solidFill>
              <a:latin typeface="华文楷体" panose="02010600040101010101" pitchFamily="2" charset="-122"/>
              <a:ea typeface="华文楷体" panose="02010600040101010101" pitchFamily="2" charset="-122"/>
            </a:endParaRPr>
          </a:p>
          <a:p>
            <a:pPr>
              <a:lnSpc>
                <a:spcPct val="150000"/>
              </a:lnSpc>
            </a:pPr>
            <a:r>
              <a:rPr lang="zh-CN" altLang="en-US" b="1" dirty="0">
                <a:solidFill>
                  <a:srgbClr val="FF3300"/>
                </a:solidFill>
                <a:latin typeface="华文楷体" panose="02010600040101010101" pitchFamily="2" charset="-122"/>
                <a:ea typeface="华文楷体" panose="02010600040101010101" pitchFamily="2" charset="-122"/>
              </a:rPr>
              <a:t>   互斥也可看作是一种特殊的同步关系！</a:t>
            </a:r>
            <a:endParaRPr lang="zh-CN" altLang="en-US" dirty="0">
              <a:latin typeface="华文楷体" panose="02010600040101010101" pitchFamily="2" charset="-122"/>
              <a:ea typeface="华文楷体" panose="02010600040101010101" pitchFamily="2" charset="-122"/>
            </a:endParaRPr>
          </a:p>
        </p:txBody>
      </p:sp>
      <p:sp>
        <p:nvSpPr>
          <p:cNvPr id="6" name="Text Box 4">
            <a:extLst>
              <a:ext uri="{FF2B5EF4-FFF2-40B4-BE49-F238E27FC236}">
                <a16:creationId xmlns:a16="http://schemas.microsoft.com/office/drawing/2014/main" id="{1D678FC5-ABBC-3F46-8038-1C8A6EFDAF56}"/>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CN" altLang="en-US" sz="3200" b="1" dirty="0">
                <a:solidFill>
                  <a:srgbClr val="FF3300"/>
                </a:solidFill>
                <a:latin typeface="宋体" panose="02010600030101010101" pitchFamily="2" charset="-122"/>
              </a:rPr>
              <a:t>进程同步的基本概念</a:t>
            </a:r>
          </a:p>
        </p:txBody>
      </p:sp>
      <p:sp>
        <p:nvSpPr>
          <p:cNvPr id="3" name="Slide Number Placeholder 2">
            <a:extLst>
              <a:ext uri="{FF2B5EF4-FFF2-40B4-BE49-F238E27FC236}">
                <a16:creationId xmlns:a16="http://schemas.microsoft.com/office/drawing/2014/main" id="{3A00ABFC-6A3A-B543-A49A-544BE5C95078}"/>
              </a:ext>
            </a:extLst>
          </p:cNvPr>
          <p:cNvSpPr>
            <a:spLocks noGrp="1"/>
          </p:cNvSpPr>
          <p:nvPr>
            <p:ph type="sldNum" sz="quarter" idx="12"/>
          </p:nvPr>
        </p:nvSpPr>
        <p:spPr/>
        <p:txBody>
          <a:bodyPr/>
          <a:lstStyle/>
          <a:p>
            <a:fld id="{DC6D1BD5-D0BD-4B4A-ABF2-851E9CF71F86}" type="slidenum">
              <a:rPr lang="zh-CN" altLang="en-US" smtClean="0"/>
              <a:pPr/>
              <a:t>62</a:t>
            </a:fld>
            <a:endParaRPr lang="en-US" altLang="zh-CN" dirty="0"/>
          </a:p>
        </p:txBody>
      </p:sp>
    </p:spTree>
    <p:extLst>
      <p:ext uri="{BB962C8B-B14F-4D97-AF65-F5344CB8AC3E}">
        <p14:creationId xmlns:p14="http://schemas.microsoft.com/office/powerpoint/2010/main" val="247855257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linds(horizontal)">
                                      <p:cBhvr>
                                        <p:cTn id="17" dur="500"/>
                                        <p:tgtEl>
                                          <p:spTgt spid="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linds(horizontal)">
                                      <p:cBhvr>
                                        <p:cTn id="22" dur="500"/>
                                        <p:tgtEl>
                                          <p:spTgt spid="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linds(horizont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2"/>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9" name="Rectangle 5">
            <a:extLst>
              <a:ext uri="{FF2B5EF4-FFF2-40B4-BE49-F238E27FC236}">
                <a16:creationId xmlns:a16="http://schemas.microsoft.com/office/drawing/2014/main" id="{0816A23B-B9C8-864A-B5AB-6E33B06749FF}"/>
              </a:ext>
            </a:extLst>
          </p:cNvPr>
          <p:cNvSpPr>
            <a:spLocks noChangeArrowheads="1"/>
          </p:cNvSpPr>
          <p:nvPr/>
        </p:nvSpPr>
        <p:spPr bwMode="auto">
          <a:xfrm>
            <a:off x="468313" y="1430338"/>
            <a:ext cx="8447087" cy="1782638"/>
          </a:xfrm>
          <a:prstGeom prst="rect">
            <a:avLst/>
          </a:prstGeom>
          <a:solidFill>
            <a:srgbClr val="FFFFFF"/>
          </a:solidFill>
          <a:ln w="12700">
            <a:noFill/>
            <a:miter lim="800000"/>
            <a:headEnd type="none" w="sm" len="sm"/>
            <a:tailEnd type="none" w="sm" len="sm"/>
          </a:ln>
          <a:effectLst/>
        </p:spPr>
        <p:txBody>
          <a:bodyPr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b="1" dirty="0">
                <a:solidFill>
                  <a:srgbClr val="3333FF"/>
                </a:solidFill>
                <a:effectLst>
                  <a:outerShdw blurRad="38100" dist="38100" dir="2700000" algn="tl">
                    <a:srgbClr val="C0C0C0"/>
                  </a:outerShdw>
                </a:effectLst>
                <a:latin typeface="华文楷体" panose="02010600040101010101" pitchFamily="2" charset="-122"/>
                <a:ea typeface="华文楷体" panose="02010600040101010101" pitchFamily="2" charset="-122"/>
              </a:rPr>
              <a:t>二、临界资源</a:t>
            </a:r>
          </a:p>
          <a:p>
            <a:r>
              <a:rPr lang="zh-CN" altLang="en-US" b="1" dirty="0">
                <a:solidFill>
                  <a:srgbClr val="3333FF"/>
                </a:solidFill>
                <a:effectLst>
                  <a:outerShdw blurRad="38100" dist="38100" dir="2700000" algn="tl">
                    <a:srgbClr val="C0C0C0"/>
                  </a:outerShdw>
                </a:effectLst>
                <a:latin typeface="华文楷体" panose="02010600040101010101" pitchFamily="2" charset="-122"/>
                <a:ea typeface="华文楷体" panose="02010600040101010101" pitchFamily="2" charset="-122"/>
              </a:rPr>
              <a:t>        生产者（</a:t>
            </a:r>
            <a:r>
              <a:rPr lang="en-US" altLang="zh-CN" b="1" dirty="0">
                <a:solidFill>
                  <a:srgbClr val="3333FF"/>
                </a:solidFill>
                <a:effectLst>
                  <a:outerShdw blurRad="38100" dist="38100" dir="2700000" algn="tl">
                    <a:srgbClr val="C0C0C0"/>
                  </a:outerShdw>
                </a:effectLst>
                <a:latin typeface="华文楷体" panose="02010600040101010101" pitchFamily="2" charset="-122"/>
                <a:ea typeface="华文楷体" panose="02010600040101010101" pitchFamily="2" charset="-122"/>
              </a:rPr>
              <a:t>Producer</a:t>
            </a:r>
            <a:r>
              <a:rPr lang="zh-CN" altLang="en-US" b="1" dirty="0">
                <a:solidFill>
                  <a:srgbClr val="3333FF"/>
                </a:solidFill>
                <a:effectLst>
                  <a:outerShdw blurRad="38100" dist="38100" dir="2700000" algn="tl">
                    <a:srgbClr val="C0C0C0"/>
                  </a:outerShdw>
                </a:effectLst>
                <a:latin typeface="华文楷体" panose="02010600040101010101" pitchFamily="2" charset="-122"/>
                <a:ea typeface="华文楷体" panose="02010600040101010101" pitchFamily="2" charset="-122"/>
              </a:rPr>
              <a:t>－消费者（</a:t>
            </a:r>
            <a:r>
              <a:rPr lang="en-US" altLang="zh-CN" b="1" dirty="0">
                <a:solidFill>
                  <a:srgbClr val="3333FF"/>
                </a:solidFill>
                <a:latin typeface="华文楷体" panose="02010600040101010101" pitchFamily="2" charset="-122"/>
                <a:ea typeface="华文楷体" panose="02010600040101010101" pitchFamily="2" charset="-122"/>
              </a:rPr>
              <a:t>Consumer</a:t>
            </a:r>
            <a:r>
              <a:rPr lang="zh-CN" altLang="en-US" b="1" dirty="0">
                <a:solidFill>
                  <a:srgbClr val="3333FF"/>
                </a:solidFill>
                <a:effectLst>
                  <a:outerShdw blurRad="38100" dist="38100" dir="2700000" algn="tl">
                    <a:srgbClr val="C0C0C0"/>
                  </a:outerShdw>
                </a:effectLst>
                <a:latin typeface="华文楷体" panose="02010600040101010101" pitchFamily="2" charset="-122"/>
                <a:ea typeface="华文楷体" panose="02010600040101010101" pitchFamily="2" charset="-122"/>
              </a:rPr>
              <a:t>）问题：</a:t>
            </a:r>
          </a:p>
          <a:p>
            <a:pPr>
              <a:lnSpc>
                <a:spcPct val="120000"/>
              </a:lnSpc>
            </a:pPr>
            <a:r>
              <a:rPr lang="zh-CN" altLang="en-US" b="1" dirty="0">
                <a:solidFill>
                  <a:srgbClr val="46385C"/>
                </a:solidFill>
                <a:effectLst>
                  <a:outerShdw blurRad="38100" dist="38100" dir="2700000" algn="tl">
                    <a:srgbClr val="C0C0C0"/>
                  </a:outerShdw>
                </a:effectLst>
                <a:latin typeface="华文楷体" panose="02010600040101010101" pitchFamily="2" charset="-122"/>
                <a:ea typeface="华文楷体" panose="02010600040101010101" pitchFamily="2" charset="-122"/>
              </a:rPr>
              <a:t>         一群生产者</a:t>
            </a:r>
            <a:r>
              <a:rPr lang="zh-CN" altLang="zh-CN" b="1" dirty="0">
                <a:solidFill>
                  <a:srgbClr val="46385C"/>
                </a:solidFill>
                <a:effectLst>
                  <a:outerShdw blurRad="38100" dist="38100" dir="2700000" algn="tl">
                    <a:srgbClr val="C0C0C0"/>
                  </a:outerShdw>
                </a:effectLst>
                <a:latin typeface="华文楷体" panose="02010600040101010101" pitchFamily="2" charset="-122"/>
                <a:ea typeface="华文楷体" panose="02010600040101010101" pitchFamily="2" charset="-122"/>
              </a:rPr>
              <a:t>进程在</a:t>
            </a:r>
            <a:r>
              <a:rPr lang="zh-CN" altLang="en-US" b="1" dirty="0">
                <a:solidFill>
                  <a:srgbClr val="46385C"/>
                </a:solidFill>
                <a:effectLst>
                  <a:outerShdw blurRad="38100" dist="38100" dir="2700000" algn="tl">
                    <a:srgbClr val="C0C0C0"/>
                  </a:outerShdw>
                </a:effectLst>
                <a:latin typeface="华文楷体" panose="02010600040101010101" pitchFamily="2" charset="-122"/>
                <a:ea typeface="华文楷体" panose="02010600040101010101" pitchFamily="2" charset="-122"/>
              </a:rPr>
              <a:t>生产消息，并将消息提供给消费者</a:t>
            </a:r>
            <a:r>
              <a:rPr lang="zh-CN" altLang="zh-CN" b="1" dirty="0">
                <a:solidFill>
                  <a:srgbClr val="46385C"/>
                </a:solidFill>
                <a:effectLst>
                  <a:outerShdw blurRad="38100" dist="38100" dir="2700000" algn="tl">
                    <a:srgbClr val="C0C0C0"/>
                  </a:outerShdw>
                </a:effectLst>
                <a:latin typeface="华文楷体" panose="02010600040101010101" pitchFamily="2" charset="-122"/>
                <a:ea typeface="华文楷体" panose="02010600040101010101" pitchFamily="2" charset="-122"/>
              </a:rPr>
              <a:t>进程去消费。</a:t>
            </a:r>
            <a:endParaRPr lang="zh-CN" altLang="en-US" b="1" dirty="0">
              <a:solidFill>
                <a:srgbClr val="46385C"/>
              </a:solidFill>
              <a:effectLst>
                <a:outerShdw blurRad="38100" dist="38100" dir="2700000" algn="tl">
                  <a:srgbClr val="C0C0C0"/>
                </a:outerShdw>
              </a:effectLst>
              <a:latin typeface="华文楷体" panose="02010600040101010101" pitchFamily="2" charset="-122"/>
              <a:ea typeface="华文楷体" panose="02010600040101010101" pitchFamily="2" charset="-122"/>
            </a:endParaRPr>
          </a:p>
        </p:txBody>
      </p:sp>
      <p:sp>
        <p:nvSpPr>
          <p:cNvPr id="369670" name="Text Box 6">
            <a:extLst>
              <a:ext uri="{FF2B5EF4-FFF2-40B4-BE49-F238E27FC236}">
                <a16:creationId xmlns:a16="http://schemas.microsoft.com/office/drawing/2014/main" id="{8B7C267F-8B66-DB43-874F-76095D527324}"/>
              </a:ext>
            </a:extLst>
          </p:cNvPr>
          <p:cNvSpPr txBox="1">
            <a:spLocks noChangeArrowheads="1"/>
          </p:cNvSpPr>
          <p:nvPr/>
        </p:nvSpPr>
        <p:spPr bwMode="auto">
          <a:xfrm>
            <a:off x="513482" y="3254127"/>
            <a:ext cx="8305800" cy="151054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20000"/>
              </a:lnSpc>
            </a:pPr>
            <a:r>
              <a:rPr lang="en-US" altLang="zh-CN" b="1" dirty="0">
                <a:solidFill>
                  <a:srgbClr val="FF3300"/>
                </a:solidFill>
                <a:latin typeface="华文楷体" panose="02010600040101010101" pitchFamily="2" charset="-122"/>
                <a:ea typeface="华文楷体" panose="02010600040101010101" pitchFamily="2" charset="-122"/>
              </a:rPr>
              <a:t> </a:t>
            </a:r>
            <a:r>
              <a:rPr lang="zh-CN" altLang="zh-CN" b="1" dirty="0">
                <a:solidFill>
                  <a:srgbClr val="FF3300"/>
                </a:solidFill>
                <a:latin typeface="华文楷体" panose="02010600040101010101" pitchFamily="2" charset="-122"/>
                <a:ea typeface="华文楷体" panose="02010600040101010101" pitchFamily="2" charset="-122"/>
              </a:rPr>
              <a:t>必须考虑的问题：</a:t>
            </a:r>
            <a:endParaRPr lang="zh-CN" altLang="en-US" b="1" dirty="0">
              <a:solidFill>
                <a:srgbClr val="FF3300"/>
              </a:solidFill>
              <a:latin typeface="华文楷体" panose="02010600040101010101" pitchFamily="2" charset="-122"/>
              <a:ea typeface="华文楷体" panose="02010600040101010101" pitchFamily="2" charset="-122"/>
            </a:endParaRPr>
          </a:p>
          <a:p>
            <a:pPr lvl="2">
              <a:lnSpc>
                <a:spcPct val="120000"/>
              </a:lnSpc>
              <a:buFont typeface="Wingdings" pitchFamily="2" charset="2"/>
              <a:buChar char="Ø"/>
            </a:pPr>
            <a:r>
              <a:rPr lang="zh-CN" altLang="en-US" b="1" dirty="0">
                <a:solidFill>
                  <a:srgbClr val="3333FF"/>
                </a:solidFill>
                <a:latin typeface="华文楷体" panose="02010600040101010101" pitchFamily="2" charset="-122"/>
                <a:ea typeface="华文楷体" panose="02010600040101010101" pitchFamily="2" charset="-122"/>
              </a:rPr>
              <a:t> </a:t>
            </a:r>
            <a:r>
              <a:rPr lang="zh-CN" altLang="zh-CN" b="1" dirty="0">
                <a:solidFill>
                  <a:srgbClr val="3333FF"/>
                </a:solidFill>
                <a:latin typeface="华文楷体" panose="02010600040101010101" pitchFamily="2" charset="-122"/>
                <a:ea typeface="华文楷体" panose="02010600040101010101" pitchFamily="2" charset="-122"/>
              </a:rPr>
              <a:t>  并发问题</a:t>
            </a:r>
            <a:endParaRPr lang="zh-CN" altLang="en-US" b="1" dirty="0">
              <a:solidFill>
                <a:srgbClr val="3333FF"/>
              </a:solidFill>
              <a:latin typeface="华文楷体" panose="02010600040101010101" pitchFamily="2" charset="-122"/>
              <a:ea typeface="华文楷体" panose="02010600040101010101" pitchFamily="2" charset="-122"/>
            </a:endParaRPr>
          </a:p>
          <a:p>
            <a:pPr lvl="2">
              <a:lnSpc>
                <a:spcPct val="120000"/>
              </a:lnSpc>
              <a:buFont typeface="Wingdings" pitchFamily="2" charset="2"/>
              <a:buChar char="Ø"/>
            </a:pPr>
            <a:r>
              <a:rPr lang="zh-CN" altLang="en-US" b="1" dirty="0">
                <a:solidFill>
                  <a:srgbClr val="3333FF"/>
                </a:solidFill>
                <a:latin typeface="华文楷体" panose="02010600040101010101" pitchFamily="2" charset="-122"/>
                <a:ea typeface="华文楷体" panose="02010600040101010101" pitchFamily="2" charset="-122"/>
              </a:rPr>
              <a:t>   </a:t>
            </a:r>
            <a:r>
              <a:rPr lang="zh-CN" altLang="zh-CN" b="1" dirty="0">
                <a:solidFill>
                  <a:srgbClr val="3333FF"/>
                </a:solidFill>
                <a:latin typeface="华文楷体" panose="02010600040101010101" pitchFamily="2" charset="-122"/>
                <a:ea typeface="华文楷体" panose="02010600040101010101" pitchFamily="2" charset="-122"/>
              </a:rPr>
              <a:t>同步问题</a:t>
            </a:r>
            <a:endParaRPr lang="zh-CN" altLang="en-US" b="1" dirty="0">
              <a:solidFill>
                <a:srgbClr val="3333FF"/>
              </a:solidFill>
              <a:latin typeface="华文楷体" panose="02010600040101010101" pitchFamily="2" charset="-122"/>
              <a:ea typeface="华文楷体" panose="02010600040101010101" pitchFamily="2" charset="-122"/>
            </a:endParaRPr>
          </a:p>
        </p:txBody>
      </p:sp>
      <p:sp>
        <p:nvSpPr>
          <p:cNvPr id="7" name="Text Box 4">
            <a:extLst>
              <a:ext uri="{FF2B5EF4-FFF2-40B4-BE49-F238E27FC236}">
                <a16:creationId xmlns:a16="http://schemas.microsoft.com/office/drawing/2014/main" id="{80F7FFF0-BD8C-4647-9E15-D37A80E42934}"/>
              </a:ext>
            </a:extLst>
          </p:cNvPr>
          <p:cNvSpPr txBox="1">
            <a:spLocks noChangeArrowheads="1"/>
          </p:cNvSpPr>
          <p:nvPr/>
        </p:nvSpPr>
        <p:spPr bwMode="auto">
          <a:xfrm>
            <a:off x="485775" y="4792624"/>
            <a:ext cx="8305800" cy="1569660"/>
          </a:xfrm>
          <a:prstGeom prst="rect">
            <a:avLst/>
          </a:prstGeom>
          <a:noFill/>
          <a:ln w="12700">
            <a:noFill/>
            <a:miter lim="800000"/>
            <a:headEnd type="none" w="sm" len="sm"/>
            <a:tailEnd type="none" w="sm" len="sm"/>
          </a:ln>
          <a:effec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b="1" dirty="0">
                <a:solidFill>
                  <a:srgbClr val="3333FF"/>
                </a:solidFill>
                <a:effectLst>
                  <a:outerShdw blurRad="38100" dist="38100" dir="2700000" algn="tl">
                    <a:srgbClr val="C0C0C0"/>
                  </a:outerShdw>
                </a:effectLst>
                <a:latin typeface="STKaiti" panose="02010600040101010101" pitchFamily="2" charset="-122"/>
                <a:ea typeface="STKaiti" panose="02010600040101010101" pitchFamily="2" charset="-122"/>
              </a:rPr>
              <a:t>生产者进程和消费者进程的共享变量定义：</a:t>
            </a:r>
            <a:r>
              <a:rPr lang="zh-CN" altLang="en-US" b="1" dirty="0">
                <a:solidFill>
                  <a:schemeClr val="tx1"/>
                </a:solidFill>
                <a:effectLst>
                  <a:outerShdw blurRad="38100" dist="38100" dir="2700000" algn="tl">
                    <a:srgbClr val="C0C0C0"/>
                  </a:outerShdw>
                </a:effectLst>
                <a:latin typeface="STKaiti" panose="02010600040101010101" pitchFamily="2" charset="-122"/>
                <a:ea typeface="STKaiti" panose="02010600040101010101" pitchFamily="2" charset="-122"/>
              </a:rPr>
              <a:t> </a:t>
            </a:r>
          </a:p>
          <a:p>
            <a:pPr>
              <a:spcBef>
                <a:spcPct val="50000"/>
              </a:spcBef>
            </a:pPr>
            <a:r>
              <a:rPr lang="zh-CN" altLang="en-US" b="1" dirty="0">
                <a:solidFill>
                  <a:schemeClr val="tx1"/>
                </a:solidFill>
                <a:effectLst>
                  <a:outerShdw blurRad="38100" dist="38100" dir="2700000" algn="tl">
                    <a:srgbClr val="C0C0C0"/>
                  </a:outerShdw>
                </a:effectLst>
                <a:latin typeface="STKaiti" panose="02010600040101010101" pitchFamily="2" charset="-122"/>
                <a:ea typeface="STKaiti" panose="02010600040101010101" pitchFamily="2" charset="-122"/>
              </a:rPr>
              <a:t>  </a:t>
            </a:r>
            <a:r>
              <a:rPr lang="en-US" altLang="zh-CN" b="1" dirty="0">
                <a:solidFill>
                  <a:schemeClr val="tx1"/>
                </a:solidFill>
                <a:effectLst>
                  <a:outerShdw blurRad="38100" dist="38100" dir="2700000" algn="tl">
                    <a:srgbClr val="C0C0C0"/>
                  </a:outerShdw>
                </a:effectLst>
                <a:latin typeface="STKaiti" panose="02010600040101010101" pitchFamily="2" charset="-122"/>
                <a:ea typeface="STKaiti" panose="02010600040101010101" pitchFamily="2" charset="-122"/>
              </a:rPr>
              <a:t>int in=0,out=0,counter=0;</a:t>
            </a:r>
          </a:p>
          <a:p>
            <a:pPr>
              <a:spcBef>
                <a:spcPct val="50000"/>
              </a:spcBef>
            </a:pPr>
            <a:r>
              <a:rPr lang="en-US" altLang="zh-CN" b="1" dirty="0">
                <a:solidFill>
                  <a:schemeClr val="tx1"/>
                </a:solidFill>
                <a:effectLst>
                  <a:outerShdw blurRad="38100" dist="38100" dir="2700000" algn="tl">
                    <a:srgbClr val="C0C0C0"/>
                  </a:outerShdw>
                </a:effectLst>
                <a:latin typeface="STKaiti" panose="02010600040101010101" pitchFamily="2" charset="-122"/>
                <a:ea typeface="STKaiti" panose="02010600040101010101" pitchFamily="2" charset="-122"/>
              </a:rPr>
              <a:t>  item buffer[n];</a:t>
            </a:r>
          </a:p>
        </p:txBody>
      </p:sp>
      <p:sp>
        <p:nvSpPr>
          <p:cNvPr id="8" name="Text Box 4">
            <a:extLst>
              <a:ext uri="{FF2B5EF4-FFF2-40B4-BE49-F238E27FC236}">
                <a16:creationId xmlns:a16="http://schemas.microsoft.com/office/drawing/2014/main" id="{E3E9034A-F9B3-EE48-B1C6-86288834CCE3}"/>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CN" altLang="en-US" sz="3200" b="1" dirty="0">
                <a:solidFill>
                  <a:srgbClr val="FF3300"/>
                </a:solidFill>
                <a:latin typeface="宋体" panose="02010600030101010101" pitchFamily="2" charset="-122"/>
              </a:rPr>
              <a:t>进程同步的基本概念</a:t>
            </a:r>
          </a:p>
        </p:txBody>
      </p:sp>
      <p:sp>
        <p:nvSpPr>
          <p:cNvPr id="2" name="Slide Number Placeholder 1">
            <a:extLst>
              <a:ext uri="{FF2B5EF4-FFF2-40B4-BE49-F238E27FC236}">
                <a16:creationId xmlns:a16="http://schemas.microsoft.com/office/drawing/2014/main" id="{C7FBBCC2-AE15-F944-AB90-89A3F491EB69}"/>
              </a:ext>
            </a:extLst>
          </p:cNvPr>
          <p:cNvSpPr>
            <a:spLocks noGrp="1"/>
          </p:cNvSpPr>
          <p:nvPr>
            <p:ph type="sldNum" sz="quarter" idx="12"/>
          </p:nvPr>
        </p:nvSpPr>
        <p:spPr/>
        <p:txBody>
          <a:bodyPr/>
          <a:lstStyle/>
          <a:p>
            <a:fld id="{DC6D1BD5-D0BD-4B4A-ABF2-851E9CF71F86}" type="slidenum">
              <a:rPr lang="zh-CN" altLang="en-US" smtClean="0"/>
              <a:pPr/>
              <a:t>63</a:t>
            </a:fld>
            <a:endParaRPr lang="en-US" altLang="zh-CN" dirty="0"/>
          </a:p>
        </p:txBody>
      </p:sp>
    </p:spTree>
    <p:extLst>
      <p:ext uri="{BB962C8B-B14F-4D97-AF65-F5344CB8AC3E}">
        <p14:creationId xmlns:p14="http://schemas.microsoft.com/office/powerpoint/2010/main" val="3402784744"/>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9669"/>
                                        </p:tgtEl>
                                        <p:attrNameLst>
                                          <p:attrName>style.visibility</p:attrName>
                                        </p:attrNameLst>
                                      </p:cBhvr>
                                      <p:to>
                                        <p:strVal val="visible"/>
                                      </p:to>
                                    </p:set>
                                    <p:animEffect transition="in" filter="wipe(up)">
                                      <p:cBhvr>
                                        <p:cTn id="7" dur="500"/>
                                        <p:tgtEl>
                                          <p:spTgt spid="3696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69670"/>
                                        </p:tgtEl>
                                        <p:attrNameLst>
                                          <p:attrName>style.visibility</p:attrName>
                                        </p:attrNameLst>
                                      </p:cBhvr>
                                      <p:to>
                                        <p:strVal val="visible"/>
                                      </p:to>
                                    </p:set>
                                    <p:animEffect transition="in" filter="wipe(left)">
                                      <p:cBhvr>
                                        <p:cTn id="12" dur="500"/>
                                        <p:tgtEl>
                                          <p:spTgt spid="3696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69" grpId="0" animBg="1" autoUpdateAnimBg="0"/>
      <p:bldP spid="369670" grpId="0" animBg="1"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7" name="Text Box 5">
            <a:extLst>
              <a:ext uri="{FF2B5EF4-FFF2-40B4-BE49-F238E27FC236}">
                <a16:creationId xmlns:a16="http://schemas.microsoft.com/office/drawing/2014/main" id="{11C334CE-32B1-DB44-B754-C21E6BA9E75E}"/>
              </a:ext>
            </a:extLst>
          </p:cNvPr>
          <p:cNvSpPr txBox="1">
            <a:spLocks noChangeArrowheads="1"/>
          </p:cNvSpPr>
          <p:nvPr/>
        </p:nvSpPr>
        <p:spPr bwMode="auto">
          <a:xfrm>
            <a:off x="602940" y="1321714"/>
            <a:ext cx="5265204" cy="2059795"/>
          </a:xfrm>
          <a:prstGeom prst="rect">
            <a:avLst/>
          </a:prstGeom>
          <a:solidFill>
            <a:srgbClr val="FFFFFF"/>
          </a:solidFill>
          <a:ln w="12700">
            <a:noFill/>
            <a:miter lim="800000"/>
            <a:headEnd type="none" w="sm" len="sm"/>
            <a:tailEnd type="none" w="sm" len="sm"/>
          </a:ln>
          <a:effectLst/>
        </p:spPr>
        <p:txBody>
          <a:bodyPr wrap="square">
            <a:spAutoFit/>
          </a:bodyPr>
          <a:lstStyle/>
          <a:p>
            <a:pPr>
              <a:spcBef>
                <a:spcPct val="50000"/>
              </a:spcBef>
              <a:defRPr/>
            </a:pPr>
            <a:r>
              <a:rPr lang="en-US" altLang="zh-CN" sz="1600" b="1" dirty="0">
                <a:solidFill>
                  <a:srgbClr val="CC3399"/>
                </a:solidFill>
              </a:rPr>
              <a:t>Void Producer(){</a:t>
            </a:r>
            <a:endParaRPr lang="en-US" altLang="zh-CN" sz="1600" b="1" dirty="0">
              <a:solidFill>
                <a:srgbClr val="000000"/>
              </a:solidFill>
            </a:endParaRPr>
          </a:p>
          <a:p>
            <a:pPr>
              <a:lnSpc>
                <a:spcPct val="0"/>
              </a:lnSpc>
              <a:spcBef>
                <a:spcPct val="50000"/>
              </a:spcBef>
              <a:defRPr/>
            </a:pPr>
            <a:r>
              <a:rPr lang="en-US" altLang="zh-CN" sz="1600" b="1" dirty="0">
                <a:solidFill>
                  <a:srgbClr val="000000"/>
                </a:solidFill>
              </a:rPr>
              <a:t>                       while(true) {                           </a:t>
            </a:r>
          </a:p>
          <a:p>
            <a:pPr>
              <a:lnSpc>
                <a:spcPct val="45000"/>
              </a:lnSpc>
              <a:spcBef>
                <a:spcPct val="50000"/>
              </a:spcBef>
              <a:defRPr/>
            </a:pPr>
            <a:r>
              <a:rPr lang="en-US" altLang="zh-CN" sz="1600" b="1" dirty="0">
                <a:solidFill>
                  <a:srgbClr val="000000"/>
                </a:solidFill>
              </a:rPr>
              <a:t>                        produce an item in </a:t>
            </a:r>
            <a:r>
              <a:rPr lang="en-US" altLang="zh-CN" sz="1600" b="1" dirty="0" err="1">
                <a:solidFill>
                  <a:srgbClr val="000000"/>
                </a:solidFill>
              </a:rPr>
              <a:t>nextp</a:t>
            </a:r>
            <a:r>
              <a:rPr lang="en-US" altLang="zh-CN" sz="1600" b="1" dirty="0">
                <a:solidFill>
                  <a:srgbClr val="000000"/>
                </a:solidFill>
              </a:rPr>
              <a:t>;</a:t>
            </a:r>
          </a:p>
          <a:p>
            <a:pPr>
              <a:lnSpc>
                <a:spcPct val="45000"/>
              </a:lnSpc>
              <a:spcBef>
                <a:spcPct val="50000"/>
              </a:spcBef>
              <a:defRPr/>
            </a:pPr>
            <a:r>
              <a:rPr lang="en-US" altLang="zh-CN" sz="1600" b="1" dirty="0">
                <a:solidFill>
                  <a:srgbClr val="000000"/>
                </a:solidFill>
              </a:rPr>
              <a:t>                        …  </a:t>
            </a:r>
          </a:p>
          <a:p>
            <a:pPr>
              <a:lnSpc>
                <a:spcPct val="40000"/>
              </a:lnSpc>
              <a:spcBef>
                <a:spcPct val="50000"/>
              </a:spcBef>
              <a:defRPr/>
            </a:pPr>
            <a:r>
              <a:rPr lang="en-US" altLang="zh-CN" sz="1600" b="1" dirty="0">
                <a:solidFill>
                  <a:srgbClr val="000000"/>
                </a:solidFill>
              </a:rPr>
              <a:t>                        while ( counter = n ) ;</a:t>
            </a:r>
          </a:p>
          <a:p>
            <a:pPr>
              <a:lnSpc>
                <a:spcPct val="40000"/>
              </a:lnSpc>
              <a:spcBef>
                <a:spcPct val="50000"/>
              </a:spcBef>
              <a:defRPr/>
            </a:pPr>
            <a:r>
              <a:rPr lang="en-US" altLang="zh-CN" sz="1600" b="1" dirty="0">
                <a:solidFill>
                  <a:srgbClr val="000000"/>
                </a:solidFill>
              </a:rPr>
              <a:t>                        buffer[in] = </a:t>
            </a:r>
            <a:r>
              <a:rPr lang="en-US" altLang="zh-CN" sz="1600" b="1" dirty="0" err="1">
                <a:solidFill>
                  <a:srgbClr val="000000"/>
                </a:solidFill>
              </a:rPr>
              <a:t>nextp</a:t>
            </a:r>
            <a:r>
              <a:rPr lang="en-US" altLang="zh-CN" sz="1600" b="1" dirty="0">
                <a:solidFill>
                  <a:srgbClr val="000000"/>
                </a:solidFill>
              </a:rPr>
              <a:t> ;</a:t>
            </a:r>
          </a:p>
          <a:p>
            <a:pPr>
              <a:lnSpc>
                <a:spcPct val="40000"/>
              </a:lnSpc>
              <a:spcBef>
                <a:spcPct val="50000"/>
              </a:spcBef>
              <a:defRPr/>
            </a:pPr>
            <a:r>
              <a:rPr lang="en-US" altLang="zh-CN" sz="1600" b="1" dirty="0">
                <a:solidFill>
                  <a:srgbClr val="000000"/>
                </a:solidFill>
              </a:rPr>
              <a:t>                        in  =( in+1)% n;</a:t>
            </a:r>
          </a:p>
          <a:p>
            <a:pPr>
              <a:lnSpc>
                <a:spcPct val="40000"/>
              </a:lnSpc>
              <a:spcBef>
                <a:spcPct val="50000"/>
              </a:spcBef>
              <a:defRPr/>
            </a:pPr>
            <a:r>
              <a:rPr lang="en-US" altLang="zh-CN" sz="1600" b="1" dirty="0">
                <a:solidFill>
                  <a:srgbClr val="000000"/>
                </a:solidFill>
              </a:rPr>
              <a:t>                        </a:t>
            </a:r>
            <a:r>
              <a:rPr lang="en-US" altLang="zh-CN" sz="1600" b="1" dirty="0">
                <a:solidFill>
                  <a:srgbClr val="FF0000"/>
                </a:solidFill>
              </a:rPr>
              <a:t>counter  = counter+1 ;</a:t>
            </a:r>
          </a:p>
          <a:p>
            <a:pPr>
              <a:lnSpc>
                <a:spcPct val="40000"/>
              </a:lnSpc>
              <a:spcBef>
                <a:spcPct val="50000"/>
              </a:spcBef>
              <a:defRPr/>
            </a:pPr>
            <a:r>
              <a:rPr lang="en-US" altLang="zh-CN" sz="1600" b="1" dirty="0">
                <a:solidFill>
                  <a:srgbClr val="FF0000"/>
                </a:solidFill>
              </a:rPr>
              <a:t>                     </a:t>
            </a:r>
            <a:r>
              <a:rPr lang="en-US" altLang="zh-CN" sz="1600" b="1" dirty="0">
                <a:solidFill>
                  <a:schemeClr val="tx1"/>
                </a:solidFill>
              </a:rPr>
              <a:t> }</a:t>
            </a:r>
            <a:r>
              <a:rPr lang="en-US" altLang="zh-CN" sz="1600" b="1" dirty="0">
                <a:solidFill>
                  <a:srgbClr val="000000"/>
                </a:solidFill>
              </a:rPr>
              <a:t>          </a:t>
            </a:r>
            <a:r>
              <a:rPr lang="en-US" altLang="zh-CN" sz="1600" b="1" dirty="0">
                <a:solidFill>
                  <a:srgbClr val="CC3399"/>
                </a:solidFill>
              </a:rPr>
              <a:t> }</a:t>
            </a:r>
            <a:endParaRPr lang="en-US" altLang="zh-CN" sz="1600" b="1" dirty="0">
              <a:solidFill>
                <a:srgbClr val="CC3399"/>
              </a:solidFill>
              <a:effectLst>
                <a:outerShdw blurRad="38100" dist="38100" dir="2700000" algn="tl">
                  <a:srgbClr val="C0C0C0"/>
                </a:outerShdw>
              </a:effectLst>
              <a:latin typeface="Arial" pitchFamily="34" charset="0"/>
              <a:ea typeface="幼圆" pitchFamily="49" charset="-122"/>
            </a:endParaRPr>
          </a:p>
        </p:txBody>
      </p:sp>
      <p:sp>
        <p:nvSpPr>
          <p:cNvPr id="371718" name="Text Box 6">
            <a:extLst>
              <a:ext uri="{FF2B5EF4-FFF2-40B4-BE49-F238E27FC236}">
                <a16:creationId xmlns:a16="http://schemas.microsoft.com/office/drawing/2014/main" id="{F9CF6FFD-1523-8D49-B194-C74FA1EF6700}"/>
              </a:ext>
            </a:extLst>
          </p:cNvPr>
          <p:cNvSpPr txBox="1">
            <a:spLocks noChangeArrowheads="1"/>
          </p:cNvSpPr>
          <p:nvPr/>
        </p:nvSpPr>
        <p:spPr bwMode="auto">
          <a:xfrm>
            <a:off x="468313" y="3860800"/>
            <a:ext cx="5856287" cy="2598738"/>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40000"/>
              </a:lnSpc>
              <a:spcBef>
                <a:spcPct val="50000"/>
              </a:spcBef>
            </a:pPr>
            <a:r>
              <a:rPr lang="en-US" altLang="zh-CN" b="1">
                <a:solidFill>
                  <a:srgbClr val="3333FF"/>
                </a:solidFill>
              </a:rPr>
              <a:t>Void Consumer(){</a:t>
            </a:r>
            <a:endParaRPr lang="en-US" altLang="zh-CN" b="1">
              <a:solidFill>
                <a:srgbClr val="000000"/>
              </a:solidFill>
            </a:endParaRPr>
          </a:p>
          <a:p>
            <a:pPr>
              <a:lnSpc>
                <a:spcPct val="40000"/>
              </a:lnSpc>
              <a:spcBef>
                <a:spcPct val="50000"/>
              </a:spcBef>
            </a:pPr>
            <a:r>
              <a:rPr lang="en-US" altLang="zh-CN" b="1">
                <a:solidFill>
                  <a:srgbClr val="000000"/>
                </a:solidFill>
              </a:rPr>
              <a:t>                       while(true){</a:t>
            </a:r>
          </a:p>
          <a:p>
            <a:pPr>
              <a:lnSpc>
                <a:spcPct val="40000"/>
              </a:lnSpc>
              <a:spcBef>
                <a:spcPct val="50000"/>
              </a:spcBef>
            </a:pPr>
            <a:r>
              <a:rPr lang="en-US" altLang="zh-CN" b="1">
                <a:solidFill>
                  <a:srgbClr val="000000"/>
                </a:solidFill>
              </a:rPr>
              <a:t>                       while (counter = 0);</a:t>
            </a:r>
          </a:p>
          <a:p>
            <a:pPr>
              <a:lnSpc>
                <a:spcPct val="40000"/>
              </a:lnSpc>
              <a:spcBef>
                <a:spcPct val="50000"/>
              </a:spcBef>
            </a:pPr>
            <a:r>
              <a:rPr lang="en-US" altLang="zh-CN" b="1">
                <a:solidFill>
                  <a:srgbClr val="000000"/>
                </a:solidFill>
              </a:rPr>
              <a:t>                       nextc =buffer[out];</a:t>
            </a:r>
          </a:p>
          <a:p>
            <a:pPr>
              <a:lnSpc>
                <a:spcPct val="40000"/>
              </a:lnSpc>
              <a:spcBef>
                <a:spcPct val="50000"/>
              </a:spcBef>
            </a:pPr>
            <a:r>
              <a:rPr lang="en-US" altLang="zh-CN" b="1">
                <a:solidFill>
                  <a:srgbClr val="000000"/>
                </a:solidFill>
              </a:rPr>
              <a:t>                       out =(out+1)%n;</a:t>
            </a:r>
          </a:p>
          <a:p>
            <a:pPr>
              <a:lnSpc>
                <a:spcPct val="40000"/>
              </a:lnSpc>
              <a:spcBef>
                <a:spcPct val="50000"/>
              </a:spcBef>
            </a:pPr>
            <a:r>
              <a:rPr lang="en-US" altLang="zh-CN" b="1">
                <a:solidFill>
                  <a:srgbClr val="000000"/>
                </a:solidFill>
              </a:rPr>
              <a:t>                       </a:t>
            </a:r>
            <a:r>
              <a:rPr lang="en-US" altLang="zh-CN" b="1">
                <a:solidFill>
                  <a:srgbClr val="FF0000"/>
                </a:solidFill>
              </a:rPr>
              <a:t>counter : = counter -1;</a:t>
            </a:r>
          </a:p>
          <a:p>
            <a:pPr>
              <a:lnSpc>
                <a:spcPct val="40000"/>
              </a:lnSpc>
              <a:spcBef>
                <a:spcPct val="50000"/>
              </a:spcBef>
            </a:pPr>
            <a:r>
              <a:rPr lang="en-US" altLang="zh-CN" b="1">
                <a:solidFill>
                  <a:srgbClr val="000000"/>
                </a:solidFill>
              </a:rPr>
              <a:t>                       consume the item in nextc;</a:t>
            </a:r>
          </a:p>
          <a:p>
            <a:pPr>
              <a:lnSpc>
                <a:spcPct val="40000"/>
              </a:lnSpc>
              <a:spcBef>
                <a:spcPct val="50000"/>
              </a:spcBef>
            </a:pPr>
            <a:r>
              <a:rPr lang="en-US" altLang="zh-CN" b="1">
                <a:solidFill>
                  <a:srgbClr val="000000"/>
                </a:solidFill>
              </a:rPr>
              <a:t>                      }</a:t>
            </a:r>
            <a:r>
              <a:rPr lang="en-US" altLang="zh-CN" b="1">
                <a:solidFill>
                  <a:srgbClr val="0000FF"/>
                </a:solidFill>
              </a:rPr>
              <a:t>            }</a:t>
            </a:r>
            <a:endParaRPr lang="en-US" altLang="zh-CN">
              <a:solidFill>
                <a:srgbClr val="0000FF"/>
              </a:solidFill>
            </a:endParaRPr>
          </a:p>
        </p:txBody>
      </p:sp>
      <p:sp>
        <p:nvSpPr>
          <p:cNvPr id="371719" name="AutoShape 7">
            <a:extLst>
              <a:ext uri="{FF2B5EF4-FFF2-40B4-BE49-F238E27FC236}">
                <a16:creationId xmlns:a16="http://schemas.microsoft.com/office/drawing/2014/main" id="{6E3E002F-42D4-7D44-A90D-7D1AAAAD7B95}"/>
              </a:ext>
            </a:extLst>
          </p:cNvPr>
          <p:cNvSpPr>
            <a:spLocks noChangeArrowheads="1"/>
          </p:cNvSpPr>
          <p:nvPr/>
        </p:nvSpPr>
        <p:spPr bwMode="auto">
          <a:xfrm>
            <a:off x="5334000" y="381000"/>
            <a:ext cx="4267200" cy="6248400"/>
          </a:xfrm>
          <a:prstGeom prst="irregularSeal1">
            <a:avLst/>
          </a:prstGeom>
          <a:solidFill>
            <a:srgbClr val="FFFF66"/>
          </a:solidFill>
          <a:ln w="12700">
            <a:solidFill>
              <a:schemeClr val="tx1"/>
            </a:solidFill>
            <a:miter lim="800000"/>
            <a:headEnd type="none" w="sm" len="sm"/>
            <a:tailEnd type="none" w="sm" len="sm"/>
          </a:ln>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71720" name="Text Box 8">
            <a:extLst>
              <a:ext uri="{FF2B5EF4-FFF2-40B4-BE49-F238E27FC236}">
                <a16:creationId xmlns:a16="http://schemas.microsoft.com/office/drawing/2014/main" id="{E02F7DEB-7F3C-8848-977B-2E2F0F8845D4}"/>
              </a:ext>
            </a:extLst>
          </p:cNvPr>
          <p:cNvSpPr txBox="1">
            <a:spLocks noChangeArrowheads="1"/>
          </p:cNvSpPr>
          <p:nvPr/>
        </p:nvSpPr>
        <p:spPr bwMode="auto">
          <a:xfrm>
            <a:off x="6248400" y="1524000"/>
            <a:ext cx="2514600" cy="3171825"/>
          </a:xfrm>
          <a:prstGeom prst="rect">
            <a:avLst/>
          </a:prstGeom>
          <a:noFill/>
          <a:ln w="12700">
            <a:noFill/>
            <a:miter lim="800000"/>
            <a:headEnd type="none" w="sm" len="sm"/>
            <a:tailEnd type="none" w="sm" len="sm"/>
          </a:ln>
          <a:effec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endParaRPr lang="en-US" altLang="zh-CN" sz="2800" b="1">
              <a:solidFill>
                <a:srgbClr val="3333FF"/>
              </a:solidFill>
              <a:effectLst>
                <a:outerShdw blurRad="38100" dist="38100" dir="2700000" algn="tl">
                  <a:srgbClr val="C0C0C0"/>
                </a:outerShdw>
              </a:effectLst>
              <a:latin typeface="宋体" panose="02010600030101010101" pitchFamily="2" charset="-122"/>
            </a:endParaRPr>
          </a:p>
          <a:p>
            <a:pPr hangingPunct="1">
              <a:lnSpc>
                <a:spcPct val="95000"/>
              </a:lnSpc>
              <a:spcBef>
                <a:spcPct val="50000"/>
              </a:spcBef>
            </a:pPr>
            <a:r>
              <a:rPr lang="en-US" altLang="zh-CN" sz="2800" b="1">
                <a:solidFill>
                  <a:srgbClr val="3333FF"/>
                </a:solidFill>
                <a:effectLst>
                  <a:outerShdw blurRad="38100" dist="38100" dir="2700000" algn="tl">
                    <a:srgbClr val="C0C0C0"/>
                  </a:outerShdw>
                </a:effectLst>
                <a:latin typeface="宋体" panose="02010600030101010101" pitchFamily="2" charset="-122"/>
              </a:rPr>
              <a:t>    </a:t>
            </a:r>
            <a:r>
              <a:rPr lang="zh-CN" altLang="en-US" sz="2800" b="1">
                <a:solidFill>
                  <a:srgbClr val="3333FF"/>
                </a:solidFill>
                <a:effectLst>
                  <a:outerShdw blurRad="38100" dist="38100" dir="2700000" algn="tl">
                    <a:srgbClr val="C0C0C0"/>
                  </a:outerShdw>
                </a:effectLst>
                <a:latin typeface="宋体" panose="02010600030101010101" pitchFamily="2" charset="-122"/>
              </a:rPr>
              <a:t>问题在于共享变量</a:t>
            </a:r>
            <a:r>
              <a:rPr lang="en-US" altLang="zh-CN" sz="2800" b="1">
                <a:solidFill>
                  <a:srgbClr val="FF3300"/>
                </a:solidFill>
                <a:effectLst>
                  <a:outerShdw blurRad="38100" dist="38100" dir="2700000" algn="tl">
                    <a:srgbClr val="C0C0C0"/>
                  </a:outerShdw>
                </a:effectLst>
                <a:latin typeface="宋体" panose="02010600030101010101" pitchFamily="2" charset="-122"/>
              </a:rPr>
              <a:t>counter</a:t>
            </a:r>
            <a:r>
              <a:rPr lang="zh-CN" altLang="en-US" sz="2800" b="1">
                <a:solidFill>
                  <a:srgbClr val="3333FF"/>
                </a:solidFill>
                <a:effectLst>
                  <a:outerShdw blurRad="38100" dist="38100" dir="2700000" algn="tl">
                    <a:srgbClr val="C0C0C0"/>
                  </a:outerShdw>
                </a:effectLst>
                <a:latin typeface="宋体" panose="02010600030101010101" pitchFamily="2" charset="-122"/>
              </a:rPr>
              <a:t>的值在同一时段内被不同的进程修改！</a:t>
            </a:r>
          </a:p>
        </p:txBody>
      </p:sp>
      <p:sp>
        <p:nvSpPr>
          <p:cNvPr id="9" name="Text Box 4">
            <a:extLst>
              <a:ext uri="{FF2B5EF4-FFF2-40B4-BE49-F238E27FC236}">
                <a16:creationId xmlns:a16="http://schemas.microsoft.com/office/drawing/2014/main" id="{461F41D5-2A96-4C44-A5BD-9202D5645937}"/>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CN" altLang="en-US" sz="3200" b="1" dirty="0">
                <a:solidFill>
                  <a:srgbClr val="FF3300"/>
                </a:solidFill>
                <a:latin typeface="宋体" panose="02010600030101010101" pitchFamily="2" charset="-122"/>
              </a:rPr>
              <a:t>进程同步的基本概念</a:t>
            </a:r>
          </a:p>
        </p:txBody>
      </p:sp>
      <p:sp>
        <p:nvSpPr>
          <p:cNvPr id="2" name="Slide Number Placeholder 1">
            <a:extLst>
              <a:ext uri="{FF2B5EF4-FFF2-40B4-BE49-F238E27FC236}">
                <a16:creationId xmlns:a16="http://schemas.microsoft.com/office/drawing/2014/main" id="{88089104-A0DE-3242-89FA-3CCDC8E2DF2C}"/>
              </a:ext>
            </a:extLst>
          </p:cNvPr>
          <p:cNvSpPr>
            <a:spLocks noGrp="1"/>
          </p:cNvSpPr>
          <p:nvPr>
            <p:ph type="sldNum" sz="quarter" idx="12"/>
          </p:nvPr>
        </p:nvSpPr>
        <p:spPr/>
        <p:txBody>
          <a:bodyPr/>
          <a:lstStyle/>
          <a:p>
            <a:fld id="{DC6D1BD5-D0BD-4B4A-ABF2-851E9CF71F86}" type="slidenum">
              <a:rPr lang="zh-CN" altLang="en-US" smtClean="0"/>
              <a:pPr/>
              <a:t>64</a:t>
            </a:fld>
            <a:endParaRPr lang="en-US" altLang="zh-CN" dirty="0"/>
          </a:p>
        </p:txBody>
      </p:sp>
    </p:spTree>
    <p:extLst>
      <p:ext uri="{BB962C8B-B14F-4D97-AF65-F5344CB8AC3E}">
        <p14:creationId xmlns:p14="http://schemas.microsoft.com/office/powerpoint/2010/main" val="3291297362"/>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1717"/>
                                        </p:tgtEl>
                                        <p:attrNameLst>
                                          <p:attrName>style.visibility</p:attrName>
                                        </p:attrNameLst>
                                      </p:cBhvr>
                                      <p:to>
                                        <p:strVal val="visible"/>
                                      </p:to>
                                    </p:set>
                                    <p:animEffect transition="in" filter="wipe(left)">
                                      <p:cBhvr>
                                        <p:cTn id="7" dur="500"/>
                                        <p:tgtEl>
                                          <p:spTgt spid="3717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71718"/>
                                        </p:tgtEl>
                                        <p:attrNameLst>
                                          <p:attrName>style.visibility</p:attrName>
                                        </p:attrNameLst>
                                      </p:cBhvr>
                                      <p:to>
                                        <p:strVal val="visible"/>
                                      </p:to>
                                    </p:set>
                                    <p:animEffect transition="in" filter="wipe(left)">
                                      <p:cBhvr>
                                        <p:cTn id="12" dur="500"/>
                                        <p:tgtEl>
                                          <p:spTgt spid="3717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71719"/>
                                        </p:tgtEl>
                                        <p:attrNameLst>
                                          <p:attrName>style.visibility</p:attrName>
                                        </p:attrNameLst>
                                      </p:cBhvr>
                                      <p:to>
                                        <p:strVal val="visible"/>
                                      </p:to>
                                    </p:set>
                                    <p:animEffect transition="in" filter="dissolve">
                                      <p:cBhvr>
                                        <p:cTn id="17" dur="500"/>
                                        <p:tgtEl>
                                          <p:spTgt spid="371719"/>
                                        </p:tgtEl>
                                      </p:cBhvr>
                                    </p:animEffect>
                                  </p:childTnLst>
                                </p:cTn>
                              </p:par>
                            </p:childTnLst>
                          </p:cTn>
                        </p:par>
                        <p:par>
                          <p:cTn id="18" fill="hold" nodeType="afterGroup">
                            <p:stCondLst>
                              <p:cond delay="500"/>
                            </p:stCondLst>
                            <p:childTnLst>
                              <p:par>
                                <p:cTn id="19" presetID="16" presetClass="entr" presetSubtype="37" fill="hold" grpId="0" nodeType="afterEffect">
                                  <p:stCondLst>
                                    <p:cond delay="0"/>
                                  </p:stCondLst>
                                  <p:childTnLst>
                                    <p:set>
                                      <p:cBhvr>
                                        <p:cTn id="20" dur="1" fill="hold">
                                          <p:stCondLst>
                                            <p:cond delay="0"/>
                                          </p:stCondLst>
                                        </p:cTn>
                                        <p:tgtEl>
                                          <p:spTgt spid="371720">
                                            <p:txEl>
                                              <p:pRg st="1" end="1"/>
                                            </p:txEl>
                                          </p:spTgt>
                                        </p:tgtEl>
                                        <p:attrNameLst>
                                          <p:attrName>style.visibility</p:attrName>
                                        </p:attrNameLst>
                                      </p:cBhvr>
                                      <p:to>
                                        <p:strVal val="visible"/>
                                      </p:to>
                                    </p:set>
                                    <p:animEffect transition="in" filter="barn(outVertical)">
                                      <p:cBhvr>
                                        <p:cTn id="21" dur="500"/>
                                        <p:tgtEl>
                                          <p:spTgt spid="37172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17" grpId="0" animBg="1" autoUpdateAnimBg="0"/>
      <p:bldP spid="371718" grpId="0" animBg="1" autoUpdateAnimBg="0"/>
      <p:bldP spid="371719" grpId="0" animBg="1"/>
      <p:bldP spid="371720" grpId="0" build="p" autoUpdateAnimBg="0" advAuto="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42" name="Rectangle 6">
            <a:extLst>
              <a:ext uri="{FF2B5EF4-FFF2-40B4-BE49-F238E27FC236}">
                <a16:creationId xmlns:a16="http://schemas.microsoft.com/office/drawing/2014/main" id="{69894914-88BF-834C-A3DF-2652A9D60D21}"/>
              </a:ext>
            </a:extLst>
          </p:cNvPr>
          <p:cNvSpPr>
            <a:spLocks noChangeArrowheads="1"/>
          </p:cNvSpPr>
          <p:nvPr/>
        </p:nvSpPr>
        <p:spPr bwMode="auto">
          <a:xfrm>
            <a:off x="793750" y="1519022"/>
            <a:ext cx="3665538" cy="569913"/>
          </a:xfrm>
          <a:prstGeom prst="rect">
            <a:avLst/>
          </a:prstGeom>
          <a:solidFill>
            <a:srgbClr val="FF3300"/>
          </a:solidFill>
          <a:ln w="12700">
            <a:noFill/>
            <a:miter lim="800000"/>
            <a:headEnd type="none" w="sm" len="sm"/>
            <a:tailEnd type="none" w="sm" len="sm"/>
          </a:ln>
          <a:effectLst>
            <a:outerShdw dist="53882" dir="2700000" algn="ctr" rotWithShape="0">
              <a:schemeClr val="tx1"/>
            </a:outerShdw>
          </a:effec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b="1">
                <a:solidFill>
                  <a:srgbClr val="FFFFFF"/>
                </a:solidFill>
                <a:effectLst>
                  <a:outerShdw blurRad="38100" dist="38100" dir="2700000" algn="tl">
                    <a:srgbClr val="000000"/>
                  </a:outerShdw>
                </a:effectLst>
                <a:latin typeface="Arial" panose="020B0604020202020204" pitchFamily="34" charset="0"/>
                <a:ea typeface="幼圆" pitchFamily="49" charset="-122"/>
              </a:rPr>
              <a:t> </a:t>
            </a:r>
            <a:r>
              <a:rPr lang="zh-CN" altLang="en-US" b="1">
                <a:solidFill>
                  <a:srgbClr val="FFFFFF"/>
                </a:solidFill>
                <a:effectLst>
                  <a:outerShdw blurRad="38100" dist="38100" dir="2700000" algn="tl">
                    <a:srgbClr val="000000"/>
                  </a:outerShdw>
                </a:effectLst>
                <a:latin typeface="Arial" panose="020B0604020202020204" pitchFamily="34" charset="0"/>
                <a:ea typeface="幼圆" pitchFamily="49" charset="-122"/>
              </a:rPr>
              <a:t>临界资源的定义</a:t>
            </a:r>
            <a:r>
              <a:rPr lang="zh-CN" altLang="en-US" b="1">
                <a:solidFill>
                  <a:srgbClr val="FFFFFF"/>
                </a:solidFill>
                <a:effectLst>
                  <a:outerShdw blurRad="38100" dist="38100" dir="2700000" algn="tl">
                    <a:srgbClr val="000000"/>
                  </a:outerShdw>
                </a:effectLst>
                <a:latin typeface="Arial" panose="020B0604020202020204" pitchFamily="34" charset="0"/>
                <a:ea typeface="幼圆" pitchFamily="49" charset="-122"/>
                <a:sym typeface="Wingdings" pitchFamily="2" charset="2"/>
              </a:rPr>
              <a:t> </a:t>
            </a:r>
          </a:p>
        </p:txBody>
      </p:sp>
      <p:sp>
        <p:nvSpPr>
          <p:cNvPr id="372743" name="Rectangle 7">
            <a:extLst>
              <a:ext uri="{FF2B5EF4-FFF2-40B4-BE49-F238E27FC236}">
                <a16:creationId xmlns:a16="http://schemas.microsoft.com/office/drawing/2014/main" id="{2202F3BA-AB97-6D40-810A-31A5113A78F1}"/>
              </a:ext>
            </a:extLst>
          </p:cNvPr>
          <p:cNvSpPr>
            <a:spLocks noChangeArrowheads="1"/>
          </p:cNvSpPr>
          <p:nvPr/>
        </p:nvSpPr>
        <p:spPr bwMode="auto">
          <a:xfrm>
            <a:off x="793750" y="2918060"/>
            <a:ext cx="8153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30000"/>
              </a:lnSpc>
            </a:pPr>
            <a:r>
              <a:rPr lang="zh-CN" altLang="en-US" b="1" dirty="0">
                <a:solidFill>
                  <a:srgbClr val="3333FF"/>
                </a:solidFill>
                <a:latin typeface="华文楷体" panose="02010600040101010101" pitchFamily="2" charset="-122"/>
                <a:ea typeface="华文楷体" panose="02010600040101010101" pitchFamily="2" charset="-122"/>
              </a:rPr>
              <a:t>把在一段时间内只允许一个进程访问的资源称为临界资源。</a:t>
            </a:r>
          </a:p>
        </p:txBody>
      </p:sp>
      <p:sp>
        <p:nvSpPr>
          <p:cNvPr id="372744" name="Text Box 8">
            <a:extLst>
              <a:ext uri="{FF2B5EF4-FFF2-40B4-BE49-F238E27FC236}">
                <a16:creationId xmlns:a16="http://schemas.microsoft.com/office/drawing/2014/main" id="{F9BD0200-4449-C44A-A4B0-237518AA299F}"/>
              </a:ext>
            </a:extLst>
          </p:cNvPr>
          <p:cNvSpPr txBox="1">
            <a:spLocks noChangeArrowheads="1"/>
          </p:cNvSpPr>
          <p:nvPr/>
        </p:nvSpPr>
        <p:spPr bwMode="auto">
          <a:xfrm>
            <a:off x="809824" y="4208851"/>
            <a:ext cx="8153400" cy="461665"/>
          </a:xfrm>
          <a:prstGeom prst="rect">
            <a:avLst/>
          </a:prstGeom>
          <a:solidFill>
            <a:srgbClr val="CC3399"/>
          </a:solidFill>
          <a:ln w="12700">
            <a:noFill/>
            <a:miter lim="800000"/>
            <a:headEnd type="none" w="sm" len="sm"/>
            <a:tailEnd type="none" w="sm" len="sm"/>
          </a:ln>
          <a:effectLst>
            <a:outerShdw dist="107763" dir="2700000" algn="ctr" rotWithShape="0">
              <a:schemeClr val="tx1"/>
            </a:outerShdw>
          </a:effec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b="1" dirty="0">
                <a:solidFill>
                  <a:srgbClr val="FFFF66"/>
                </a:solidFill>
                <a:effectLst>
                  <a:outerShdw blurRad="38100" dist="38100" dir="2700000" algn="tl">
                    <a:srgbClr val="000000"/>
                  </a:outerShdw>
                </a:effectLst>
                <a:latin typeface="Arial" panose="020B0604020202020204" pitchFamily="34" charset="0"/>
                <a:ea typeface="幼圆" pitchFamily="49" charset="-122"/>
              </a:rPr>
              <a:t>对临界资源必须采用互斥共享方式。</a:t>
            </a:r>
          </a:p>
        </p:txBody>
      </p:sp>
      <p:sp>
        <p:nvSpPr>
          <p:cNvPr id="9" name="Text Box 4">
            <a:extLst>
              <a:ext uri="{FF2B5EF4-FFF2-40B4-BE49-F238E27FC236}">
                <a16:creationId xmlns:a16="http://schemas.microsoft.com/office/drawing/2014/main" id="{3AB46C37-7518-3C48-BD20-414F94C92B5B}"/>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CN" altLang="en-US" sz="3200" b="1" dirty="0">
                <a:solidFill>
                  <a:srgbClr val="FF3300"/>
                </a:solidFill>
                <a:latin typeface="宋体" panose="02010600030101010101" pitchFamily="2" charset="-122"/>
              </a:rPr>
              <a:t>进程同步的基本概念</a:t>
            </a:r>
          </a:p>
        </p:txBody>
      </p:sp>
      <p:sp>
        <p:nvSpPr>
          <p:cNvPr id="2" name="Slide Number Placeholder 1">
            <a:extLst>
              <a:ext uri="{FF2B5EF4-FFF2-40B4-BE49-F238E27FC236}">
                <a16:creationId xmlns:a16="http://schemas.microsoft.com/office/drawing/2014/main" id="{F4D013D1-D388-A642-A4FA-19FC03648E8F}"/>
              </a:ext>
            </a:extLst>
          </p:cNvPr>
          <p:cNvSpPr>
            <a:spLocks noGrp="1"/>
          </p:cNvSpPr>
          <p:nvPr>
            <p:ph type="sldNum" sz="quarter" idx="12"/>
          </p:nvPr>
        </p:nvSpPr>
        <p:spPr/>
        <p:txBody>
          <a:bodyPr/>
          <a:lstStyle/>
          <a:p>
            <a:fld id="{DC6D1BD5-D0BD-4B4A-ABF2-851E9CF71F86}" type="slidenum">
              <a:rPr lang="zh-CN" altLang="en-US" smtClean="0"/>
              <a:pPr/>
              <a:t>65</a:t>
            </a:fld>
            <a:endParaRPr lang="en-US" altLang="zh-CN" dirty="0"/>
          </a:p>
        </p:txBody>
      </p:sp>
    </p:spTree>
    <p:extLst>
      <p:ext uri="{BB962C8B-B14F-4D97-AF65-F5344CB8AC3E}">
        <p14:creationId xmlns:p14="http://schemas.microsoft.com/office/powerpoint/2010/main" val="954030754"/>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2742"/>
                                        </p:tgtEl>
                                        <p:attrNameLst>
                                          <p:attrName>style.visibility</p:attrName>
                                        </p:attrNameLst>
                                      </p:cBhvr>
                                      <p:to>
                                        <p:strVal val="visible"/>
                                      </p:to>
                                    </p:set>
                                    <p:animEffect transition="in" filter="dissolve">
                                      <p:cBhvr>
                                        <p:cTn id="7" dur="500"/>
                                        <p:tgtEl>
                                          <p:spTgt spid="3727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72743"/>
                                        </p:tgtEl>
                                        <p:attrNameLst>
                                          <p:attrName>style.visibility</p:attrName>
                                        </p:attrNameLst>
                                      </p:cBhvr>
                                      <p:to>
                                        <p:strVal val="visible"/>
                                      </p:to>
                                    </p:set>
                                    <p:animEffect transition="in" filter="dissolve">
                                      <p:cBhvr>
                                        <p:cTn id="12" dur="500"/>
                                        <p:tgtEl>
                                          <p:spTgt spid="37274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5" presetClass="entr" presetSubtype="0" fill="hold" grpId="0" nodeType="clickEffect">
                                  <p:stCondLst>
                                    <p:cond delay="0"/>
                                  </p:stCondLst>
                                  <p:childTnLst>
                                    <p:set>
                                      <p:cBhvr>
                                        <p:cTn id="16" dur="1" fill="hold">
                                          <p:stCondLst>
                                            <p:cond delay="0"/>
                                          </p:stCondLst>
                                        </p:cTn>
                                        <p:tgtEl>
                                          <p:spTgt spid="372744"/>
                                        </p:tgtEl>
                                        <p:attrNameLst>
                                          <p:attrName>style.visibility</p:attrName>
                                        </p:attrNameLst>
                                      </p:cBhvr>
                                      <p:to>
                                        <p:strVal val="visible"/>
                                      </p:to>
                                    </p:set>
                                    <p:anim calcmode="lin" valueType="num">
                                      <p:cBhvr>
                                        <p:cTn id="17" dur="1000" fill="hold"/>
                                        <p:tgtEl>
                                          <p:spTgt spid="372744"/>
                                        </p:tgtEl>
                                        <p:attrNameLst>
                                          <p:attrName>ppt_w</p:attrName>
                                        </p:attrNameLst>
                                      </p:cBhvr>
                                      <p:tavLst>
                                        <p:tav tm="0">
                                          <p:val>
                                            <p:fltVal val="0"/>
                                          </p:val>
                                        </p:tav>
                                        <p:tav tm="100000">
                                          <p:val>
                                            <p:strVal val="#ppt_w"/>
                                          </p:val>
                                        </p:tav>
                                      </p:tavLst>
                                    </p:anim>
                                    <p:anim calcmode="lin" valueType="num">
                                      <p:cBhvr>
                                        <p:cTn id="18" dur="1000" fill="hold"/>
                                        <p:tgtEl>
                                          <p:spTgt spid="372744"/>
                                        </p:tgtEl>
                                        <p:attrNameLst>
                                          <p:attrName>ppt_h</p:attrName>
                                        </p:attrNameLst>
                                      </p:cBhvr>
                                      <p:tavLst>
                                        <p:tav tm="0">
                                          <p:val>
                                            <p:fltVal val="0"/>
                                          </p:val>
                                        </p:tav>
                                        <p:tav tm="100000">
                                          <p:val>
                                            <p:strVal val="#ppt_h"/>
                                          </p:val>
                                        </p:tav>
                                      </p:tavLst>
                                    </p:anim>
                                    <p:anim calcmode="lin" valueType="num">
                                      <p:cBhvr>
                                        <p:cTn id="19" dur="1000" fill="hold"/>
                                        <p:tgtEl>
                                          <p:spTgt spid="372744"/>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7274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742" grpId="0" animBg="1" autoUpdateAnimBg="0"/>
      <p:bldP spid="372743" grpId="0" autoUpdateAnimBg="0"/>
      <p:bldP spid="372744" grpId="0" animBg="1"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5" name="Rectangle 5">
            <a:extLst>
              <a:ext uri="{FF2B5EF4-FFF2-40B4-BE49-F238E27FC236}">
                <a16:creationId xmlns:a16="http://schemas.microsoft.com/office/drawing/2014/main" id="{C9D7813D-31D7-4D48-8405-59D5BFFBE561}"/>
              </a:ext>
            </a:extLst>
          </p:cNvPr>
          <p:cNvSpPr>
            <a:spLocks noChangeArrowheads="1"/>
          </p:cNvSpPr>
          <p:nvPr/>
        </p:nvSpPr>
        <p:spPr bwMode="auto">
          <a:xfrm>
            <a:off x="525724" y="1888891"/>
            <a:ext cx="17351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b="1" dirty="0">
                <a:solidFill>
                  <a:srgbClr val="FF0000"/>
                </a:solidFill>
                <a:latin typeface="Arial" panose="020B0604020202020204" pitchFamily="34" charset="0"/>
                <a:ea typeface="幼圆" pitchFamily="49" charset="-122"/>
              </a:rPr>
              <a:t>1</a:t>
            </a:r>
            <a:r>
              <a:rPr lang="zh-CN" altLang="en-US" b="1" dirty="0">
                <a:solidFill>
                  <a:srgbClr val="FF0000"/>
                </a:solidFill>
                <a:latin typeface="Arial" panose="020B0604020202020204" pitchFamily="34" charset="0"/>
                <a:ea typeface="幼圆" pitchFamily="49" charset="-122"/>
              </a:rPr>
              <a:t>、概念</a:t>
            </a:r>
            <a:endParaRPr lang="zh-CN" altLang="en-US" b="1" dirty="0">
              <a:solidFill>
                <a:srgbClr val="FF0000"/>
              </a:solidFill>
              <a:ea typeface="幼圆" pitchFamily="49" charset="-122"/>
            </a:endParaRPr>
          </a:p>
        </p:txBody>
      </p:sp>
      <p:sp>
        <p:nvSpPr>
          <p:cNvPr id="62469" name="Text Box 8">
            <a:extLst>
              <a:ext uri="{FF2B5EF4-FFF2-40B4-BE49-F238E27FC236}">
                <a16:creationId xmlns:a16="http://schemas.microsoft.com/office/drawing/2014/main" id="{DF412ACC-E312-604E-8C2C-D1762652249B}"/>
              </a:ext>
            </a:extLst>
          </p:cNvPr>
          <p:cNvSpPr txBox="1">
            <a:spLocks noChangeArrowheads="1"/>
          </p:cNvSpPr>
          <p:nvPr/>
        </p:nvSpPr>
        <p:spPr bwMode="auto">
          <a:xfrm>
            <a:off x="517146" y="1373417"/>
            <a:ext cx="28813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b="1" dirty="0">
                <a:solidFill>
                  <a:srgbClr val="0000FF"/>
                </a:solidFill>
                <a:latin typeface="STKaiti" panose="02010600040101010101" pitchFamily="2" charset="-122"/>
                <a:ea typeface="STKaiti" panose="02010600040101010101" pitchFamily="2" charset="-122"/>
              </a:rPr>
              <a:t>三、临界区</a:t>
            </a:r>
          </a:p>
        </p:txBody>
      </p:sp>
      <p:sp>
        <p:nvSpPr>
          <p:cNvPr id="3" name="Rectangle 2">
            <a:extLst>
              <a:ext uri="{FF2B5EF4-FFF2-40B4-BE49-F238E27FC236}">
                <a16:creationId xmlns:a16="http://schemas.microsoft.com/office/drawing/2014/main" id="{F693980B-E211-4A40-AD28-0AA2149C7A27}"/>
              </a:ext>
            </a:extLst>
          </p:cNvPr>
          <p:cNvSpPr/>
          <p:nvPr/>
        </p:nvSpPr>
        <p:spPr>
          <a:xfrm>
            <a:off x="525724" y="2285911"/>
            <a:ext cx="8226985" cy="4414927"/>
          </a:xfrm>
          <a:prstGeom prst="rect">
            <a:avLst/>
          </a:prstGeom>
        </p:spPr>
        <p:txBody>
          <a:bodyPr wrap="square">
            <a:spAutoFit/>
          </a:bodyPr>
          <a:lstStyle/>
          <a:p>
            <a:pPr>
              <a:lnSpc>
                <a:spcPts val="4000"/>
              </a:lnSpc>
            </a:pPr>
            <a:r>
              <a:rPr lang="zh-CN" altLang="en-US" sz="2400" b="1" dirty="0">
                <a:solidFill>
                  <a:srgbClr val="3333FF"/>
                </a:solidFill>
                <a:effectLst>
                  <a:outerShdw blurRad="38100" dist="38100" dir="2700000" algn="tl">
                    <a:srgbClr val="C0C0C0"/>
                  </a:outerShdw>
                </a:effectLst>
                <a:latin typeface="STKaiti" panose="02010600040101010101" pitchFamily="2" charset="-122"/>
                <a:ea typeface="STKaiti" panose="02010600040101010101" pitchFamily="2" charset="-122"/>
              </a:rPr>
              <a:t>临界区</a:t>
            </a:r>
            <a:r>
              <a:rPr lang="en-US" altLang="zh-CN" sz="2400" b="1" dirty="0">
                <a:solidFill>
                  <a:srgbClr val="3333FF"/>
                </a:solidFill>
                <a:effectLst>
                  <a:outerShdw blurRad="38100" dist="38100" dir="2700000" algn="tl">
                    <a:srgbClr val="C0C0C0"/>
                  </a:outerShdw>
                </a:effectLst>
                <a:latin typeface="STKaiti" panose="02010600040101010101" pitchFamily="2" charset="-122"/>
                <a:ea typeface="STKaiti" panose="02010600040101010101" pitchFamily="2" charset="-122"/>
              </a:rPr>
              <a:t>(critical section)</a:t>
            </a:r>
            <a:r>
              <a:rPr lang="zh-CN" altLang="en-US" sz="2400" b="1" dirty="0">
                <a:solidFill>
                  <a:srgbClr val="3333FF"/>
                </a:solidFill>
                <a:effectLst>
                  <a:outerShdw blurRad="38100" dist="38100" dir="2700000" algn="tl">
                    <a:srgbClr val="C0C0C0"/>
                  </a:outerShdw>
                </a:effectLst>
                <a:latin typeface="STKaiti" panose="02010600040101010101" pitchFamily="2" charset="-122"/>
                <a:ea typeface="STKaiti" panose="02010600040101010101" pitchFamily="2" charset="-122"/>
              </a:rPr>
              <a:t>：</a:t>
            </a:r>
            <a:r>
              <a:rPr lang="zh-CN" altLang="en-US" sz="2400" b="1" dirty="0">
                <a:solidFill>
                  <a:srgbClr val="46385C"/>
                </a:solidFill>
                <a:effectLst>
                  <a:outerShdw blurRad="38100" dist="38100" dir="2700000" algn="tl">
                    <a:srgbClr val="C0C0C0"/>
                  </a:outerShdw>
                </a:effectLst>
                <a:latin typeface="STKaiti" panose="02010600040101010101" pitchFamily="2" charset="-122"/>
                <a:ea typeface="STKaiti" panose="02010600040101010101" pitchFamily="2" charset="-122"/>
              </a:rPr>
              <a:t>在每个进程中访问临界资源的那段代码。</a:t>
            </a:r>
          </a:p>
          <a:p>
            <a:pPr>
              <a:lnSpc>
                <a:spcPts val="4000"/>
              </a:lnSpc>
            </a:pPr>
            <a:r>
              <a:rPr lang="zh-CN" altLang="en-US" sz="2400" b="1" dirty="0">
                <a:solidFill>
                  <a:srgbClr val="3333FF"/>
                </a:solidFill>
                <a:effectLst>
                  <a:outerShdw blurRad="38100" dist="38100" dir="2700000" algn="tl">
                    <a:srgbClr val="C0C0C0"/>
                  </a:outerShdw>
                </a:effectLst>
                <a:latin typeface="STKaiti" panose="02010600040101010101" pitchFamily="2" charset="-122"/>
                <a:ea typeface="STKaiti" panose="02010600040101010101" pitchFamily="2" charset="-122"/>
              </a:rPr>
              <a:t>进入区</a:t>
            </a:r>
            <a:r>
              <a:rPr lang="en-US" altLang="zh-CN" sz="2400" b="1" dirty="0">
                <a:solidFill>
                  <a:srgbClr val="3333FF"/>
                </a:solidFill>
                <a:effectLst>
                  <a:outerShdw blurRad="38100" dist="38100" dir="2700000" algn="tl">
                    <a:srgbClr val="C0C0C0"/>
                  </a:outerShdw>
                </a:effectLst>
                <a:latin typeface="STKaiti" panose="02010600040101010101" pitchFamily="2" charset="-122"/>
                <a:ea typeface="STKaiti" panose="02010600040101010101" pitchFamily="2" charset="-122"/>
              </a:rPr>
              <a:t>(entry section)</a:t>
            </a:r>
            <a:r>
              <a:rPr lang="zh-CN" altLang="en-US" sz="2400" b="1" dirty="0">
                <a:solidFill>
                  <a:srgbClr val="3333FF"/>
                </a:solidFill>
                <a:effectLst>
                  <a:outerShdw blurRad="38100" dist="38100" dir="2700000" algn="tl">
                    <a:srgbClr val="C0C0C0"/>
                  </a:outerShdw>
                </a:effectLst>
                <a:latin typeface="STKaiti" panose="02010600040101010101" pitchFamily="2" charset="-122"/>
                <a:ea typeface="STKaiti" panose="02010600040101010101" pitchFamily="2" charset="-122"/>
              </a:rPr>
              <a:t>：</a:t>
            </a:r>
            <a:r>
              <a:rPr lang="zh-CN" altLang="en-US" sz="2400" b="1" dirty="0">
                <a:solidFill>
                  <a:srgbClr val="46385C"/>
                </a:solidFill>
                <a:effectLst>
                  <a:outerShdw blurRad="38100" dist="38100" dir="2700000" algn="tl">
                    <a:srgbClr val="C0C0C0"/>
                  </a:outerShdw>
                </a:effectLst>
                <a:latin typeface="STKaiti" panose="02010600040101010101" pitchFamily="2" charset="-122"/>
                <a:ea typeface="STKaiti" panose="02010600040101010101" pitchFamily="2" charset="-122"/>
              </a:rPr>
              <a:t>在临界区前面增加的一段用于进行检查的代码。</a:t>
            </a:r>
          </a:p>
          <a:p>
            <a:pPr>
              <a:lnSpc>
                <a:spcPts val="4000"/>
              </a:lnSpc>
            </a:pPr>
            <a:r>
              <a:rPr lang="zh-CN" altLang="en-US" sz="2400" b="1" dirty="0">
                <a:solidFill>
                  <a:srgbClr val="3333FF"/>
                </a:solidFill>
                <a:effectLst>
                  <a:outerShdw blurRad="38100" dist="38100" dir="2700000" algn="tl">
                    <a:srgbClr val="C0C0C0"/>
                  </a:outerShdw>
                </a:effectLst>
                <a:latin typeface="STKaiti" panose="02010600040101010101" pitchFamily="2" charset="-122"/>
                <a:ea typeface="STKaiti" panose="02010600040101010101" pitchFamily="2" charset="-122"/>
              </a:rPr>
              <a:t>退出区</a:t>
            </a:r>
            <a:r>
              <a:rPr lang="en-US" altLang="zh-CN" sz="2400" b="1" dirty="0">
                <a:solidFill>
                  <a:srgbClr val="3333FF"/>
                </a:solidFill>
                <a:effectLst>
                  <a:outerShdw blurRad="38100" dist="38100" dir="2700000" algn="tl">
                    <a:srgbClr val="C0C0C0"/>
                  </a:outerShdw>
                </a:effectLst>
                <a:latin typeface="STKaiti" panose="02010600040101010101" pitchFamily="2" charset="-122"/>
                <a:ea typeface="STKaiti" panose="02010600040101010101" pitchFamily="2" charset="-122"/>
              </a:rPr>
              <a:t>(exit section)</a:t>
            </a:r>
            <a:r>
              <a:rPr lang="zh-CN" altLang="en-US" sz="2400" b="1" dirty="0">
                <a:solidFill>
                  <a:srgbClr val="3333FF"/>
                </a:solidFill>
                <a:effectLst>
                  <a:outerShdw blurRad="38100" dist="38100" dir="2700000" algn="tl">
                    <a:srgbClr val="C0C0C0"/>
                  </a:outerShdw>
                </a:effectLst>
                <a:latin typeface="STKaiti" panose="02010600040101010101" pitchFamily="2" charset="-122"/>
                <a:ea typeface="STKaiti" panose="02010600040101010101" pitchFamily="2" charset="-122"/>
              </a:rPr>
              <a:t>：</a:t>
            </a:r>
            <a:r>
              <a:rPr lang="zh-CN" altLang="en-US" sz="2400" b="1" dirty="0">
                <a:solidFill>
                  <a:srgbClr val="46385C"/>
                </a:solidFill>
                <a:effectLst>
                  <a:outerShdw blurRad="38100" dist="38100" dir="2700000" algn="tl">
                    <a:srgbClr val="C0C0C0"/>
                  </a:outerShdw>
                </a:effectLst>
                <a:latin typeface="STKaiti" panose="02010600040101010101" pitchFamily="2" charset="-122"/>
                <a:ea typeface="STKaiti" panose="02010600040101010101" pitchFamily="2" charset="-122"/>
              </a:rPr>
              <a:t>在临界区后面增加的一段用于将临界区正被访问</a:t>
            </a:r>
          </a:p>
          <a:p>
            <a:pPr>
              <a:lnSpc>
                <a:spcPts val="4000"/>
              </a:lnSpc>
            </a:pPr>
            <a:r>
              <a:rPr lang="zh-CN" altLang="en-US" sz="2400" b="1" dirty="0">
                <a:solidFill>
                  <a:srgbClr val="46385C"/>
                </a:solidFill>
                <a:effectLst>
                  <a:outerShdw blurRad="38100" dist="38100" dir="2700000" algn="tl">
                    <a:srgbClr val="C0C0C0"/>
                  </a:outerShdw>
                </a:effectLst>
                <a:latin typeface="STKaiti" panose="02010600040101010101" pitchFamily="2" charset="-122"/>
                <a:ea typeface="STKaiti" panose="02010600040101010101" pitchFamily="2" charset="-122"/>
              </a:rPr>
              <a:t>的标志恢复为未被访问标志。</a:t>
            </a:r>
          </a:p>
          <a:p>
            <a:pPr>
              <a:lnSpc>
                <a:spcPts val="4000"/>
              </a:lnSpc>
            </a:pPr>
            <a:r>
              <a:rPr lang="zh-CN" altLang="en-US" sz="2400" b="1" dirty="0">
                <a:solidFill>
                  <a:srgbClr val="3333FF"/>
                </a:solidFill>
                <a:effectLst>
                  <a:outerShdw blurRad="38100" dist="38100" dir="2700000" algn="tl">
                    <a:srgbClr val="C0C0C0"/>
                  </a:outerShdw>
                </a:effectLst>
                <a:latin typeface="STKaiti" panose="02010600040101010101" pitchFamily="2" charset="-122"/>
                <a:ea typeface="STKaiti" panose="02010600040101010101" pitchFamily="2" charset="-122"/>
              </a:rPr>
              <a:t>剩余区</a:t>
            </a:r>
            <a:r>
              <a:rPr lang="en-US" altLang="zh-CN" sz="2400" b="1" dirty="0">
                <a:solidFill>
                  <a:srgbClr val="3333FF"/>
                </a:solidFill>
                <a:effectLst>
                  <a:outerShdw blurRad="38100" dist="38100" dir="2700000" algn="tl">
                    <a:srgbClr val="C0C0C0"/>
                  </a:outerShdw>
                </a:effectLst>
                <a:latin typeface="STKaiti" panose="02010600040101010101" pitchFamily="2" charset="-122"/>
                <a:ea typeface="STKaiti" panose="02010600040101010101" pitchFamily="2" charset="-122"/>
              </a:rPr>
              <a:t>(remainder section)</a:t>
            </a:r>
            <a:r>
              <a:rPr lang="zh-CN" altLang="en-US" sz="2400" b="1" dirty="0">
                <a:solidFill>
                  <a:srgbClr val="3333FF"/>
                </a:solidFill>
                <a:effectLst>
                  <a:outerShdw blurRad="38100" dist="38100" dir="2700000" algn="tl">
                    <a:srgbClr val="C0C0C0"/>
                  </a:outerShdw>
                </a:effectLst>
                <a:latin typeface="STKaiti" panose="02010600040101010101" pitchFamily="2" charset="-122"/>
                <a:ea typeface="STKaiti" panose="02010600040101010101" pitchFamily="2" charset="-122"/>
              </a:rPr>
              <a:t>：</a:t>
            </a:r>
            <a:r>
              <a:rPr lang="zh-CN" altLang="en-US" sz="2400" b="1" dirty="0">
                <a:solidFill>
                  <a:srgbClr val="46385C"/>
                </a:solidFill>
                <a:effectLst>
                  <a:outerShdw blurRad="38100" dist="38100" dir="2700000" algn="tl">
                    <a:srgbClr val="C0C0C0"/>
                  </a:outerShdw>
                </a:effectLst>
                <a:latin typeface="STKaiti" panose="02010600040101010101" pitchFamily="2" charset="-122"/>
                <a:ea typeface="STKaiti" panose="02010600040101010101" pitchFamily="2" charset="-122"/>
              </a:rPr>
              <a:t>进程中其余部分的代码。</a:t>
            </a:r>
          </a:p>
        </p:txBody>
      </p:sp>
      <p:sp>
        <p:nvSpPr>
          <p:cNvPr id="10" name="Text Box 4">
            <a:extLst>
              <a:ext uri="{FF2B5EF4-FFF2-40B4-BE49-F238E27FC236}">
                <a16:creationId xmlns:a16="http://schemas.microsoft.com/office/drawing/2014/main" id="{54892664-28D7-7545-9B74-10BB6B04D92B}"/>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CN" altLang="en-US" sz="3200" b="1" dirty="0">
                <a:solidFill>
                  <a:srgbClr val="FF3300"/>
                </a:solidFill>
                <a:latin typeface="宋体" panose="02010600030101010101" pitchFamily="2" charset="-122"/>
              </a:rPr>
              <a:t>进程同步的基本概念</a:t>
            </a:r>
          </a:p>
        </p:txBody>
      </p:sp>
      <p:sp>
        <p:nvSpPr>
          <p:cNvPr id="2" name="Slide Number Placeholder 1">
            <a:extLst>
              <a:ext uri="{FF2B5EF4-FFF2-40B4-BE49-F238E27FC236}">
                <a16:creationId xmlns:a16="http://schemas.microsoft.com/office/drawing/2014/main" id="{CFAE9944-CE9F-FE4E-B48F-252A762F7793}"/>
              </a:ext>
            </a:extLst>
          </p:cNvPr>
          <p:cNvSpPr>
            <a:spLocks noGrp="1"/>
          </p:cNvSpPr>
          <p:nvPr>
            <p:ph type="sldNum" sz="quarter" idx="12"/>
          </p:nvPr>
        </p:nvSpPr>
        <p:spPr/>
        <p:txBody>
          <a:bodyPr/>
          <a:lstStyle/>
          <a:p>
            <a:fld id="{DC6D1BD5-D0BD-4B4A-ABF2-851E9CF71F86}" type="slidenum">
              <a:rPr lang="zh-CN" altLang="en-US" smtClean="0"/>
              <a:pPr/>
              <a:t>66</a:t>
            </a:fld>
            <a:endParaRPr lang="en-US" altLang="zh-CN" dirty="0"/>
          </a:p>
        </p:txBody>
      </p:sp>
    </p:spTree>
    <p:extLst>
      <p:ext uri="{BB962C8B-B14F-4D97-AF65-F5344CB8AC3E}">
        <p14:creationId xmlns:p14="http://schemas.microsoft.com/office/powerpoint/2010/main" val="26812660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3765"/>
                                        </p:tgtEl>
                                        <p:attrNameLst>
                                          <p:attrName>style.visibility</p:attrName>
                                        </p:attrNameLst>
                                      </p:cBhvr>
                                      <p:to>
                                        <p:strVal val="visible"/>
                                      </p:to>
                                    </p:set>
                                    <p:animEffect transition="in" filter="dissolve">
                                      <p:cBhvr>
                                        <p:cTn id="7" dur="500"/>
                                        <p:tgtEl>
                                          <p:spTgt spid="3737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76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9" name="Rectangle 5">
            <a:extLst>
              <a:ext uri="{FF2B5EF4-FFF2-40B4-BE49-F238E27FC236}">
                <a16:creationId xmlns:a16="http://schemas.microsoft.com/office/drawing/2014/main" id="{0DFA5A8F-F6FD-1D46-B86E-8BED700346AA}"/>
              </a:ext>
            </a:extLst>
          </p:cNvPr>
          <p:cNvSpPr>
            <a:spLocks noChangeArrowheads="1"/>
          </p:cNvSpPr>
          <p:nvPr/>
        </p:nvSpPr>
        <p:spPr bwMode="auto">
          <a:xfrm>
            <a:off x="1206498" y="1958194"/>
            <a:ext cx="5867400" cy="2941612"/>
          </a:xfrm>
          <a:prstGeom prst="rect">
            <a:avLst/>
          </a:prstGeom>
          <a:solidFill>
            <a:srgbClr val="F8F8F8"/>
          </a:solidFill>
          <a:ln w="12700">
            <a:noFill/>
            <a:miter lim="800000"/>
            <a:headEnd type="none" w="sm" len="sm"/>
            <a:tailEnd type="none" w="sm" len="sm"/>
          </a:ln>
          <a:effectLst/>
        </p:spPr>
        <p:txBody>
          <a:bodyPr wrap="none" anchor="ctr"/>
          <a:lstStyle/>
          <a:p>
            <a:pPr>
              <a:defRPr/>
            </a:pPr>
            <a:r>
              <a:rPr lang="en-US" altLang="zh-CN" sz="2400" b="1" dirty="0">
                <a:solidFill>
                  <a:srgbClr val="0000FF"/>
                </a:solidFill>
                <a:latin typeface="STKaiti" panose="02010600040101010101" pitchFamily="2" charset="-122"/>
                <a:ea typeface="STKaiti" panose="02010600040101010101" pitchFamily="2" charset="-122"/>
              </a:rPr>
              <a:t>While(true) {</a:t>
            </a:r>
          </a:p>
          <a:p>
            <a:pPr>
              <a:defRPr/>
            </a:pPr>
            <a:r>
              <a:rPr lang="en-US" altLang="zh-CN" sz="2400" b="1" dirty="0">
                <a:solidFill>
                  <a:srgbClr val="0000FF"/>
                </a:solidFill>
                <a:latin typeface="STKaiti" panose="02010600040101010101" pitchFamily="2" charset="-122"/>
                <a:ea typeface="STKaiti" panose="02010600040101010101" pitchFamily="2" charset="-122"/>
              </a:rPr>
              <a:t>      entry section;</a:t>
            </a:r>
          </a:p>
          <a:p>
            <a:pPr>
              <a:defRPr/>
            </a:pPr>
            <a:r>
              <a:rPr lang="en-US" altLang="zh-CN" sz="2400" b="1" dirty="0">
                <a:solidFill>
                  <a:srgbClr val="0000FF"/>
                </a:solidFill>
                <a:latin typeface="STKaiti" panose="02010600040101010101" pitchFamily="2" charset="-122"/>
                <a:ea typeface="STKaiti" panose="02010600040101010101" pitchFamily="2" charset="-122"/>
              </a:rPr>
              <a:t>      critical section;</a:t>
            </a:r>
          </a:p>
          <a:p>
            <a:pPr>
              <a:defRPr/>
            </a:pPr>
            <a:r>
              <a:rPr lang="en-US" altLang="zh-CN" sz="2400" b="1" dirty="0">
                <a:solidFill>
                  <a:srgbClr val="0000FF"/>
                </a:solidFill>
                <a:latin typeface="STKaiti" panose="02010600040101010101" pitchFamily="2" charset="-122"/>
                <a:ea typeface="STKaiti" panose="02010600040101010101" pitchFamily="2" charset="-122"/>
              </a:rPr>
              <a:t>      exit section;</a:t>
            </a:r>
          </a:p>
          <a:p>
            <a:pPr>
              <a:defRPr/>
            </a:pPr>
            <a:r>
              <a:rPr lang="en-US" altLang="zh-CN" sz="2400" b="1" dirty="0">
                <a:solidFill>
                  <a:srgbClr val="0000FF"/>
                </a:solidFill>
                <a:latin typeface="STKaiti" panose="02010600040101010101" pitchFamily="2" charset="-122"/>
                <a:ea typeface="STKaiti" panose="02010600040101010101" pitchFamily="2" charset="-122"/>
              </a:rPr>
              <a:t>      remainder section;</a:t>
            </a:r>
          </a:p>
          <a:p>
            <a:pPr>
              <a:defRPr/>
            </a:pPr>
            <a:r>
              <a:rPr lang="en-US" altLang="zh-CN" sz="2400" b="1" dirty="0">
                <a:solidFill>
                  <a:srgbClr val="0000FF"/>
                </a:solidFill>
                <a:latin typeface="STKaiti" panose="02010600040101010101" pitchFamily="2" charset="-122"/>
                <a:ea typeface="STKaiti" panose="02010600040101010101" pitchFamily="2" charset="-122"/>
              </a:rPr>
              <a:t>   }</a:t>
            </a:r>
          </a:p>
        </p:txBody>
      </p:sp>
      <p:sp>
        <p:nvSpPr>
          <p:cNvPr id="16" name="Rectangle 5">
            <a:extLst>
              <a:ext uri="{FF2B5EF4-FFF2-40B4-BE49-F238E27FC236}">
                <a16:creationId xmlns:a16="http://schemas.microsoft.com/office/drawing/2014/main" id="{EB2E65F0-BE8A-E54A-8C01-15469DF8A8C9}"/>
              </a:ext>
            </a:extLst>
          </p:cNvPr>
          <p:cNvSpPr>
            <a:spLocks noChangeArrowheads="1"/>
          </p:cNvSpPr>
          <p:nvPr/>
        </p:nvSpPr>
        <p:spPr bwMode="auto">
          <a:xfrm>
            <a:off x="468313" y="1341438"/>
            <a:ext cx="7056437" cy="340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b="1">
                <a:solidFill>
                  <a:srgbClr val="FF0000"/>
                </a:solidFill>
                <a:latin typeface="STKaiti" panose="02010600040101010101" pitchFamily="2" charset="-122"/>
                <a:ea typeface="STKaiti" panose="02010600040101010101" pitchFamily="2" charset="-122"/>
              </a:rPr>
              <a:t>2</a:t>
            </a:r>
            <a:r>
              <a:rPr lang="zh-CN" altLang="en-US" b="1">
                <a:solidFill>
                  <a:srgbClr val="FF0000"/>
                </a:solidFill>
                <a:latin typeface="STKaiti" panose="02010600040101010101" pitchFamily="2" charset="-122"/>
                <a:ea typeface="STKaiti" panose="02010600040101010101" pitchFamily="2" charset="-122"/>
              </a:rPr>
              <a:t>、一个访问临界资源的循环过程</a:t>
            </a:r>
          </a:p>
        </p:txBody>
      </p:sp>
      <p:sp>
        <p:nvSpPr>
          <p:cNvPr id="7" name="Text Box 4">
            <a:extLst>
              <a:ext uri="{FF2B5EF4-FFF2-40B4-BE49-F238E27FC236}">
                <a16:creationId xmlns:a16="http://schemas.microsoft.com/office/drawing/2014/main" id="{4269D193-A225-F549-96F0-1F94A8C34C83}"/>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CN" altLang="en-US" sz="3200" b="1" dirty="0">
                <a:solidFill>
                  <a:srgbClr val="FF3300"/>
                </a:solidFill>
                <a:latin typeface="宋体" panose="02010600030101010101" pitchFamily="2" charset="-122"/>
              </a:rPr>
              <a:t>进程同步的基本概念</a:t>
            </a:r>
          </a:p>
        </p:txBody>
      </p:sp>
      <p:sp>
        <p:nvSpPr>
          <p:cNvPr id="2" name="Slide Number Placeholder 1">
            <a:extLst>
              <a:ext uri="{FF2B5EF4-FFF2-40B4-BE49-F238E27FC236}">
                <a16:creationId xmlns:a16="http://schemas.microsoft.com/office/drawing/2014/main" id="{F940052C-49E7-BA4A-B5C2-52AB1810702E}"/>
              </a:ext>
            </a:extLst>
          </p:cNvPr>
          <p:cNvSpPr>
            <a:spLocks noGrp="1"/>
          </p:cNvSpPr>
          <p:nvPr>
            <p:ph type="sldNum" sz="quarter" idx="12"/>
          </p:nvPr>
        </p:nvSpPr>
        <p:spPr/>
        <p:txBody>
          <a:bodyPr/>
          <a:lstStyle/>
          <a:p>
            <a:fld id="{DC6D1BD5-D0BD-4B4A-ABF2-851E9CF71F86}" type="slidenum">
              <a:rPr lang="zh-CN" altLang="en-US" smtClean="0"/>
              <a:pPr/>
              <a:t>67</a:t>
            </a:fld>
            <a:endParaRPr lang="en-US" altLang="zh-CN" dirty="0"/>
          </a:p>
        </p:txBody>
      </p:sp>
    </p:spTree>
    <p:extLst>
      <p:ext uri="{BB962C8B-B14F-4D97-AF65-F5344CB8AC3E}">
        <p14:creationId xmlns:p14="http://schemas.microsoft.com/office/powerpoint/2010/main" val="3108259384"/>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4789"/>
                                        </p:tgtEl>
                                        <p:attrNameLst>
                                          <p:attrName>style.visibility</p:attrName>
                                        </p:attrNameLst>
                                      </p:cBhvr>
                                      <p:to>
                                        <p:strVal val="visible"/>
                                      </p:to>
                                    </p:set>
                                    <p:animEffect transition="in" filter="dissolve">
                                      <p:cBhvr>
                                        <p:cTn id="7" dur="500"/>
                                        <p:tgtEl>
                                          <p:spTgt spid="37478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789" grpId="0" animBg="1" autoUpdateAnimBg="0"/>
      <p:bldP spid="16"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2" name="Rectangle 4">
            <a:extLst>
              <a:ext uri="{FF2B5EF4-FFF2-40B4-BE49-F238E27FC236}">
                <a16:creationId xmlns:a16="http://schemas.microsoft.com/office/drawing/2014/main" id="{43A01EB7-DAB8-8044-906B-93569131686E}"/>
              </a:ext>
            </a:extLst>
          </p:cNvPr>
          <p:cNvSpPr>
            <a:spLocks noChangeArrowheads="1"/>
          </p:cNvSpPr>
          <p:nvPr/>
        </p:nvSpPr>
        <p:spPr bwMode="auto">
          <a:xfrm>
            <a:off x="611560" y="1432075"/>
            <a:ext cx="5105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b="1" dirty="0">
                <a:solidFill>
                  <a:srgbClr val="0000FF"/>
                </a:solidFill>
                <a:latin typeface="Arial" panose="020B0604020202020204" pitchFamily="34" charset="0"/>
                <a:ea typeface="幼圆" pitchFamily="49" charset="-122"/>
              </a:rPr>
              <a:t> </a:t>
            </a:r>
            <a:r>
              <a:rPr lang="zh-CN" altLang="en-US" b="1" dirty="0">
                <a:solidFill>
                  <a:srgbClr val="0000FF"/>
                </a:solidFill>
                <a:latin typeface="Arial" panose="020B0604020202020204" pitchFamily="34" charset="0"/>
                <a:ea typeface="幼圆" pitchFamily="49" charset="-122"/>
              </a:rPr>
              <a:t>四、同步机制应遵循的准则</a:t>
            </a:r>
            <a:r>
              <a:rPr lang="zh-CN" altLang="en-US" b="1" dirty="0">
                <a:solidFill>
                  <a:srgbClr val="0000FF"/>
                </a:solidFill>
                <a:latin typeface="Arial" panose="020B0604020202020204" pitchFamily="34" charset="0"/>
                <a:ea typeface="幼圆" pitchFamily="49" charset="-122"/>
                <a:sym typeface="Wingdings" pitchFamily="2" charset="2"/>
              </a:rPr>
              <a:t> </a:t>
            </a:r>
          </a:p>
        </p:txBody>
      </p:sp>
      <p:sp>
        <p:nvSpPr>
          <p:cNvPr id="375814" name="Rectangle 6">
            <a:extLst>
              <a:ext uri="{FF2B5EF4-FFF2-40B4-BE49-F238E27FC236}">
                <a16:creationId xmlns:a16="http://schemas.microsoft.com/office/drawing/2014/main" id="{D2C390A8-A084-4A44-9399-A52D3755AB32}"/>
              </a:ext>
            </a:extLst>
          </p:cNvPr>
          <p:cNvSpPr>
            <a:spLocks noChangeArrowheads="1"/>
          </p:cNvSpPr>
          <p:nvPr/>
        </p:nvSpPr>
        <p:spPr bwMode="auto">
          <a:xfrm>
            <a:off x="1115616" y="5976165"/>
            <a:ext cx="6248400" cy="533400"/>
          </a:xfrm>
          <a:prstGeom prst="rect">
            <a:avLst/>
          </a:prstGeom>
          <a:solidFill>
            <a:srgbClr val="3333FF"/>
          </a:solidFill>
          <a:ln w="12700">
            <a:solidFill>
              <a:schemeClr val="tx1"/>
            </a:solidFill>
            <a:miter lim="800000"/>
            <a:headEnd type="none" w="sm" len="sm"/>
            <a:tailEnd type="none" w="sm" len="sm"/>
          </a:ln>
          <a:effectLst>
            <a:outerShdw dist="53882" dir="2700000" algn="ctr" rotWithShape="0">
              <a:schemeClr val="tx1"/>
            </a:outerShdw>
          </a:effec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b="1" dirty="0">
                <a:solidFill>
                  <a:srgbClr val="FFFFFF"/>
                </a:solidFill>
                <a:effectLst>
                  <a:outerShdw blurRad="38100" dist="38100" dir="2700000" algn="tl">
                    <a:srgbClr val="000000"/>
                  </a:outerShdw>
                </a:effectLst>
                <a:latin typeface="Arial" panose="020B0604020202020204" pitchFamily="34" charset="0"/>
                <a:ea typeface="幼圆" pitchFamily="49" charset="-122"/>
              </a:rPr>
              <a:t>空闲让进、忙则等待、有限等待、让权等待</a:t>
            </a:r>
          </a:p>
        </p:txBody>
      </p:sp>
      <p:sp>
        <p:nvSpPr>
          <p:cNvPr id="6" name="TextBox 5">
            <a:extLst>
              <a:ext uri="{FF2B5EF4-FFF2-40B4-BE49-F238E27FC236}">
                <a16:creationId xmlns:a16="http://schemas.microsoft.com/office/drawing/2014/main" id="{6022306D-17C7-8C46-B701-A118F306B053}"/>
              </a:ext>
            </a:extLst>
          </p:cNvPr>
          <p:cNvSpPr txBox="1">
            <a:spLocks noChangeArrowheads="1"/>
          </p:cNvSpPr>
          <p:nvPr/>
        </p:nvSpPr>
        <p:spPr bwMode="auto">
          <a:xfrm>
            <a:off x="372269" y="2156748"/>
            <a:ext cx="8353425" cy="377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ts val="4500"/>
              </a:lnSpc>
            </a:pPr>
            <a:r>
              <a:rPr lang="zh-CN" altLang="en-US" b="1" dirty="0">
                <a:solidFill>
                  <a:srgbClr val="46385C"/>
                </a:solidFill>
                <a:latin typeface="华文楷体" panose="02010600040101010101" pitchFamily="2" charset="-122"/>
                <a:ea typeface="华文楷体" panose="02010600040101010101" pitchFamily="2" charset="-122"/>
              </a:rPr>
              <a:t>（</a:t>
            </a:r>
            <a:r>
              <a:rPr lang="en-US" altLang="zh-CN" b="1" dirty="0">
                <a:solidFill>
                  <a:srgbClr val="46385C"/>
                </a:solidFill>
                <a:latin typeface="华文楷体" panose="02010600040101010101" pitchFamily="2" charset="-122"/>
                <a:ea typeface="华文楷体" panose="02010600040101010101" pitchFamily="2" charset="-122"/>
              </a:rPr>
              <a:t>1</a:t>
            </a:r>
            <a:r>
              <a:rPr lang="zh-CN" altLang="en-US" b="1" dirty="0">
                <a:solidFill>
                  <a:srgbClr val="46385C"/>
                </a:solidFill>
                <a:latin typeface="华文楷体" panose="02010600040101010101" pitchFamily="2" charset="-122"/>
                <a:ea typeface="华文楷体" panose="02010600040101010101" pitchFamily="2" charset="-122"/>
              </a:rPr>
              <a:t>）</a:t>
            </a:r>
            <a:r>
              <a:rPr kumimoji="0" lang="zh-CN" altLang="en-US" b="1" dirty="0">
                <a:solidFill>
                  <a:schemeClr val="tx1"/>
                </a:solidFill>
                <a:latin typeface="华文楷体" panose="02010600040101010101" pitchFamily="2" charset="-122"/>
                <a:ea typeface="华文楷体" panose="02010600040101010101" pitchFamily="2" charset="-122"/>
              </a:rPr>
              <a:t>如果若干进程要求进入空闲的临界区，一次仅允许一个进程进入。</a:t>
            </a:r>
            <a:endParaRPr lang="zh-CN" altLang="en-US" b="1" dirty="0">
              <a:solidFill>
                <a:srgbClr val="46385C"/>
              </a:solidFill>
              <a:latin typeface="华文楷体" panose="02010600040101010101" pitchFamily="2" charset="-122"/>
              <a:ea typeface="华文楷体" panose="02010600040101010101" pitchFamily="2" charset="-122"/>
            </a:endParaRPr>
          </a:p>
          <a:p>
            <a:pPr>
              <a:lnSpc>
                <a:spcPts val="4500"/>
              </a:lnSpc>
            </a:pPr>
            <a:r>
              <a:rPr lang="zh-CN" altLang="en-US" b="1" dirty="0">
                <a:solidFill>
                  <a:srgbClr val="46385C"/>
                </a:solidFill>
                <a:latin typeface="华文楷体" panose="02010600040101010101" pitchFamily="2" charset="-122"/>
                <a:ea typeface="华文楷体" panose="02010600040101010101" pitchFamily="2" charset="-122"/>
              </a:rPr>
              <a:t> （</a:t>
            </a:r>
            <a:r>
              <a:rPr lang="en-US" altLang="zh-CN" b="1" dirty="0">
                <a:solidFill>
                  <a:srgbClr val="46385C"/>
                </a:solidFill>
                <a:latin typeface="华文楷体" panose="02010600040101010101" pitchFamily="2" charset="-122"/>
                <a:ea typeface="华文楷体" panose="02010600040101010101" pitchFamily="2" charset="-122"/>
              </a:rPr>
              <a:t>2</a:t>
            </a:r>
            <a:r>
              <a:rPr lang="zh-CN" altLang="en-US" b="1" dirty="0">
                <a:solidFill>
                  <a:srgbClr val="46385C"/>
                </a:solidFill>
                <a:latin typeface="华文楷体" panose="02010600040101010101" pitchFamily="2" charset="-122"/>
                <a:ea typeface="华文楷体" panose="02010600040101010101" pitchFamily="2" charset="-122"/>
              </a:rPr>
              <a:t>）</a:t>
            </a:r>
            <a:r>
              <a:rPr kumimoji="0" lang="zh-CN" altLang="en-US" b="1" dirty="0">
                <a:solidFill>
                  <a:schemeClr val="tx1"/>
                </a:solidFill>
                <a:latin typeface="华文楷体" panose="02010600040101010101" pitchFamily="2" charset="-122"/>
                <a:ea typeface="华文楷体" panose="02010600040101010101" pitchFamily="2" charset="-122"/>
              </a:rPr>
              <a:t>任何时候，处于临界区内的进程不可多于一个。</a:t>
            </a:r>
            <a:endParaRPr lang="zh-CN" altLang="en-US" b="1" dirty="0">
              <a:solidFill>
                <a:srgbClr val="46385C"/>
              </a:solidFill>
              <a:latin typeface="华文楷体" panose="02010600040101010101" pitchFamily="2" charset="-122"/>
              <a:ea typeface="华文楷体" panose="02010600040101010101" pitchFamily="2" charset="-122"/>
            </a:endParaRPr>
          </a:p>
          <a:p>
            <a:pPr>
              <a:lnSpc>
                <a:spcPts val="4500"/>
              </a:lnSpc>
            </a:pPr>
            <a:r>
              <a:rPr lang="zh-CN" altLang="en-US" b="1" dirty="0">
                <a:solidFill>
                  <a:srgbClr val="46385C"/>
                </a:solidFill>
                <a:latin typeface="华文楷体" panose="02010600040101010101" pitchFamily="2" charset="-122"/>
                <a:ea typeface="华文楷体" panose="02010600040101010101" pitchFamily="2" charset="-122"/>
              </a:rPr>
              <a:t> （</a:t>
            </a:r>
            <a:r>
              <a:rPr lang="en-US" altLang="zh-CN" b="1" dirty="0">
                <a:solidFill>
                  <a:srgbClr val="46385C"/>
                </a:solidFill>
                <a:latin typeface="华文楷体" panose="02010600040101010101" pitchFamily="2" charset="-122"/>
                <a:ea typeface="华文楷体" panose="02010600040101010101" pitchFamily="2" charset="-122"/>
              </a:rPr>
              <a:t>3</a:t>
            </a:r>
            <a:r>
              <a:rPr lang="zh-CN" altLang="en-US" b="1" dirty="0">
                <a:solidFill>
                  <a:srgbClr val="46385C"/>
                </a:solidFill>
                <a:latin typeface="华文楷体" panose="02010600040101010101" pitchFamily="2" charset="-122"/>
                <a:ea typeface="华文楷体" panose="02010600040101010101" pitchFamily="2" charset="-122"/>
              </a:rPr>
              <a:t>）</a:t>
            </a:r>
            <a:r>
              <a:rPr kumimoji="0" lang="zh-CN" altLang="en-US" b="1" dirty="0">
                <a:solidFill>
                  <a:schemeClr val="tx1"/>
                </a:solidFill>
                <a:latin typeface="华文楷体" panose="02010600040101010101" pitchFamily="2" charset="-122"/>
                <a:ea typeface="华文楷体" panose="02010600040101010101" pitchFamily="2" charset="-122"/>
              </a:rPr>
              <a:t>进入临界区的进程要在有限时间内退出</a:t>
            </a:r>
          </a:p>
          <a:p>
            <a:pPr>
              <a:lnSpc>
                <a:spcPts val="4500"/>
              </a:lnSpc>
            </a:pPr>
            <a:r>
              <a:rPr kumimoji="0" lang="zh-CN" altLang="en-US" b="1" dirty="0">
                <a:solidFill>
                  <a:schemeClr val="tx1"/>
                </a:solidFill>
                <a:latin typeface="华文楷体" panose="02010600040101010101" pitchFamily="2" charset="-122"/>
                <a:ea typeface="华文楷体" panose="02010600040101010101" pitchFamily="2" charset="-122"/>
              </a:rPr>
              <a:t> （</a:t>
            </a:r>
            <a:r>
              <a:rPr kumimoji="0" lang="en-US" altLang="zh-CN" b="1" dirty="0">
                <a:solidFill>
                  <a:schemeClr val="tx1"/>
                </a:solidFill>
                <a:latin typeface="华文楷体" panose="02010600040101010101" pitchFamily="2" charset="-122"/>
                <a:ea typeface="华文楷体" panose="02010600040101010101" pitchFamily="2" charset="-122"/>
              </a:rPr>
              <a:t>4</a:t>
            </a:r>
            <a:r>
              <a:rPr kumimoji="0" lang="zh-CN" altLang="en-US" b="1" dirty="0">
                <a:solidFill>
                  <a:schemeClr val="tx1"/>
                </a:solidFill>
                <a:latin typeface="华文楷体" panose="02010600040101010101" pitchFamily="2" charset="-122"/>
                <a:ea typeface="华文楷体" panose="02010600040101010101" pitchFamily="2" charset="-122"/>
              </a:rPr>
              <a:t>）如果进程不能进入自己的临界区，则应</a:t>
            </a:r>
          </a:p>
          <a:p>
            <a:pPr>
              <a:lnSpc>
                <a:spcPts val="4500"/>
              </a:lnSpc>
            </a:pPr>
            <a:r>
              <a:rPr kumimoji="0" lang="zh-CN" altLang="en-US" b="1" dirty="0">
                <a:solidFill>
                  <a:schemeClr val="tx1"/>
                </a:solidFill>
                <a:latin typeface="华文楷体" panose="02010600040101010101" pitchFamily="2" charset="-122"/>
                <a:ea typeface="华文楷体" panose="02010600040101010101" pitchFamily="2" charset="-122"/>
              </a:rPr>
              <a:t>让出</a:t>
            </a:r>
            <a:r>
              <a:rPr kumimoji="0" lang="en-US" altLang="zh-CN" b="1" dirty="0">
                <a:solidFill>
                  <a:schemeClr val="tx1"/>
                </a:solidFill>
                <a:latin typeface="华文楷体" panose="02010600040101010101" pitchFamily="2" charset="-122"/>
                <a:ea typeface="华文楷体" panose="02010600040101010101" pitchFamily="2" charset="-122"/>
              </a:rPr>
              <a:t>CPU</a:t>
            </a:r>
            <a:r>
              <a:rPr kumimoji="0" lang="zh-CN" altLang="en-US" b="1" dirty="0">
                <a:solidFill>
                  <a:schemeClr val="tx1"/>
                </a:solidFill>
                <a:latin typeface="华文楷体" panose="02010600040101010101" pitchFamily="2" charset="-122"/>
                <a:ea typeface="华文楷体" panose="02010600040101010101" pitchFamily="2" charset="-122"/>
              </a:rPr>
              <a:t>，避免进程出现“忙等”现象。</a:t>
            </a:r>
            <a:endParaRPr lang="zh-CN" altLang="en-US" dirty="0"/>
          </a:p>
        </p:txBody>
      </p:sp>
      <p:sp>
        <p:nvSpPr>
          <p:cNvPr id="8" name="Text Box 4">
            <a:extLst>
              <a:ext uri="{FF2B5EF4-FFF2-40B4-BE49-F238E27FC236}">
                <a16:creationId xmlns:a16="http://schemas.microsoft.com/office/drawing/2014/main" id="{02946131-CFA8-2F40-BBCD-B3F2CB3EFAED}"/>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CN" altLang="en-US" sz="3200" b="1" dirty="0">
                <a:solidFill>
                  <a:srgbClr val="FF3300"/>
                </a:solidFill>
                <a:latin typeface="宋体" panose="02010600030101010101" pitchFamily="2" charset="-122"/>
              </a:rPr>
              <a:t>进程同步的基本概念</a:t>
            </a:r>
          </a:p>
        </p:txBody>
      </p:sp>
      <p:sp>
        <p:nvSpPr>
          <p:cNvPr id="2" name="Slide Number Placeholder 1">
            <a:extLst>
              <a:ext uri="{FF2B5EF4-FFF2-40B4-BE49-F238E27FC236}">
                <a16:creationId xmlns:a16="http://schemas.microsoft.com/office/drawing/2014/main" id="{124DFEE0-5591-AC4E-852B-2287D82FCFBD}"/>
              </a:ext>
            </a:extLst>
          </p:cNvPr>
          <p:cNvSpPr>
            <a:spLocks noGrp="1"/>
          </p:cNvSpPr>
          <p:nvPr>
            <p:ph type="sldNum" sz="quarter" idx="12"/>
          </p:nvPr>
        </p:nvSpPr>
        <p:spPr/>
        <p:txBody>
          <a:bodyPr/>
          <a:lstStyle/>
          <a:p>
            <a:fld id="{DC6D1BD5-D0BD-4B4A-ABF2-851E9CF71F86}" type="slidenum">
              <a:rPr lang="zh-CN" altLang="en-US" smtClean="0"/>
              <a:pPr/>
              <a:t>68</a:t>
            </a:fld>
            <a:endParaRPr lang="en-US" altLang="zh-CN" dirty="0"/>
          </a:p>
        </p:txBody>
      </p:sp>
    </p:spTree>
    <p:extLst>
      <p:ext uri="{BB962C8B-B14F-4D97-AF65-F5344CB8AC3E}">
        <p14:creationId xmlns:p14="http://schemas.microsoft.com/office/powerpoint/2010/main" val="2618505701"/>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5812"/>
                                        </p:tgtEl>
                                        <p:attrNameLst>
                                          <p:attrName>style.visibility</p:attrName>
                                        </p:attrNameLst>
                                      </p:cBhvr>
                                      <p:to>
                                        <p:strVal val="visible"/>
                                      </p:to>
                                    </p:set>
                                    <p:animEffect transition="in" filter="dissolve">
                                      <p:cBhvr>
                                        <p:cTn id="7" dur="500"/>
                                        <p:tgtEl>
                                          <p:spTgt spid="3758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linds(horizontal)">
                                      <p:cBhvr>
                                        <p:cTn id="17" dur="500"/>
                                        <p:tgtEl>
                                          <p:spTgt spid="6">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blinds(horizontal)">
                                      <p:cBhvr>
                                        <p:cTn id="22" dur="500"/>
                                        <p:tgtEl>
                                          <p:spTgt spid="6">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blinds(horizontal)">
                                      <p:cBhvr>
                                        <p:cTn id="27" dur="500"/>
                                        <p:tgtEl>
                                          <p:spTgt spid="6">
                                            <p:txEl>
                                              <p:pRg st="3" end="3"/>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6">
                                            <p:txEl>
                                              <p:pRg st="4" end="4"/>
                                            </p:txEl>
                                          </p:spTgt>
                                        </p:tgtEl>
                                        <p:attrNameLst>
                                          <p:attrName>style.visibility</p:attrName>
                                        </p:attrNameLst>
                                      </p:cBhvr>
                                      <p:to>
                                        <p:strVal val="visible"/>
                                      </p:to>
                                    </p:set>
                                    <p:animEffect transition="in" filter="blinds(horizontal)">
                                      <p:cBhvr>
                                        <p:cTn id="30" dur="500"/>
                                        <p:tgtEl>
                                          <p:spTgt spid="6">
                                            <p:txEl>
                                              <p:pRg st="4" end="4"/>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75814"/>
                                        </p:tgtEl>
                                        <p:attrNameLst>
                                          <p:attrName>style.visibility</p:attrName>
                                        </p:attrNameLst>
                                      </p:cBhvr>
                                      <p:to>
                                        <p:strVal val="visible"/>
                                      </p:to>
                                    </p:set>
                                    <p:anim calcmode="lin" valueType="num">
                                      <p:cBhvr additive="base">
                                        <p:cTn id="35" dur="500" fill="hold"/>
                                        <p:tgtEl>
                                          <p:spTgt spid="375814"/>
                                        </p:tgtEl>
                                        <p:attrNameLst>
                                          <p:attrName>ppt_x</p:attrName>
                                        </p:attrNameLst>
                                      </p:cBhvr>
                                      <p:tavLst>
                                        <p:tav tm="0">
                                          <p:val>
                                            <p:strVal val="#ppt_x"/>
                                          </p:val>
                                        </p:tav>
                                        <p:tav tm="100000">
                                          <p:val>
                                            <p:strVal val="#ppt_x"/>
                                          </p:val>
                                        </p:tav>
                                      </p:tavLst>
                                    </p:anim>
                                    <p:anim calcmode="lin" valueType="num">
                                      <p:cBhvr additive="base">
                                        <p:cTn id="36" dur="500" fill="hold"/>
                                        <p:tgtEl>
                                          <p:spTgt spid="3758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12" grpId="0"/>
      <p:bldP spid="375814" grpId="0" animBg="1"/>
      <p:bldP spid="6" grpId="0" build="p" bldLvl="2"/>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5538" name="Picture 5" descr="T216">
            <a:extLst>
              <a:ext uri="{FF2B5EF4-FFF2-40B4-BE49-F238E27FC236}">
                <a16:creationId xmlns:a16="http://schemas.microsoft.com/office/drawing/2014/main" id="{DD9ADF0C-28E0-E74A-8B06-60ED01B64A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988840"/>
            <a:ext cx="8458200" cy="471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Text Box 6">
            <a:extLst>
              <a:ext uri="{FF2B5EF4-FFF2-40B4-BE49-F238E27FC236}">
                <a16:creationId xmlns:a16="http://schemas.microsoft.com/office/drawing/2014/main" id="{0616C06C-1038-8A46-A1C8-CEC0643F3C66}"/>
              </a:ext>
            </a:extLst>
          </p:cNvPr>
          <p:cNvSpPr txBox="1">
            <a:spLocks noChangeArrowheads="1"/>
          </p:cNvSpPr>
          <p:nvPr/>
        </p:nvSpPr>
        <p:spPr bwMode="auto">
          <a:xfrm>
            <a:off x="609600" y="1268760"/>
            <a:ext cx="5486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b="1" dirty="0">
                <a:solidFill>
                  <a:srgbClr val="FF0000"/>
                </a:solidFill>
                <a:latin typeface="Arial" panose="020B0604020202020204" pitchFamily="34" charset="0"/>
                <a:ea typeface="幼圆" pitchFamily="49" charset="-122"/>
              </a:rPr>
              <a:t>临界区的互斥共享方式</a:t>
            </a:r>
          </a:p>
        </p:txBody>
      </p:sp>
      <p:sp>
        <p:nvSpPr>
          <p:cNvPr id="7" name="Text Box 4">
            <a:extLst>
              <a:ext uri="{FF2B5EF4-FFF2-40B4-BE49-F238E27FC236}">
                <a16:creationId xmlns:a16="http://schemas.microsoft.com/office/drawing/2014/main" id="{F38078F2-2A46-F14D-92CC-AEA702B1D6BA}"/>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CN" altLang="en-US" sz="3200" b="1" dirty="0">
                <a:solidFill>
                  <a:srgbClr val="FF3300"/>
                </a:solidFill>
                <a:latin typeface="宋体" panose="02010600030101010101" pitchFamily="2" charset="-122"/>
              </a:rPr>
              <a:t>进程同步的基本概念</a:t>
            </a:r>
          </a:p>
        </p:txBody>
      </p:sp>
      <p:sp>
        <p:nvSpPr>
          <p:cNvPr id="2" name="Slide Number Placeholder 1">
            <a:extLst>
              <a:ext uri="{FF2B5EF4-FFF2-40B4-BE49-F238E27FC236}">
                <a16:creationId xmlns:a16="http://schemas.microsoft.com/office/drawing/2014/main" id="{D9B4602C-B057-0D45-A82E-C4565C52214B}"/>
              </a:ext>
            </a:extLst>
          </p:cNvPr>
          <p:cNvSpPr>
            <a:spLocks noGrp="1"/>
          </p:cNvSpPr>
          <p:nvPr>
            <p:ph type="sldNum" sz="quarter" idx="12"/>
          </p:nvPr>
        </p:nvSpPr>
        <p:spPr/>
        <p:txBody>
          <a:bodyPr/>
          <a:lstStyle/>
          <a:p>
            <a:fld id="{DC6D1BD5-D0BD-4B4A-ABF2-851E9CF71F86}" type="slidenum">
              <a:rPr lang="zh-CN" altLang="en-US" smtClean="0"/>
              <a:pPr/>
              <a:t>69</a:t>
            </a:fld>
            <a:endParaRPr lang="en-US" altLang="zh-CN" dirty="0"/>
          </a:p>
        </p:txBody>
      </p:sp>
    </p:spTree>
    <p:extLst>
      <p:ext uri="{BB962C8B-B14F-4D97-AF65-F5344CB8AC3E}">
        <p14:creationId xmlns:p14="http://schemas.microsoft.com/office/powerpoint/2010/main" val="1070080111"/>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a:extLst>
              <a:ext uri="{FF2B5EF4-FFF2-40B4-BE49-F238E27FC236}">
                <a16:creationId xmlns:a16="http://schemas.microsoft.com/office/drawing/2014/main" id="{79299A78-6557-0141-9AD4-AA48185933DA}"/>
              </a:ext>
            </a:extLst>
          </p:cNvPr>
          <p:cNvSpPr>
            <a:spLocks noGrp="1" noChangeArrowheads="1"/>
          </p:cNvSpPr>
          <p:nvPr>
            <p:ph type="body" idx="4294967295"/>
          </p:nvPr>
        </p:nvSpPr>
        <p:spPr>
          <a:xfrm>
            <a:off x="547687" y="1268760"/>
            <a:ext cx="8532812" cy="1873250"/>
          </a:xfrm>
          <a:prstGeom prst="rect">
            <a:avLst/>
          </a:prstGeom>
          <a:solidFill>
            <a:schemeClr val="accent1">
              <a:lumMod val="20000"/>
              <a:lumOff val="80000"/>
            </a:schemeClr>
          </a:solidFill>
        </p:spPr>
        <p:txBody>
          <a:bodyPr/>
          <a:lstStyle/>
          <a:p>
            <a:pPr eaLnBrk="1" hangingPunct="1">
              <a:buFont typeface="Wingdings" pitchFamily="2" charset="2"/>
              <a:buNone/>
            </a:pPr>
            <a:r>
              <a:rPr lang="en-US" altLang="zh-CN" sz="2400" dirty="0">
                <a:ea typeface="华文新魏" panose="02010800040101010101" pitchFamily="2" charset="-122"/>
              </a:rPr>
              <a:t>bool  </a:t>
            </a:r>
            <a:r>
              <a:rPr lang="en-US" altLang="zh-CN" sz="2400" dirty="0">
                <a:solidFill>
                  <a:srgbClr val="FF0000"/>
                </a:solidFill>
                <a:ea typeface="华文新魏" panose="02010800040101010101" pitchFamily="2" charset="-122"/>
              </a:rPr>
              <a:t>inside1</a:t>
            </a:r>
            <a:r>
              <a:rPr lang="en-US" altLang="zh-CN" sz="2400" dirty="0">
                <a:ea typeface="华文新魏" panose="02010800040101010101" pitchFamily="2" charset="-122"/>
              </a:rPr>
              <a:t>=</a:t>
            </a:r>
            <a:r>
              <a:rPr lang="en-US" altLang="zh-CN" sz="2400" dirty="0">
                <a:solidFill>
                  <a:srgbClr val="0033CC"/>
                </a:solidFill>
                <a:ea typeface="华文新魏" panose="02010800040101010101" pitchFamily="2" charset="-122"/>
              </a:rPr>
              <a:t>false</a:t>
            </a:r>
            <a:r>
              <a:rPr lang="en-US" altLang="zh-CN" sz="2400" dirty="0">
                <a:ea typeface="华文新魏" panose="02010800040101010101" pitchFamily="2" charset="-122"/>
              </a:rPr>
              <a:t>;   /*P1</a:t>
            </a:r>
            <a:r>
              <a:rPr lang="zh-CN" altLang="en-US" sz="2400" dirty="0">
                <a:ea typeface="华文新魏" panose="02010800040101010101" pitchFamily="2" charset="-122"/>
              </a:rPr>
              <a:t>不在其临界区内</a:t>
            </a:r>
            <a:r>
              <a:rPr lang="en-US" altLang="zh-CN" sz="2400" dirty="0">
                <a:ea typeface="华文新魏" panose="02010800040101010101" pitchFamily="2" charset="-122"/>
              </a:rPr>
              <a:t>*/</a:t>
            </a:r>
            <a:endParaRPr lang="zh-CN" altLang="en-US" sz="2400" dirty="0">
              <a:ea typeface="华文新魏" panose="02010800040101010101" pitchFamily="2" charset="-122"/>
            </a:endParaRPr>
          </a:p>
          <a:p>
            <a:pPr eaLnBrk="1" hangingPunct="1">
              <a:buFont typeface="Wingdings" pitchFamily="2" charset="2"/>
              <a:buNone/>
            </a:pPr>
            <a:r>
              <a:rPr lang="en-US" altLang="zh-CN" sz="2400" dirty="0">
                <a:ea typeface="华文新魏" panose="02010800040101010101" pitchFamily="2" charset="-122"/>
              </a:rPr>
              <a:t>bool  </a:t>
            </a:r>
            <a:r>
              <a:rPr lang="en-US" altLang="zh-CN" sz="2400" dirty="0">
                <a:solidFill>
                  <a:srgbClr val="FF0000"/>
                </a:solidFill>
                <a:ea typeface="华文新魏" panose="02010800040101010101" pitchFamily="2" charset="-122"/>
              </a:rPr>
              <a:t>inside2</a:t>
            </a:r>
            <a:r>
              <a:rPr lang="en-US" altLang="zh-CN" sz="2400" dirty="0">
                <a:ea typeface="华文新魏" panose="02010800040101010101" pitchFamily="2" charset="-122"/>
              </a:rPr>
              <a:t>=</a:t>
            </a:r>
            <a:r>
              <a:rPr lang="en-US" altLang="zh-CN" sz="2400" dirty="0">
                <a:solidFill>
                  <a:srgbClr val="0033CC"/>
                </a:solidFill>
                <a:ea typeface="华文新魏" panose="02010800040101010101" pitchFamily="2" charset="-122"/>
              </a:rPr>
              <a:t>false</a:t>
            </a:r>
            <a:r>
              <a:rPr lang="en-US" altLang="zh-CN" sz="2400" dirty="0">
                <a:ea typeface="华文新魏" panose="02010800040101010101" pitchFamily="2" charset="-122"/>
              </a:rPr>
              <a:t>;   /*P2</a:t>
            </a:r>
            <a:r>
              <a:rPr lang="zh-CN" altLang="en-US" sz="2400" dirty="0">
                <a:ea typeface="华文新魏" panose="02010800040101010101" pitchFamily="2" charset="-122"/>
              </a:rPr>
              <a:t>不在其临界区内</a:t>
            </a:r>
            <a:r>
              <a:rPr lang="en-US" altLang="zh-CN" sz="2400" dirty="0">
                <a:ea typeface="华文新魏" panose="02010800040101010101" pitchFamily="2" charset="-122"/>
              </a:rPr>
              <a:t>*/</a:t>
            </a:r>
            <a:endParaRPr lang="zh-CN" altLang="en-US" sz="2400" dirty="0">
              <a:ea typeface="华文新魏" panose="02010800040101010101" pitchFamily="2" charset="-122"/>
            </a:endParaRPr>
          </a:p>
          <a:p>
            <a:pPr eaLnBrk="1" hangingPunct="1">
              <a:buFont typeface="Wingdings" pitchFamily="2" charset="2"/>
              <a:buNone/>
            </a:pPr>
            <a:r>
              <a:rPr lang="en-US" altLang="zh-CN" sz="2400" dirty="0" err="1">
                <a:solidFill>
                  <a:srgbClr val="0033CC"/>
                </a:solidFill>
                <a:ea typeface="华文新魏" panose="02010800040101010101" pitchFamily="2" charset="-122"/>
              </a:rPr>
              <a:t>cobegin</a:t>
            </a:r>
            <a:r>
              <a:rPr lang="en-US" altLang="zh-CN" sz="2400" dirty="0">
                <a:solidFill>
                  <a:srgbClr val="0033CC"/>
                </a:solidFill>
                <a:ea typeface="华文新魏" panose="02010800040101010101" pitchFamily="2" charset="-122"/>
              </a:rPr>
              <a:t> </a:t>
            </a:r>
            <a:r>
              <a:rPr lang="en-US" altLang="zh-CN" sz="2400" dirty="0">
                <a:ea typeface="华文新魏" panose="02010800040101010101" pitchFamily="2" charset="-122"/>
              </a:rPr>
              <a:t>  /*</a:t>
            </a:r>
            <a:r>
              <a:rPr lang="en-US" altLang="zh-CN" sz="2400" dirty="0" err="1">
                <a:ea typeface="华文新魏" panose="02010800040101010101" pitchFamily="2" charset="-122"/>
              </a:rPr>
              <a:t>cobegin</a:t>
            </a:r>
            <a:r>
              <a:rPr lang="zh-CN" altLang="en-US" sz="2400" dirty="0">
                <a:ea typeface="华文新魏" panose="02010800040101010101" pitchFamily="2" charset="-122"/>
              </a:rPr>
              <a:t>和</a:t>
            </a:r>
            <a:r>
              <a:rPr lang="en-US" altLang="zh-CN" sz="2400" dirty="0" err="1">
                <a:ea typeface="华文新魏" panose="02010800040101010101" pitchFamily="2" charset="-122"/>
              </a:rPr>
              <a:t>coend</a:t>
            </a:r>
            <a:r>
              <a:rPr lang="zh-CN" altLang="en-US" sz="2400" dirty="0">
                <a:ea typeface="华文新魏" panose="02010800040101010101" pitchFamily="2" charset="-122"/>
              </a:rPr>
              <a:t>表示括号中的进程是一组并发进程*</a:t>
            </a:r>
            <a:r>
              <a:rPr lang="en-US" altLang="zh-CN" sz="2400" dirty="0">
                <a:ea typeface="华文新魏" panose="02010800040101010101" pitchFamily="2" charset="-122"/>
              </a:rPr>
              <a:t>/</a:t>
            </a:r>
          </a:p>
        </p:txBody>
      </p:sp>
      <p:sp>
        <p:nvSpPr>
          <p:cNvPr id="4" name="TextBox 3">
            <a:extLst>
              <a:ext uri="{FF2B5EF4-FFF2-40B4-BE49-F238E27FC236}">
                <a16:creationId xmlns:a16="http://schemas.microsoft.com/office/drawing/2014/main" id="{B0EA9EFA-F7C2-4040-8426-C9A6417E24BB}"/>
              </a:ext>
            </a:extLst>
          </p:cNvPr>
          <p:cNvSpPr txBox="1"/>
          <p:nvPr/>
        </p:nvSpPr>
        <p:spPr>
          <a:xfrm>
            <a:off x="4832349" y="3272185"/>
            <a:ext cx="4000500" cy="2678113"/>
          </a:xfrm>
          <a:prstGeom prst="rect">
            <a:avLst/>
          </a:prstGeom>
          <a:solidFill>
            <a:schemeClr val="accent3">
              <a:lumMod val="95000"/>
            </a:schemeClr>
          </a:solidFill>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dirty="0">
                <a:solidFill>
                  <a:srgbClr val="FF0000"/>
                </a:solidFill>
                <a:latin typeface="Times New Roman" panose="02020603050405020304" pitchFamily="18" charset="0"/>
                <a:ea typeface="华文新魏" panose="02010800040101010101" pitchFamily="2" charset="-122"/>
              </a:rPr>
              <a:t>process  P2( </a:t>
            </a:r>
            <a:r>
              <a:rPr lang="en-US" altLang="zh-CN" dirty="0">
                <a:solidFill>
                  <a:srgbClr val="FF3300"/>
                </a:solidFill>
                <a:latin typeface="Times New Roman" panose="02020603050405020304" pitchFamily="18" charset="0"/>
                <a:ea typeface="华文新魏" panose="02010800040101010101" pitchFamily="2" charset="-122"/>
              </a:rPr>
              <a:t>)</a:t>
            </a:r>
            <a:r>
              <a:rPr lang="en-US" altLang="zh-CN" dirty="0">
                <a:solidFill>
                  <a:srgbClr val="0000FF"/>
                </a:solidFill>
                <a:latin typeface="Times New Roman" panose="02020603050405020304" pitchFamily="18" charset="0"/>
                <a:ea typeface="华文新魏" panose="02010800040101010101" pitchFamily="2" charset="-122"/>
              </a:rPr>
              <a:t> {</a:t>
            </a:r>
          </a:p>
          <a:p>
            <a:r>
              <a:rPr lang="en-US" altLang="zh-CN" dirty="0">
                <a:solidFill>
                  <a:srgbClr val="0000FF"/>
                </a:solidFill>
                <a:latin typeface="Times New Roman" panose="02020603050405020304" pitchFamily="18" charset="0"/>
                <a:ea typeface="华文新魏" panose="02010800040101010101" pitchFamily="2" charset="-122"/>
              </a:rPr>
              <a:t>while(inside1);  /*</a:t>
            </a:r>
            <a:r>
              <a:rPr lang="zh-CN" altLang="en-US" dirty="0">
                <a:solidFill>
                  <a:srgbClr val="0000FF"/>
                </a:solidFill>
                <a:latin typeface="Times New Roman" panose="02020603050405020304" pitchFamily="18" charset="0"/>
                <a:ea typeface="华文新魏" panose="02010800040101010101" pitchFamily="2" charset="-122"/>
              </a:rPr>
              <a:t>等待</a:t>
            </a:r>
            <a:r>
              <a:rPr lang="en-US" altLang="zh-CN" dirty="0">
                <a:solidFill>
                  <a:srgbClr val="0000FF"/>
                </a:solidFill>
                <a:latin typeface="Times New Roman" panose="02020603050405020304" pitchFamily="18" charset="0"/>
                <a:ea typeface="华文新魏" panose="02010800040101010101" pitchFamily="2" charset="-122"/>
              </a:rPr>
              <a:t>*/ inside2=true;</a:t>
            </a:r>
          </a:p>
          <a:p>
            <a:r>
              <a:rPr lang="en-US" altLang="zh-CN" dirty="0">
                <a:solidFill>
                  <a:srgbClr val="0000FF"/>
                </a:solidFill>
                <a:latin typeface="Times New Roman" panose="02020603050405020304" pitchFamily="18" charset="0"/>
                <a:ea typeface="华文新魏" panose="02010800040101010101" pitchFamily="2" charset="-122"/>
              </a:rPr>
              <a:t>/*</a:t>
            </a:r>
            <a:r>
              <a:rPr lang="zh-CN" altLang="en-US" dirty="0">
                <a:solidFill>
                  <a:srgbClr val="0000FF"/>
                </a:solidFill>
                <a:latin typeface="Times New Roman" panose="02020603050405020304" pitchFamily="18" charset="0"/>
                <a:ea typeface="华文新魏" panose="02010800040101010101" pitchFamily="2" charset="-122"/>
              </a:rPr>
              <a:t>临界区</a:t>
            </a:r>
            <a:r>
              <a:rPr lang="en-US" altLang="zh-CN" dirty="0">
                <a:solidFill>
                  <a:srgbClr val="0000FF"/>
                </a:solidFill>
                <a:latin typeface="Times New Roman" panose="02020603050405020304" pitchFamily="18" charset="0"/>
                <a:ea typeface="华文新魏" panose="02010800040101010101" pitchFamily="2" charset="-122"/>
              </a:rPr>
              <a:t>*/;</a:t>
            </a:r>
          </a:p>
          <a:p>
            <a:r>
              <a:rPr lang="en-US" altLang="zh-CN" dirty="0">
                <a:solidFill>
                  <a:srgbClr val="0000FF"/>
                </a:solidFill>
                <a:latin typeface="Times New Roman" panose="02020603050405020304" pitchFamily="18" charset="0"/>
                <a:ea typeface="华文新魏" panose="02010800040101010101" pitchFamily="2" charset="-122"/>
              </a:rPr>
              <a:t>inside2=false;</a:t>
            </a:r>
          </a:p>
          <a:p>
            <a:r>
              <a:rPr lang="en-US" altLang="zh-CN" dirty="0">
                <a:latin typeface="Times New Roman" panose="02020603050405020304" pitchFamily="18" charset="0"/>
                <a:ea typeface="华文新魏" panose="02010800040101010101" pitchFamily="2" charset="-122"/>
              </a:rPr>
              <a:t>}</a:t>
            </a:r>
            <a:endParaRPr lang="zh-CN" altLang="en-US" dirty="0">
              <a:latin typeface="Times New Roman" panose="02020603050405020304" pitchFamily="18" charset="0"/>
            </a:endParaRPr>
          </a:p>
        </p:txBody>
      </p:sp>
      <p:sp>
        <p:nvSpPr>
          <p:cNvPr id="5" name="TextBox 4">
            <a:extLst>
              <a:ext uri="{FF2B5EF4-FFF2-40B4-BE49-F238E27FC236}">
                <a16:creationId xmlns:a16="http://schemas.microsoft.com/office/drawing/2014/main" id="{43A9C0EC-F1FA-734C-945C-5354C3850009}"/>
              </a:ext>
            </a:extLst>
          </p:cNvPr>
          <p:cNvSpPr txBox="1"/>
          <p:nvPr/>
        </p:nvSpPr>
        <p:spPr>
          <a:xfrm>
            <a:off x="514349" y="3272185"/>
            <a:ext cx="4318000" cy="2678113"/>
          </a:xfrm>
          <a:prstGeom prst="rect">
            <a:avLst/>
          </a:prstGeom>
          <a:solidFill>
            <a:schemeClr val="accent2">
              <a:lumMod val="20000"/>
              <a:lumOff val="80000"/>
            </a:schemeClr>
          </a:solidFill>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a:solidFill>
                  <a:srgbClr val="FF0000"/>
                </a:solidFill>
                <a:latin typeface="Times New Roman" panose="02020603050405020304" pitchFamily="18" charset="0"/>
                <a:ea typeface="华文新魏" panose="02010800040101010101" pitchFamily="2" charset="-122"/>
              </a:rPr>
              <a:t>Process  P1( ) </a:t>
            </a:r>
            <a:r>
              <a:rPr lang="en-US" altLang="zh-CN">
                <a:solidFill>
                  <a:srgbClr val="0000FF"/>
                </a:solidFill>
                <a:latin typeface="Times New Roman" panose="02020603050405020304" pitchFamily="18" charset="0"/>
                <a:ea typeface="华文新魏" panose="02010800040101010101" pitchFamily="2" charset="-122"/>
              </a:rPr>
              <a:t>{</a:t>
            </a:r>
            <a:r>
              <a:rPr lang="en-US" altLang="zh-CN">
                <a:latin typeface="Times New Roman" panose="02020603050405020304" pitchFamily="18" charset="0"/>
                <a:ea typeface="华文新魏" panose="02010800040101010101" pitchFamily="2" charset="-122"/>
              </a:rPr>
              <a:t>                </a:t>
            </a:r>
          </a:p>
          <a:p>
            <a:r>
              <a:rPr lang="en-US" altLang="zh-CN">
                <a:latin typeface="Times New Roman" panose="02020603050405020304" pitchFamily="18" charset="0"/>
                <a:ea typeface="华文新魏" panose="02010800040101010101" pitchFamily="2" charset="-122"/>
              </a:rPr>
              <a:t>  </a:t>
            </a:r>
            <a:r>
              <a:rPr lang="en-US" altLang="zh-CN">
                <a:solidFill>
                  <a:srgbClr val="0000FF"/>
                </a:solidFill>
                <a:latin typeface="Times New Roman" panose="02020603050405020304" pitchFamily="18" charset="0"/>
                <a:ea typeface="华文新魏" panose="02010800040101010101" pitchFamily="2" charset="-122"/>
              </a:rPr>
              <a:t>while(inside2);/*</a:t>
            </a:r>
            <a:r>
              <a:rPr lang="zh-CN" altLang="en-US">
                <a:solidFill>
                  <a:srgbClr val="0000FF"/>
                </a:solidFill>
                <a:latin typeface="Times New Roman" panose="02020603050405020304" pitchFamily="18" charset="0"/>
                <a:ea typeface="华文新魏" panose="02010800040101010101" pitchFamily="2" charset="-122"/>
              </a:rPr>
              <a:t>等待</a:t>
            </a:r>
            <a:r>
              <a:rPr lang="en-US" altLang="zh-CN">
                <a:solidFill>
                  <a:srgbClr val="0000FF"/>
                </a:solidFill>
                <a:latin typeface="Times New Roman" panose="02020603050405020304" pitchFamily="18" charset="0"/>
                <a:ea typeface="华文新魏" panose="02010800040101010101" pitchFamily="2" charset="-122"/>
              </a:rPr>
              <a:t>*/</a:t>
            </a:r>
            <a:endParaRPr lang="zh-CN" altLang="en-US">
              <a:solidFill>
                <a:srgbClr val="0000FF"/>
              </a:solidFill>
              <a:latin typeface="Times New Roman" panose="02020603050405020304" pitchFamily="18" charset="0"/>
              <a:ea typeface="华文新魏" panose="02010800040101010101" pitchFamily="2" charset="-122"/>
            </a:endParaRPr>
          </a:p>
          <a:p>
            <a:r>
              <a:rPr lang="zh-CN" altLang="en-US">
                <a:solidFill>
                  <a:srgbClr val="0000FF"/>
                </a:solidFill>
                <a:latin typeface="Times New Roman" panose="02020603050405020304" pitchFamily="18" charset="0"/>
                <a:ea typeface="华文新魏" panose="02010800040101010101" pitchFamily="2" charset="-122"/>
              </a:rPr>
              <a:t>  </a:t>
            </a:r>
            <a:r>
              <a:rPr lang="en-US" altLang="zh-CN">
                <a:solidFill>
                  <a:srgbClr val="0000FF"/>
                </a:solidFill>
                <a:latin typeface="Times New Roman" panose="02020603050405020304" pitchFamily="18" charset="0"/>
                <a:ea typeface="华文新魏" panose="02010800040101010101" pitchFamily="2" charset="-122"/>
              </a:rPr>
              <a:t>inside1=true;                  </a:t>
            </a:r>
          </a:p>
          <a:p>
            <a:r>
              <a:rPr lang="en-US" altLang="zh-CN">
                <a:solidFill>
                  <a:srgbClr val="0000FF"/>
                </a:solidFill>
                <a:latin typeface="Times New Roman" panose="02020603050405020304" pitchFamily="18" charset="0"/>
                <a:ea typeface="华文新魏" panose="02010800040101010101" pitchFamily="2" charset="-122"/>
              </a:rPr>
              <a:t>  /*</a:t>
            </a:r>
            <a:r>
              <a:rPr lang="zh-CN" altLang="en-US">
                <a:solidFill>
                  <a:srgbClr val="0000FF"/>
                </a:solidFill>
                <a:latin typeface="Times New Roman" panose="02020603050405020304" pitchFamily="18" charset="0"/>
                <a:ea typeface="华文新魏" panose="02010800040101010101" pitchFamily="2" charset="-122"/>
              </a:rPr>
              <a:t>临界区</a:t>
            </a:r>
            <a:r>
              <a:rPr lang="en-US" altLang="zh-CN">
                <a:solidFill>
                  <a:srgbClr val="0000FF"/>
                </a:solidFill>
                <a:latin typeface="Times New Roman" panose="02020603050405020304" pitchFamily="18" charset="0"/>
                <a:ea typeface="华文新魏" panose="02010800040101010101" pitchFamily="2" charset="-122"/>
              </a:rPr>
              <a:t>*/</a:t>
            </a:r>
          </a:p>
          <a:p>
            <a:r>
              <a:rPr lang="en-US" altLang="zh-CN">
                <a:solidFill>
                  <a:srgbClr val="0000FF"/>
                </a:solidFill>
                <a:latin typeface="Times New Roman" panose="02020603050405020304" pitchFamily="18" charset="0"/>
                <a:ea typeface="华文新魏" panose="02010800040101010101" pitchFamily="2" charset="-122"/>
              </a:rPr>
              <a:t>  inside1=false;                 </a:t>
            </a:r>
          </a:p>
          <a:p>
            <a:r>
              <a:rPr lang="en-US" altLang="zh-CN">
                <a:solidFill>
                  <a:srgbClr val="0000FF"/>
                </a:solidFill>
                <a:latin typeface="Times New Roman" panose="02020603050405020304" pitchFamily="18" charset="0"/>
                <a:ea typeface="华文新魏" panose="02010800040101010101" pitchFamily="2" charset="-122"/>
              </a:rPr>
              <a:t> }</a:t>
            </a:r>
            <a:endParaRPr lang="zh-CN" altLang="en-US">
              <a:solidFill>
                <a:srgbClr val="0000FF"/>
              </a:solidFill>
              <a:latin typeface="Times New Roman" panose="02020603050405020304" pitchFamily="18" charset="0"/>
            </a:endParaRPr>
          </a:p>
        </p:txBody>
      </p:sp>
      <p:sp>
        <p:nvSpPr>
          <p:cNvPr id="6" name="TextBox 5">
            <a:extLst>
              <a:ext uri="{FF2B5EF4-FFF2-40B4-BE49-F238E27FC236}">
                <a16:creationId xmlns:a16="http://schemas.microsoft.com/office/drawing/2014/main" id="{508A0DA7-9E5B-754C-8D22-697D17F83A9D}"/>
              </a:ext>
            </a:extLst>
          </p:cNvPr>
          <p:cNvSpPr txBox="1">
            <a:spLocks noChangeArrowheads="1"/>
          </p:cNvSpPr>
          <p:nvPr/>
        </p:nvSpPr>
        <p:spPr bwMode="auto">
          <a:xfrm>
            <a:off x="473074" y="5934423"/>
            <a:ext cx="2714625" cy="461665"/>
          </a:xfrm>
          <a:prstGeom prst="rect">
            <a:avLst/>
          </a:prstGeom>
          <a:noFill/>
          <a:ln w="9525">
            <a:noFill/>
            <a:miter lim="800000"/>
            <a:headEnd/>
            <a:tailEnd/>
          </a:ln>
        </p:spPr>
        <p:txBody>
          <a:bodyPr>
            <a:spAutoFit/>
          </a:bodyPr>
          <a:lstStyle/>
          <a:p>
            <a:pPr>
              <a:defRPr/>
            </a:pPr>
            <a:r>
              <a:rPr lang="en-US" altLang="zh-CN" sz="2400" dirty="0" err="1">
                <a:solidFill>
                  <a:srgbClr val="0033CC"/>
                </a:solidFill>
                <a:latin typeface="+mn-lt"/>
                <a:ea typeface="华文新魏" pitchFamily="2" charset="-122"/>
              </a:rPr>
              <a:t>coend</a:t>
            </a:r>
            <a:endParaRPr lang="zh-CN" altLang="en-US" sz="2400" dirty="0">
              <a:solidFill>
                <a:srgbClr val="0033CC"/>
              </a:solidFill>
              <a:latin typeface="+mn-lt"/>
              <a:ea typeface="华文新魏" pitchFamily="2" charset="-122"/>
            </a:endParaRPr>
          </a:p>
        </p:txBody>
      </p:sp>
      <p:sp>
        <p:nvSpPr>
          <p:cNvPr id="7" name="TextBox 6">
            <a:extLst>
              <a:ext uri="{FF2B5EF4-FFF2-40B4-BE49-F238E27FC236}">
                <a16:creationId xmlns:a16="http://schemas.microsoft.com/office/drawing/2014/main" id="{07E758F3-EF02-6349-B618-7D5F80866D3F}"/>
              </a:ext>
            </a:extLst>
          </p:cNvPr>
          <p:cNvSpPr txBox="1">
            <a:spLocks noChangeArrowheads="1"/>
          </p:cNvSpPr>
          <p:nvPr/>
        </p:nvSpPr>
        <p:spPr bwMode="auto">
          <a:xfrm>
            <a:off x="2973387" y="6166198"/>
            <a:ext cx="5715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a:solidFill>
                  <a:srgbClr val="FF0000"/>
                </a:solidFill>
                <a:latin typeface="华文新魏" panose="02010800040101010101" pitchFamily="2" charset="-122"/>
                <a:ea typeface="华文新魏" panose="02010800040101010101" pitchFamily="2" charset="-122"/>
              </a:rPr>
              <a:t>结果：</a:t>
            </a:r>
            <a:r>
              <a:rPr lang="en-US" altLang="zh-CN">
                <a:solidFill>
                  <a:srgbClr val="FF0000"/>
                </a:solidFill>
                <a:latin typeface="华文新魏" panose="02010800040101010101" pitchFamily="2" charset="-122"/>
                <a:ea typeface="华文新魏" panose="02010800040101010101" pitchFamily="2" charset="-122"/>
              </a:rPr>
              <a:t>P1</a:t>
            </a:r>
            <a:r>
              <a:rPr lang="zh-CN" altLang="en-US">
                <a:solidFill>
                  <a:srgbClr val="FF0000"/>
                </a:solidFill>
                <a:latin typeface="华文新魏" panose="02010800040101010101" pitchFamily="2" charset="-122"/>
                <a:ea typeface="华文新魏" panose="02010800040101010101" pitchFamily="2" charset="-122"/>
              </a:rPr>
              <a:t>、</a:t>
            </a:r>
            <a:r>
              <a:rPr lang="en-US" altLang="zh-CN">
                <a:solidFill>
                  <a:srgbClr val="FF0000"/>
                </a:solidFill>
                <a:latin typeface="华文新魏" panose="02010800040101010101" pitchFamily="2" charset="-122"/>
                <a:ea typeface="华文新魏" panose="02010800040101010101" pitchFamily="2" charset="-122"/>
              </a:rPr>
              <a:t>P2</a:t>
            </a:r>
            <a:r>
              <a:rPr lang="zh-CN" altLang="en-US">
                <a:solidFill>
                  <a:srgbClr val="FF0000"/>
                </a:solidFill>
                <a:latin typeface="华文新魏" panose="02010800040101010101" pitchFamily="2" charset="-122"/>
                <a:ea typeface="华文新魏" panose="02010800040101010101" pitchFamily="2" charset="-122"/>
              </a:rPr>
              <a:t>同时进入临界区</a:t>
            </a:r>
          </a:p>
        </p:txBody>
      </p:sp>
      <p:sp>
        <p:nvSpPr>
          <p:cNvPr id="10" name="Text Box 4">
            <a:extLst>
              <a:ext uri="{FF2B5EF4-FFF2-40B4-BE49-F238E27FC236}">
                <a16:creationId xmlns:a16="http://schemas.microsoft.com/office/drawing/2014/main" id="{791E3F16-A0BD-B04D-B0F5-6AE54D8B4700}"/>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3300"/>
                </a:solidFill>
                <a:latin typeface="宋体" panose="02010600030101010101" pitchFamily="2" charset="-122"/>
              </a:rPr>
              <a:t>软件同步</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D440ECCB-1F6B-734C-96CE-F30B6FCADFB3}"/>
              </a:ext>
            </a:extLst>
          </p:cNvPr>
          <p:cNvSpPr>
            <a:spLocks noGrp="1"/>
          </p:cNvSpPr>
          <p:nvPr>
            <p:ph type="sldNum" sz="quarter" idx="12"/>
          </p:nvPr>
        </p:nvSpPr>
        <p:spPr/>
        <p:txBody>
          <a:bodyPr/>
          <a:lstStyle/>
          <a:p>
            <a:fld id="{DC6D1BD5-D0BD-4B4A-ABF2-851E9CF71F86}" type="slidenum">
              <a:rPr lang="zh-CN" altLang="en-US" smtClean="0"/>
              <a:pPr/>
              <a:t>70</a:t>
            </a:fld>
            <a:endParaRPr lang="en-US" altLang="zh-CN" dirty="0"/>
          </a:p>
        </p:txBody>
      </p:sp>
    </p:spTree>
    <p:extLst>
      <p:ext uri="{BB962C8B-B14F-4D97-AF65-F5344CB8AC3E}">
        <p14:creationId xmlns:p14="http://schemas.microsoft.com/office/powerpoint/2010/main" val="1902900328"/>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31">
                                            <p:bg/>
                                          </p:spTgt>
                                        </p:tgtEl>
                                        <p:attrNameLst>
                                          <p:attrName>style.visibility</p:attrName>
                                        </p:attrNameLst>
                                      </p:cBhvr>
                                      <p:to>
                                        <p:strVal val="visible"/>
                                      </p:to>
                                    </p:set>
                                    <p:animEffect transition="in" filter="blinds(horizontal)">
                                      <p:cBhvr>
                                        <p:cTn id="7" dur="500"/>
                                        <p:tgtEl>
                                          <p:spTgt spid="22531">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531">
                                            <p:txEl>
                                              <p:pRg st="0" end="0"/>
                                            </p:txEl>
                                          </p:spTgt>
                                        </p:tgtEl>
                                        <p:attrNameLst>
                                          <p:attrName>style.visibility</p:attrName>
                                        </p:attrNameLst>
                                      </p:cBhvr>
                                      <p:to>
                                        <p:strVal val="visible"/>
                                      </p:to>
                                    </p:set>
                                    <p:animEffect transition="in" filter="blinds(horizontal)">
                                      <p:cBhvr>
                                        <p:cTn id="12" dur="500"/>
                                        <p:tgtEl>
                                          <p:spTgt spid="225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17" dur="500"/>
                                        <p:tgtEl>
                                          <p:spTgt spid="22531">
                                            <p:txEl>
                                              <p:pRg st="1" end="1"/>
                                            </p:txEl>
                                          </p:spTgt>
                                        </p:tgtEl>
                                      </p:cBhvr>
                                    </p:animEffect>
                                  </p:childTnLst>
                                </p:cTn>
                              </p:par>
                            </p:childTnLst>
                          </p:cTn>
                        </p:par>
                        <p:par>
                          <p:cTn id="18" fill="hold" nodeType="afterGroup">
                            <p:stCondLst>
                              <p:cond delay="500"/>
                            </p:stCondLst>
                            <p:childTnLst>
                              <p:par>
                                <p:cTn id="19" presetID="3" presetClass="entr" presetSubtype="10" fill="hold" grpId="0" nodeType="afterEffect">
                                  <p:stCondLst>
                                    <p:cond delay="0"/>
                                  </p:stCondLst>
                                  <p:childTnLst>
                                    <p:set>
                                      <p:cBhvr>
                                        <p:cTn id="20" dur="1" fill="hold">
                                          <p:stCondLst>
                                            <p:cond delay="0"/>
                                          </p:stCondLst>
                                        </p:cTn>
                                        <p:tgtEl>
                                          <p:spTgt spid="22531">
                                            <p:txEl>
                                              <p:pRg st="2" end="2"/>
                                            </p:txEl>
                                          </p:spTgt>
                                        </p:tgtEl>
                                        <p:attrNameLst>
                                          <p:attrName>style.visibility</p:attrName>
                                        </p:attrNameLst>
                                      </p:cBhvr>
                                      <p:to>
                                        <p:strVal val="visible"/>
                                      </p:to>
                                    </p:set>
                                    <p:animEffect transition="in" filter="blinds(horizontal)">
                                      <p:cBhvr>
                                        <p:cTn id="21" dur="500"/>
                                        <p:tgtEl>
                                          <p:spTgt spid="22531">
                                            <p:txEl>
                                              <p:pRg st="2" end="2"/>
                                            </p:txEl>
                                          </p:spTgt>
                                        </p:tgtEl>
                                      </p:cBhvr>
                                    </p:animEffect>
                                  </p:childTnLst>
                                </p:cTn>
                              </p:par>
                            </p:childTnLst>
                          </p:cTn>
                        </p:par>
                        <p:par>
                          <p:cTn id="22" fill="hold" nodeType="afterGroup">
                            <p:stCondLst>
                              <p:cond delay="1000"/>
                            </p:stCondLst>
                            <p:childTnLst>
                              <p:par>
                                <p:cTn id="23" presetID="3" presetClass="entr" presetSubtype="1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linds(horizontal)">
                                      <p:cBhvr>
                                        <p:cTn id="25" dur="500"/>
                                        <p:tgtEl>
                                          <p:spTgt spid="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blinds(horizontal)">
                                      <p:cBhvr>
                                        <p:cTn id="30" dur="500"/>
                                        <p:tgtEl>
                                          <p:spTgt spid="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linds(horizontal)">
                                      <p:cBhvr>
                                        <p:cTn id="35" dur="500"/>
                                        <p:tgtEl>
                                          <p:spTgt spid="4"/>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linds(horizontal)">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nimBg="1"/>
      <p:bldP spid="4" grpId="0" animBg="1"/>
      <p:bldP spid="5" grpId="0" animBg="1"/>
      <p:bldP spid="6" grpId="0"/>
      <p:bldP spid="7"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a:extLst>
              <a:ext uri="{FF2B5EF4-FFF2-40B4-BE49-F238E27FC236}">
                <a16:creationId xmlns:a16="http://schemas.microsoft.com/office/drawing/2014/main" id="{EBA12450-C54B-4A4D-9C0A-212686D92F11}"/>
              </a:ext>
            </a:extLst>
          </p:cNvPr>
          <p:cNvSpPr>
            <a:spLocks noGrp="1" noChangeArrowheads="1"/>
          </p:cNvSpPr>
          <p:nvPr>
            <p:ph type="body" idx="4294967295"/>
          </p:nvPr>
        </p:nvSpPr>
        <p:spPr>
          <a:xfrm>
            <a:off x="463149" y="1505719"/>
            <a:ext cx="8532812" cy="1571625"/>
          </a:xfrm>
          <a:prstGeom prst="rect">
            <a:avLst/>
          </a:prstGeom>
          <a:solidFill>
            <a:schemeClr val="accent1">
              <a:lumMod val="20000"/>
              <a:lumOff val="80000"/>
            </a:schemeClr>
          </a:solidFill>
        </p:spPr>
        <p:txBody>
          <a:bodyPr/>
          <a:lstStyle/>
          <a:p>
            <a:pPr eaLnBrk="1" hangingPunct="1">
              <a:lnSpc>
                <a:spcPct val="90000"/>
              </a:lnSpc>
              <a:buFont typeface="Wingdings" pitchFamily="2" charset="2"/>
              <a:buNone/>
            </a:pPr>
            <a:r>
              <a:rPr lang="en-US" altLang="zh-CN" sz="2400" dirty="0">
                <a:ea typeface="华文新魏" panose="02010800040101010101" pitchFamily="2" charset="-122"/>
              </a:rPr>
              <a:t>bool  </a:t>
            </a:r>
            <a:r>
              <a:rPr lang="en-US" altLang="zh-CN" sz="2400" dirty="0">
                <a:solidFill>
                  <a:srgbClr val="FF0000"/>
                </a:solidFill>
                <a:ea typeface="华文新魏" panose="02010800040101010101" pitchFamily="2" charset="-122"/>
              </a:rPr>
              <a:t>inside1</a:t>
            </a:r>
            <a:r>
              <a:rPr lang="en-US" altLang="zh-CN" sz="2400" dirty="0">
                <a:ea typeface="华文新魏" panose="02010800040101010101" pitchFamily="2" charset="-122"/>
              </a:rPr>
              <a:t>=</a:t>
            </a:r>
            <a:r>
              <a:rPr lang="en-US" altLang="zh-CN" sz="2400" dirty="0">
                <a:solidFill>
                  <a:srgbClr val="0033CC"/>
                </a:solidFill>
                <a:ea typeface="华文新魏" panose="02010800040101010101" pitchFamily="2" charset="-122"/>
              </a:rPr>
              <a:t>false</a:t>
            </a:r>
            <a:r>
              <a:rPr lang="en-US" altLang="zh-CN" sz="2400" dirty="0">
                <a:ea typeface="华文新魏" panose="02010800040101010101" pitchFamily="2" charset="-122"/>
              </a:rPr>
              <a:t>;  //P1</a:t>
            </a:r>
            <a:r>
              <a:rPr lang="zh-CN" altLang="en-US" sz="2400" dirty="0">
                <a:ea typeface="华文新魏" panose="02010800040101010101" pitchFamily="2" charset="-122"/>
              </a:rPr>
              <a:t>不在其临界区内</a:t>
            </a:r>
          </a:p>
          <a:p>
            <a:pPr eaLnBrk="1" hangingPunct="1">
              <a:lnSpc>
                <a:spcPct val="90000"/>
              </a:lnSpc>
              <a:buFont typeface="Wingdings" pitchFamily="2" charset="2"/>
              <a:buNone/>
            </a:pPr>
            <a:r>
              <a:rPr lang="en-US" altLang="zh-CN" sz="2400" dirty="0">
                <a:ea typeface="华文新魏" panose="02010800040101010101" pitchFamily="2" charset="-122"/>
              </a:rPr>
              <a:t>bool  </a:t>
            </a:r>
            <a:r>
              <a:rPr lang="en-US" altLang="zh-CN" sz="2400" dirty="0">
                <a:solidFill>
                  <a:srgbClr val="FF0000"/>
                </a:solidFill>
                <a:ea typeface="华文新魏" panose="02010800040101010101" pitchFamily="2" charset="-122"/>
              </a:rPr>
              <a:t>inside2</a:t>
            </a:r>
            <a:r>
              <a:rPr lang="en-US" altLang="zh-CN" sz="2400" dirty="0">
                <a:ea typeface="华文新魏" panose="02010800040101010101" pitchFamily="2" charset="-122"/>
              </a:rPr>
              <a:t>=</a:t>
            </a:r>
            <a:r>
              <a:rPr lang="en-US" altLang="zh-CN" sz="2400" dirty="0">
                <a:solidFill>
                  <a:srgbClr val="0033CC"/>
                </a:solidFill>
                <a:ea typeface="华文新魏" panose="02010800040101010101" pitchFamily="2" charset="-122"/>
              </a:rPr>
              <a:t>false</a:t>
            </a:r>
            <a:r>
              <a:rPr lang="en-US" altLang="zh-CN" sz="2400" dirty="0">
                <a:ea typeface="华文新魏" panose="02010800040101010101" pitchFamily="2" charset="-122"/>
              </a:rPr>
              <a:t>;  //P2</a:t>
            </a:r>
            <a:r>
              <a:rPr lang="zh-CN" altLang="en-US" sz="2400" dirty="0">
                <a:ea typeface="华文新魏" panose="02010800040101010101" pitchFamily="2" charset="-122"/>
              </a:rPr>
              <a:t>不在其临界区内</a:t>
            </a:r>
          </a:p>
          <a:p>
            <a:pPr eaLnBrk="1" hangingPunct="1">
              <a:lnSpc>
                <a:spcPct val="90000"/>
              </a:lnSpc>
              <a:buFont typeface="Wingdings" pitchFamily="2" charset="2"/>
              <a:buNone/>
            </a:pPr>
            <a:r>
              <a:rPr lang="en-US" altLang="zh-CN" sz="2400" dirty="0" err="1">
                <a:solidFill>
                  <a:srgbClr val="0033CC"/>
                </a:solidFill>
                <a:ea typeface="华文新魏" panose="02010800040101010101" pitchFamily="2" charset="-122"/>
              </a:rPr>
              <a:t>cobegin</a:t>
            </a:r>
            <a:endParaRPr lang="en-US" altLang="zh-CN" sz="2400" dirty="0">
              <a:ea typeface="华文新魏" panose="02010800040101010101" pitchFamily="2" charset="-122"/>
            </a:endParaRPr>
          </a:p>
        </p:txBody>
      </p:sp>
      <p:sp>
        <p:nvSpPr>
          <p:cNvPr id="4" name="TextBox 3">
            <a:extLst>
              <a:ext uri="{FF2B5EF4-FFF2-40B4-BE49-F238E27FC236}">
                <a16:creationId xmlns:a16="http://schemas.microsoft.com/office/drawing/2014/main" id="{BA8DA06A-C7BC-E74A-BC54-ED9D903E19C1}"/>
              </a:ext>
            </a:extLst>
          </p:cNvPr>
          <p:cNvSpPr txBox="1"/>
          <p:nvPr/>
        </p:nvSpPr>
        <p:spPr>
          <a:xfrm>
            <a:off x="4889099" y="3161481"/>
            <a:ext cx="4035425" cy="2678113"/>
          </a:xfrm>
          <a:prstGeom prst="rect">
            <a:avLst/>
          </a:prstGeom>
          <a:solidFill>
            <a:schemeClr val="accent3">
              <a:lumMod val="95000"/>
            </a:schemeClr>
          </a:solidFill>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a:solidFill>
                  <a:srgbClr val="FF0000"/>
                </a:solidFill>
                <a:latin typeface="Times New Roman" panose="02020603050405020304" pitchFamily="18" charset="0"/>
                <a:ea typeface="华文新魏" panose="02010800040101010101" pitchFamily="2" charset="-122"/>
              </a:rPr>
              <a:t>process  P2( </a:t>
            </a:r>
            <a:r>
              <a:rPr lang="en-US" altLang="zh-CN">
                <a:solidFill>
                  <a:srgbClr val="FF3300"/>
                </a:solidFill>
                <a:latin typeface="Times New Roman" panose="02020603050405020304" pitchFamily="18" charset="0"/>
                <a:ea typeface="华文新魏" panose="02010800040101010101" pitchFamily="2" charset="-122"/>
              </a:rPr>
              <a:t>)</a:t>
            </a:r>
            <a:r>
              <a:rPr lang="en-US" altLang="zh-CN">
                <a:solidFill>
                  <a:srgbClr val="0000FF"/>
                </a:solidFill>
                <a:latin typeface="Times New Roman" panose="02020603050405020304" pitchFamily="18" charset="0"/>
                <a:ea typeface="华文新魏" panose="02010800040101010101" pitchFamily="2" charset="-122"/>
              </a:rPr>
              <a:t> {</a:t>
            </a:r>
          </a:p>
          <a:p>
            <a:r>
              <a:rPr lang="en-US" altLang="zh-CN">
                <a:solidFill>
                  <a:srgbClr val="0000FF"/>
                </a:solidFill>
                <a:latin typeface="Times New Roman" panose="02020603050405020304" pitchFamily="18" charset="0"/>
                <a:ea typeface="华文新魏" panose="02010800040101010101" pitchFamily="2" charset="-122"/>
              </a:rPr>
              <a:t>inside2=true;</a:t>
            </a:r>
          </a:p>
          <a:p>
            <a:r>
              <a:rPr lang="en-US" altLang="zh-CN">
                <a:solidFill>
                  <a:srgbClr val="0000FF"/>
                </a:solidFill>
                <a:latin typeface="Times New Roman" panose="02020603050405020304" pitchFamily="18" charset="0"/>
                <a:ea typeface="华文新魏" panose="02010800040101010101" pitchFamily="2" charset="-122"/>
              </a:rPr>
              <a:t>while(inside1);//</a:t>
            </a:r>
            <a:r>
              <a:rPr lang="zh-CN" altLang="en-US">
                <a:solidFill>
                  <a:srgbClr val="0000FF"/>
                </a:solidFill>
                <a:latin typeface="Times New Roman" panose="02020603050405020304" pitchFamily="18" charset="0"/>
                <a:ea typeface="华文新魏" panose="02010800040101010101" pitchFamily="2" charset="-122"/>
              </a:rPr>
              <a:t>等待</a:t>
            </a:r>
            <a:endParaRPr lang="en-US" altLang="zh-CN">
              <a:solidFill>
                <a:srgbClr val="0000FF"/>
              </a:solidFill>
              <a:latin typeface="Times New Roman" panose="02020603050405020304" pitchFamily="18" charset="0"/>
              <a:ea typeface="华文新魏" panose="02010800040101010101" pitchFamily="2" charset="-122"/>
            </a:endParaRPr>
          </a:p>
          <a:p>
            <a:r>
              <a:rPr lang="en-US" altLang="zh-CN">
                <a:solidFill>
                  <a:srgbClr val="0000FF"/>
                </a:solidFill>
                <a:latin typeface="Times New Roman" panose="02020603050405020304" pitchFamily="18" charset="0"/>
                <a:ea typeface="华文新魏" panose="02010800040101010101" pitchFamily="2" charset="-122"/>
              </a:rPr>
              <a:t>{</a:t>
            </a:r>
            <a:r>
              <a:rPr lang="zh-CN" altLang="en-US">
                <a:solidFill>
                  <a:srgbClr val="0000FF"/>
                </a:solidFill>
                <a:latin typeface="Times New Roman" panose="02020603050405020304" pitchFamily="18" charset="0"/>
                <a:ea typeface="华文新魏" panose="02010800040101010101" pitchFamily="2" charset="-122"/>
              </a:rPr>
              <a:t>临界区</a:t>
            </a:r>
            <a:r>
              <a:rPr lang="en-US" altLang="zh-CN">
                <a:solidFill>
                  <a:srgbClr val="0000FF"/>
                </a:solidFill>
                <a:latin typeface="Times New Roman" panose="02020603050405020304" pitchFamily="18" charset="0"/>
                <a:ea typeface="华文新魏" panose="02010800040101010101" pitchFamily="2" charset="-122"/>
              </a:rPr>
              <a:t>};</a:t>
            </a:r>
          </a:p>
          <a:p>
            <a:r>
              <a:rPr lang="en-US" altLang="zh-CN">
                <a:solidFill>
                  <a:srgbClr val="0000FF"/>
                </a:solidFill>
                <a:latin typeface="Times New Roman" panose="02020603050405020304" pitchFamily="18" charset="0"/>
                <a:ea typeface="华文新魏" panose="02010800040101010101" pitchFamily="2" charset="-122"/>
              </a:rPr>
              <a:t>inside2=false;</a:t>
            </a:r>
          </a:p>
          <a:p>
            <a:r>
              <a:rPr lang="en-US" altLang="zh-CN">
                <a:solidFill>
                  <a:srgbClr val="0000FF"/>
                </a:solidFill>
                <a:latin typeface="Times New Roman" panose="02020603050405020304" pitchFamily="18" charset="0"/>
                <a:ea typeface="华文新魏" panose="02010800040101010101" pitchFamily="2" charset="-122"/>
              </a:rPr>
              <a:t>}</a:t>
            </a:r>
            <a:endParaRPr lang="zh-CN" altLang="en-US">
              <a:solidFill>
                <a:srgbClr val="0000FF"/>
              </a:solidFill>
              <a:latin typeface="Times New Roman" panose="02020603050405020304" pitchFamily="18" charset="0"/>
            </a:endParaRPr>
          </a:p>
        </p:txBody>
      </p:sp>
      <p:sp>
        <p:nvSpPr>
          <p:cNvPr id="5" name="TextBox 4">
            <a:extLst>
              <a:ext uri="{FF2B5EF4-FFF2-40B4-BE49-F238E27FC236}">
                <a16:creationId xmlns:a16="http://schemas.microsoft.com/office/drawing/2014/main" id="{9B17AFE1-09E4-A34B-A46C-C9EC4FB6E71D}"/>
              </a:ext>
            </a:extLst>
          </p:cNvPr>
          <p:cNvSpPr txBox="1"/>
          <p:nvPr/>
        </p:nvSpPr>
        <p:spPr>
          <a:xfrm>
            <a:off x="428224" y="3161481"/>
            <a:ext cx="4389437" cy="2456057"/>
          </a:xfrm>
          <a:prstGeom prst="rect">
            <a:avLst/>
          </a:prstGeom>
          <a:solidFill>
            <a:schemeClr val="accent2">
              <a:lumMod val="20000"/>
              <a:lumOff val="80000"/>
            </a:schemeClr>
          </a:solidFill>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90000"/>
              </a:lnSpc>
            </a:pPr>
            <a:r>
              <a:rPr lang="en-US" altLang="zh-CN">
                <a:solidFill>
                  <a:srgbClr val="FF0000"/>
                </a:solidFill>
                <a:latin typeface="Times New Roman" panose="02020603050405020304" pitchFamily="18" charset="0"/>
                <a:ea typeface="华文新魏" panose="02010800040101010101" pitchFamily="2" charset="-122"/>
              </a:rPr>
              <a:t>process  P1( ) </a:t>
            </a:r>
            <a:r>
              <a:rPr lang="en-US" altLang="zh-CN">
                <a:solidFill>
                  <a:srgbClr val="0000FF"/>
                </a:solidFill>
                <a:latin typeface="Times New Roman" panose="02020603050405020304" pitchFamily="18" charset="0"/>
                <a:ea typeface="华文新魏" panose="02010800040101010101" pitchFamily="2" charset="-122"/>
              </a:rPr>
              <a:t>{       </a:t>
            </a:r>
          </a:p>
          <a:p>
            <a:pPr>
              <a:lnSpc>
                <a:spcPct val="90000"/>
              </a:lnSpc>
            </a:pPr>
            <a:r>
              <a:rPr lang="en-US" altLang="zh-CN">
                <a:solidFill>
                  <a:srgbClr val="0000FF"/>
                </a:solidFill>
                <a:latin typeface="Times New Roman" panose="02020603050405020304" pitchFamily="18" charset="0"/>
                <a:ea typeface="华文新魏" panose="02010800040101010101" pitchFamily="2" charset="-122"/>
              </a:rPr>
              <a:t> inside1=true;         </a:t>
            </a:r>
          </a:p>
          <a:p>
            <a:pPr>
              <a:lnSpc>
                <a:spcPct val="90000"/>
              </a:lnSpc>
            </a:pPr>
            <a:r>
              <a:rPr lang="en-US" altLang="zh-CN">
                <a:solidFill>
                  <a:srgbClr val="0000FF"/>
                </a:solidFill>
                <a:latin typeface="Times New Roman" panose="02020603050405020304" pitchFamily="18" charset="0"/>
                <a:ea typeface="华文新魏" panose="02010800040101010101" pitchFamily="2" charset="-122"/>
              </a:rPr>
              <a:t> while(inside2);//</a:t>
            </a:r>
            <a:r>
              <a:rPr lang="zh-CN" altLang="en-US">
                <a:solidFill>
                  <a:srgbClr val="0000FF"/>
                </a:solidFill>
                <a:latin typeface="Times New Roman" panose="02020603050405020304" pitchFamily="18" charset="0"/>
                <a:ea typeface="华文新魏" panose="02010800040101010101" pitchFamily="2" charset="-122"/>
              </a:rPr>
              <a:t>等待</a:t>
            </a:r>
          </a:p>
          <a:p>
            <a:pPr>
              <a:lnSpc>
                <a:spcPct val="90000"/>
              </a:lnSpc>
            </a:pPr>
            <a:r>
              <a:rPr lang="zh-CN" altLang="en-US">
                <a:solidFill>
                  <a:srgbClr val="0000FF"/>
                </a:solidFill>
                <a:latin typeface="Times New Roman" panose="02020603050405020304" pitchFamily="18" charset="0"/>
                <a:ea typeface="华文新魏" panose="02010800040101010101" pitchFamily="2" charset="-122"/>
              </a:rPr>
              <a:t>	</a:t>
            </a:r>
            <a:r>
              <a:rPr lang="en-US" altLang="zh-CN">
                <a:solidFill>
                  <a:srgbClr val="0000FF"/>
                </a:solidFill>
                <a:latin typeface="Times New Roman" panose="02020603050405020304" pitchFamily="18" charset="0"/>
                <a:ea typeface="华文新魏" panose="02010800040101010101" pitchFamily="2" charset="-122"/>
              </a:rPr>
              <a:t>{</a:t>
            </a:r>
            <a:r>
              <a:rPr lang="zh-CN" altLang="en-US">
                <a:solidFill>
                  <a:srgbClr val="0000FF"/>
                </a:solidFill>
                <a:latin typeface="Times New Roman" panose="02020603050405020304" pitchFamily="18" charset="0"/>
                <a:ea typeface="华文新魏" panose="02010800040101010101" pitchFamily="2" charset="-122"/>
              </a:rPr>
              <a:t>临界区</a:t>
            </a:r>
            <a:r>
              <a:rPr lang="en-US" altLang="zh-CN">
                <a:solidFill>
                  <a:srgbClr val="0000FF"/>
                </a:solidFill>
                <a:latin typeface="Times New Roman" panose="02020603050405020304" pitchFamily="18" charset="0"/>
                <a:ea typeface="华文新魏" panose="02010800040101010101" pitchFamily="2" charset="-122"/>
              </a:rPr>
              <a:t>};           </a:t>
            </a:r>
          </a:p>
          <a:p>
            <a:pPr>
              <a:lnSpc>
                <a:spcPct val="90000"/>
              </a:lnSpc>
            </a:pPr>
            <a:r>
              <a:rPr lang="en-US" altLang="zh-CN">
                <a:solidFill>
                  <a:srgbClr val="0000FF"/>
                </a:solidFill>
                <a:latin typeface="Times New Roman" panose="02020603050405020304" pitchFamily="18" charset="0"/>
                <a:ea typeface="华文新魏" panose="02010800040101010101" pitchFamily="2" charset="-122"/>
              </a:rPr>
              <a:t> inside1=false;         </a:t>
            </a:r>
          </a:p>
          <a:p>
            <a:pPr>
              <a:lnSpc>
                <a:spcPct val="90000"/>
              </a:lnSpc>
            </a:pPr>
            <a:r>
              <a:rPr lang="en-US" altLang="zh-CN">
                <a:solidFill>
                  <a:srgbClr val="0000FF"/>
                </a:solidFill>
                <a:latin typeface="Times New Roman" panose="02020603050405020304" pitchFamily="18" charset="0"/>
                <a:ea typeface="华文新魏" panose="02010800040101010101" pitchFamily="2" charset="-122"/>
              </a:rPr>
              <a:t>}</a:t>
            </a:r>
          </a:p>
        </p:txBody>
      </p:sp>
      <p:sp>
        <p:nvSpPr>
          <p:cNvPr id="6" name="TextBox 5">
            <a:extLst>
              <a:ext uri="{FF2B5EF4-FFF2-40B4-BE49-F238E27FC236}">
                <a16:creationId xmlns:a16="http://schemas.microsoft.com/office/drawing/2014/main" id="{20B994B3-5CAA-D047-A315-D2E49DAA112A}"/>
              </a:ext>
            </a:extLst>
          </p:cNvPr>
          <p:cNvSpPr txBox="1">
            <a:spLocks noChangeArrowheads="1"/>
          </p:cNvSpPr>
          <p:nvPr/>
        </p:nvSpPr>
        <p:spPr bwMode="auto">
          <a:xfrm>
            <a:off x="388536" y="5537969"/>
            <a:ext cx="2714625" cy="461665"/>
          </a:xfrm>
          <a:prstGeom prst="rect">
            <a:avLst/>
          </a:prstGeom>
          <a:noFill/>
          <a:ln w="9525">
            <a:noFill/>
            <a:miter lim="800000"/>
            <a:headEnd/>
            <a:tailEnd/>
          </a:ln>
        </p:spPr>
        <p:txBody>
          <a:bodyPr>
            <a:spAutoFit/>
          </a:bodyPr>
          <a:lstStyle/>
          <a:p>
            <a:pPr>
              <a:defRPr/>
            </a:pPr>
            <a:r>
              <a:rPr lang="en-US" altLang="zh-CN" sz="2400" dirty="0" err="1">
                <a:solidFill>
                  <a:srgbClr val="0033CC"/>
                </a:solidFill>
                <a:latin typeface="+mn-lt"/>
                <a:ea typeface="华文新魏" pitchFamily="2" charset="-122"/>
              </a:rPr>
              <a:t>conend</a:t>
            </a:r>
            <a:endParaRPr lang="zh-CN" altLang="en-US" sz="2400" dirty="0">
              <a:solidFill>
                <a:srgbClr val="0033CC"/>
              </a:solidFill>
              <a:latin typeface="+mn-lt"/>
              <a:ea typeface="华文新魏" pitchFamily="2" charset="-122"/>
            </a:endParaRPr>
          </a:p>
        </p:txBody>
      </p:sp>
      <p:sp>
        <p:nvSpPr>
          <p:cNvPr id="8" name="TextBox 7">
            <a:extLst>
              <a:ext uri="{FF2B5EF4-FFF2-40B4-BE49-F238E27FC236}">
                <a16:creationId xmlns:a16="http://schemas.microsoft.com/office/drawing/2014/main" id="{4B4590E8-D3DE-2544-A190-D81D93462DB6}"/>
              </a:ext>
            </a:extLst>
          </p:cNvPr>
          <p:cNvSpPr txBox="1">
            <a:spLocks noChangeArrowheads="1"/>
          </p:cNvSpPr>
          <p:nvPr/>
        </p:nvSpPr>
        <p:spPr bwMode="auto">
          <a:xfrm>
            <a:off x="2603099" y="6185669"/>
            <a:ext cx="60007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a:solidFill>
                  <a:srgbClr val="FF0000"/>
                </a:solidFill>
                <a:latin typeface="华文新魏" panose="02010800040101010101" pitchFamily="2" charset="-122"/>
                <a:ea typeface="华文新魏" panose="02010800040101010101" pitchFamily="2" charset="-122"/>
              </a:rPr>
              <a:t>结果：</a:t>
            </a:r>
            <a:r>
              <a:rPr lang="en-US" altLang="zh-CN">
                <a:solidFill>
                  <a:srgbClr val="FF0000"/>
                </a:solidFill>
                <a:latin typeface="华文新魏" panose="02010800040101010101" pitchFamily="2" charset="-122"/>
                <a:ea typeface="华文新魏" panose="02010800040101010101" pitchFamily="2" charset="-122"/>
              </a:rPr>
              <a:t>P1</a:t>
            </a:r>
            <a:r>
              <a:rPr lang="zh-CN" altLang="en-US">
                <a:solidFill>
                  <a:srgbClr val="FF0000"/>
                </a:solidFill>
                <a:latin typeface="华文新魏" panose="02010800040101010101" pitchFamily="2" charset="-122"/>
                <a:ea typeface="华文新魏" panose="02010800040101010101" pitchFamily="2" charset="-122"/>
              </a:rPr>
              <a:t>、</a:t>
            </a:r>
            <a:r>
              <a:rPr lang="en-US" altLang="zh-CN">
                <a:solidFill>
                  <a:srgbClr val="FF0000"/>
                </a:solidFill>
                <a:latin typeface="华文新魏" panose="02010800040101010101" pitchFamily="2" charset="-122"/>
                <a:ea typeface="华文新魏" panose="02010800040101010101" pitchFamily="2" charset="-122"/>
              </a:rPr>
              <a:t>P2</a:t>
            </a:r>
            <a:r>
              <a:rPr lang="zh-CN" altLang="en-US">
                <a:solidFill>
                  <a:srgbClr val="FF0000"/>
                </a:solidFill>
                <a:latin typeface="华文新魏" panose="02010800040101010101" pitchFamily="2" charset="-122"/>
                <a:ea typeface="华文新魏" panose="02010800040101010101" pitchFamily="2" charset="-122"/>
              </a:rPr>
              <a:t>都不能进入临界区</a:t>
            </a:r>
          </a:p>
        </p:txBody>
      </p:sp>
      <p:sp>
        <p:nvSpPr>
          <p:cNvPr id="10" name="Text Box 4">
            <a:extLst>
              <a:ext uri="{FF2B5EF4-FFF2-40B4-BE49-F238E27FC236}">
                <a16:creationId xmlns:a16="http://schemas.microsoft.com/office/drawing/2014/main" id="{923BCBE0-8959-164D-8DB2-97E1EBAA906F}"/>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3300"/>
                </a:solidFill>
                <a:latin typeface="宋体" panose="02010600030101010101" pitchFamily="2" charset="-122"/>
              </a:rPr>
              <a:t>软件同步</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52530AA9-BA35-D745-A34C-BD946737559C}"/>
              </a:ext>
            </a:extLst>
          </p:cNvPr>
          <p:cNvSpPr>
            <a:spLocks noGrp="1"/>
          </p:cNvSpPr>
          <p:nvPr>
            <p:ph type="sldNum" sz="quarter" idx="12"/>
          </p:nvPr>
        </p:nvSpPr>
        <p:spPr/>
        <p:txBody>
          <a:bodyPr/>
          <a:lstStyle/>
          <a:p>
            <a:fld id="{DC6D1BD5-D0BD-4B4A-ABF2-851E9CF71F86}" type="slidenum">
              <a:rPr lang="zh-CN" altLang="en-US" smtClean="0"/>
              <a:pPr/>
              <a:t>71</a:t>
            </a:fld>
            <a:endParaRPr lang="en-US" altLang="zh-CN" dirty="0"/>
          </a:p>
        </p:txBody>
      </p:sp>
    </p:spTree>
    <p:extLst>
      <p:ext uri="{BB962C8B-B14F-4D97-AF65-F5344CB8AC3E}">
        <p14:creationId xmlns:p14="http://schemas.microsoft.com/office/powerpoint/2010/main" val="2195571836"/>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31">
                                            <p:bg/>
                                          </p:spTgt>
                                        </p:tgtEl>
                                        <p:attrNameLst>
                                          <p:attrName>style.visibility</p:attrName>
                                        </p:attrNameLst>
                                      </p:cBhvr>
                                      <p:to>
                                        <p:strVal val="visible"/>
                                      </p:to>
                                    </p:set>
                                    <p:animEffect transition="in" filter="blinds(horizontal)">
                                      <p:cBhvr>
                                        <p:cTn id="7" dur="500"/>
                                        <p:tgtEl>
                                          <p:spTgt spid="22531">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531">
                                            <p:txEl>
                                              <p:pRg st="0" end="0"/>
                                            </p:txEl>
                                          </p:spTgt>
                                        </p:tgtEl>
                                        <p:attrNameLst>
                                          <p:attrName>style.visibility</p:attrName>
                                        </p:attrNameLst>
                                      </p:cBhvr>
                                      <p:to>
                                        <p:strVal val="visible"/>
                                      </p:to>
                                    </p:set>
                                    <p:animEffect transition="in" filter="blinds(horizontal)">
                                      <p:cBhvr>
                                        <p:cTn id="12" dur="500"/>
                                        <p:tgtEl>
                                          <p:spTgt spid="225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17" dur="500"/>
                                        <p:tgtEl>
                                          <p:spTgt spid="225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2531">
                                            <p:txEl>
                                              <p:pRg st="2" end="2"/>
                                            </p:txEl>
                                          </p:spTgt>
                                        </p:tgtEl>
                                        <p:attrNameLst>
                                          <p:attrName>style.visibility</p:attrName>
                                        </p:attrNameLst>
                                      </p:cBhvr>
                                      <p:to>
                                        <p:strVal val="visible"/>
                                      </p:to>
                                    </p:set>
                                    <p:animEffect transition="in" filter="blinds(horizontal)">
                                      <p:cBhvr>
                                        <p:cTn id="22" dur="500"/>
                                        <p:tgtEl>
                                          <p:spTgt spid="22531">
                                            <p:txEl>
                                              <p:pRg st="2" end="2"/>
                                            </p:txEl>
                                          </p:spTgt>
                                        </p:tgtEl>
                                      </p:cBhvr>
                                    </p:animEffect>
                                  </p:childTnLst>
                                </p:cTn>
                              </p:par>
                            </p:childTnLst>
                          </p:cTn>
                        </p:par>
                        <p:par>
                          <p:cTn id="23" fill="hold" nodeType="afterGroup">
                            <p:stCondLst>
                              <p:cond delay="500"/>
                            </p:stCondLst>
                            <p:childTnLst>
                              <p:par>
                                <p:cTn id="24" presetID="3" presetClass="entr" presetSubtype="1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linds(horizontal)">
                                      <p:cBhvr>
                                        <p:cTn id="26" dur="500"/>
                                        <p:tgtEl>
                                          <p:spTgt spid="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linds(horizontal)">
                                      <p:cBhvr>
                                        <p:cTn id="31" dur="500"/>
                                        <p:tgtEl>
                                          <p:spTgt spid="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blinds(horizontal)">
                                      <p:cBhvr>
                                        <p:cTn id="36" dur="500"/>
                                        <p:tgtEl>
                                          <p:spTgt spid="4"/>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8" presetClass="emph" presetSubtype="0" fill="hold" grpId="1" nodeType="clickEffect">
                                  <p:stCondLst>
                                    <p:cond delay="0"/>
                                  </p:stCondLst>
                                  <p:childTnLst>
                                    <p:animRot by="21600000">
                                      <p:cBhvr>
                                        <p:cTn id="46" dur="2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nimBg="1"/>
      <p:bldP spid="4" grpId="0" animBg="1"/>
      <p:bldP spid="5" grpId="0" animBg="1"/>
      <p:bldP spid="6" grpId="0"/>
      <p:bldP spid="8" grpId="0"/>
      <p:bldP spid="8" grpId="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a:extLst>
              <a:ext uri="{FF2B5EF4-FFF2-40B4-BE49-F238E27FC236}">
                <a16:creationId xmlns:a16="http://schemas.microsoft.com/office/drawing/2014/main" id="{94185226-CC1B-5449-B505-6D8F0F8DB157}"/>
              </a:ext>
            </a:extLst>
          </p:cNvPr>
          <p:cNvSpPr>
            <a:spLocks noGrp="1" noChangeArrowheads="1"/>
          </p:cNvSpPr>
          <p:nvPr>
            <p:ph type="body" idx="4294967295"/>
          </p:nvPr>
        </p:nvSpPr>
        <p:spPr bwMode="auto">
          <a:xfrm>
            <a:off x="385508" y="1700808"/>
            <a:ext cx="8074924" cy="1368425"/>
          </a:xfrm>
          <a:prstGeom prst="rect">
            <a:avLst/>
          </a:prstGeom>
          <a:solidFill>
            <a:srgbClr val="C7FFF0"/>
          </a:solidFill>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Wingdings" pitchFamily="2" charset="2"/>
              <a:buNone/>
            </a:pPr>
            <a:r>
              <a:rPr lang="en-US" altLang="zh-CN" sz="2000" b="1" dirty="0"/>
              <a:t>bool inside[2];</a:t>
            </a:r>
          </a:p>
          <a:p>
            <a:pPr eaLnBrk="1" hangingPunct="1">
              <a:buFont typeface="Wingdings" pitchFamily="2" charset="2"/>
              <a:buNone/>
            </a:pPr>
            <a:r>
              <a:rPr lang="en-US" altLang="zh-CN" sz="2000" b="1" dirty="0"/>
              <a:t>Inside[0]=false; inside[1]=false;</a:t>
            </a:r>
          </a:p>
          <a:p>
            <a:pPr eaLnBrk="1" hangingPunct="1">
              <a:buFont typeface="Wingdings" pitchFamily="2" charset="2"/>
              <a:buNone/>
            </a:pPr>
            <a:r>
              <a:rPr lang="en-US" altLang="zh-CN" sz="2000" b="1" dirty="0" err="1"/>
              <a:t>enum</a:t>
            </a:r>
            <a:r>
              <a:rPr lang="en-US" altLang="zh-CN" sz="2000" b="1" dirty="0"/>
              <a:t> {0,1}  turn;</a:t>
            </a:r>
          </a:p>
        </p:txBody>
      </p:sp>
      <p:sp>
        <p:nvSpPr>
          <p:cNvPr id="29701" name="Text Box 5">
            <a:extLst>
              <a:ext uri="{FF2B5EF4-FFF2-40B4-BE49-F238E27FC236}">
                <a16:creationId xmlns:a16="http://schemas.microsoft.com/office/drawing/2014/main" id="{66C2C252-094B-B347-8732-A5D6C2F14D8D}"/>
              </a:ext>
            </a:extLst>
          </p:cNvPr>
          <p:cNvSpPr txBox="1">
            <a:spLocks noChangeArrowheads="1"/>
          </p:cNvSpPr>
          <p:nvPr/>
        </p:nvSpPr>
        <p:spPr bwMode="auto">
          <a:xfrm>
            <a:off x="395288" y="1234126"/>
            <a:ext cx="41767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buFont typeface="Wingdings" pitchFamily="2" charset="2"/>
              <a:buChar char="n"/>
            </a:pPr>
            <a:r>
              <a:rPr kumimoji="0" lang="en-US" altLang="zh-CN" dirty="0">
                <a:solidFill>
                  <a:srgbClr val="FF3300"/>
                </a:solidFill>
              </a:rPr>
              <a:t>Peterson</a:t>
            </a:r>
            <a:r>
              <a:rPr kumimoji="0" lang="zh-CN" altLang="en-US" dirty="0">
                <a:solidFill>
                  <a:srgbClr val="FF3300"/>
                </a:solidFill>
              </a:rPr>
              <a:t>算法</a:t>
            </a:r>
          </a:p>
        </p:txBody>
      </p:sp>
      <p:sp>
        <p:nvSpPr>
          <p:cNvPr id="29702" name="Rectangle 3">
            <a:extLst>
              <a:ext uri="{FF2B5EF4-FFF2-40B4-BE49-F238E27FC236}">
                <a16:creationId xmlns:a16="http://schemas.microsoft.com/office/drawing/2014/main" id="{5086AC8F-D0E8-084E-BA60-4A050A556599}"/>
              </a:ext>
            </a:extLst>
          </p:cNvPr>
          <p:cNvSpPr>
            <a:spLocks noChangeArrowheads="1"/>
          </p:cNvSpPr>
          <p:nvPr/>
        </p:nvSpPr>
        <p:spPr bwMode="auto">
          <a:xfrm>
            <a:off x="395288" y="3069233"/>
            <a:ext cx="4294666" cy="3403551"/>
          </a:xfrm>
          <a:prstGeom prst="rect">
            <a:avLst/>
          </a:prstGeom>
          <a:solidFill>
            <a:srgbClr val="FFF5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just">
              <a:buClr>
                <a:schemeClr val="folHlink"/>
              </a:buClr>
              <a:buSzPct val="60000"/>
              <a:buFont typeface="Wingdings" pitchFamily="2" charset="2"/>
              <a:buNone/>
            </a:pPr>
            <a:r>
              <a:rPr kumimoji="0" lang="en-US" altLang="zh-CN" sz="2000" dirty="0" err="1">
                <a:solidFill>
                  <a:srgbClr val="CC3399"/>
                </a:solidFill>
                <a:latin typeface="Tahoma" panose="020B0604030504040204" pitchFamily="34" charset="0"/>
              </a:rPr>
              <a:t>cobegin</a:t>
            </a:r>
            <a:endParaRPr kumimoji="0" lang="en-US" altLang="zh-CN" sz="2000" dirty="0">
              <a:solidFill>
                <a:srgbClr val="CC3399"/>
              </a:solidFill>
              <a:latin typeface="Tahoma" panose="020B0604030504040204" pitchFamily="34" charset="0"/>
            </a:endParaRPr>
          </a:p>
          <a:p>
            <a:pPr>
              <a:buClr>
                <a:schemeClr val="folHlink"/>
              </a:buClr>
              <a:buSzPct val="60000"/>
              <a:buFont typeface="Wingdings" pitchFamily="2" charset="2"/>
              <a:buNone/>
            </a:pPr>
            <a:r>
              <a:rPr kumimoji="0" lang="en-US" altLang="zh-CN" sz="2000" dirty="0">
                <a:latin typeface="Tahoma" panose="020B0604030504040204" pitchFamily="34" charset="0"/>
              </a:rPr>
              <a:t> </a:t>
            </a:r>
            <a:r>
              <a:rPr kumimoji="0" lang="en-US" altLang="zh-CN" sz="2000" dirty="0">
                <a:solidFill>
                  <a:srgbClr val="0000FF"/>
                </a:solidFill>
                <a:latin typeface="Tahoma" panose="020B0604030504040204" pitchFamily="34" charset="0"/>
              </a:rPr>
              <a:t>process P0( ) {                   </a:t>
            </a:r>
          </a:p>
          <a:p>
            <a:pPr>
              <a:buClr>
                <a:schemeClr val="folHlink"/>
              </a:buClr>
              <a:buSzPct val="60000"/>
              <a:buFont typeface="Wingdings" pitchFamily="2" charset="2"/>
              <a:buNone/>
            </a:pPr>
            <a:r>
              <a:rPr kumimoji="0" lang="en-US" altLang="zh-CN" sz="2000" dirty="0">
                <a:solidFill>
                  <a:srgbClr val="0000FF"/>
                </a:solidFill>
                <a:latin typeface="Tahoma" panose="020B0604030504040204" pitchFamily="34" charset="0"/>
              </a:rPr>
              <a:t>    inside[0]=true;                   </a:t>
            </a:r>
          </a:p>
          <a:p>
            <a:pPr>
              <a:buClr>
                <a:schemeClr val="folHlink"/>
              </a:buClr>
              <a:buSzPct val="60000"/>
              <a:buFont typeface="Wingdings" pitchFamily="2" charset="2"/>
              <a:buNone/>
            </a:pPr>
            <a:r>
              <a:rPr kumimoji="0" lang="en-US" altLang="zh-CN" sz="2000" dirty="0">
                <a:solidFill>
                  <a:srgbClr val="0000FF"/>
                </a:solidFill>
                <a:latin typeface="Tahoma" panose="020B0604030504040204" pitchFamily="34" charset="0"/>
              </a:rPr>
              <a:t>    turn=1;                            </a:t>
            </a:r>
          </a:p>
          <a:p>
            <a:pPr>
              <a:buClr>
                <a:schemeClr val="folHlink"/>
              </a:buClr>
              <a:buSzPct val="60000"/>
              <a:buFont typeface="Wingdings" pitchFamily="2" charset="2"/>
              <a:buNone/>
            </a:pPr>
            <a:r>
              <a:rPr kumimoji="0" lang="en-US" altLang="zh-CN" sz="2000" dirty="0">
                <a:solidFill>
                  <a:srgbClr val="0000FF"/>
                </a:solidFill>
                <a:latin typeface="Tahoma" panose="020B0604030504040204" pitchFamily="34" charset="0"/>
              </a:rPr>
              <a:t>   while(inside[1]&amp;&amp;turn==1);        </a:t>
            </a:r>
          </a:p>
          <a:p>
            <a:pPr>
              <a:buClr>
                <a:schemeClr val="folHlink"/>
              </a:buClr>
              <a:buSzPct val="60000"/>
              <a:buFont typeface="Wingdings" pitchFamily="2" charset="2"/>
              <a:buNone/>
            </a:pPr>
            <a:r>
              <a:rPr kumimoji="0" lang="en-US" altLang="zh-CN" sz="2000" dirty="0">
                <a:solidFill>
                  <a:srgbClr val="0000FF"/>
                </a:solidFill>
                <a:latin typeface="Tahoma" panose="020B0604030504040204" pitchFamily="34" charset="0"/>
              </a:rPr>
              <a:t>	 </a:t>
            </a:r>
            <a:r>
              <a:rPr kumimoji="0" lang="en-US" altLang="zh-CN" sz="2000" dirty="0">
                <a:solidFill>
                  <a:srgbClr val="0000FF"/>
                </a:solidFill>
                <a:latin typeface="华文新魏" panose="02010800040101010101" pitchFamily="2" charset="-122"/>
                <a:ea typeface="华文新魏" panose="02010800040101010101" pitchFamily="2" charset="-122"/>
              </a:rPr>
              <a:t>{</a:t>
            </a:r>
            <a:r>
              <a:rPr kumimoji="0" lang="zh-CN" altLang="en-US" sz="2000" dirty="0">
                <a:solidFill>
                  <a:srgbClr val="0000FF"/>
                </a:solidFill>
                <a:latin typeface="华文新魏" panose="02010800040101010101" pitchFamily="2" charset="-122"/>
                <a:ea typeface="华文新魏" panose="02010800040101010101" pitchFamily="2" charset="-122"/>
              </a:rPr>
              <a:t>临界区</a:t>
            </a:r>
            <a:r>
              <a:rPr kumimoji="0" lang="en-US" altLang="zh-CN" sz="2000" dirty="0">
                <a:solidFill>
                  <a:srgbClr val="0000FF"/>
                </a:solidFill>
                <a:latin typeface="华文新魏" panose="02010800040101010101" pitchFamily="2" charset="-122"/>
                <a:ea typeface="华文新魏" panose="02010800040101010101" pitchFamily="2" charset="-122"/>
              </a:rPr>
              <a:t>};</a:t>
            </a:r>
            <a:r>
              <a:rPr kumimoji="0" lang="en-US" altLang="zh-CN" sz="2000" dirty="0">
                <a:solidFill>
                  <a:srgbClr val="0000FF"/>
                </a:solidFill>
                <a:latin typeface="Tahoma" panose="020B0604030504040204" pitchFamily="34" charset="0"/>
              </a:rPr>
              <a:t> </a:t>
            </a:r>
          </a:p>
          <a:p>
            <a:pPr>
              <a:buClr>
                <a:schemeClr val="folHlink"/>
              </a:buClr>
              <a:buSzPct val="60000"/>
              <a:buFont typeface="Wingdings" pitchFamily="2" charset="2"/>
              <a:buNone/>
            </a:pPr>
            <a:r>
              <a:rPr kumimoji="0" lang="en-US" altLang="zh-CN" sz="2000" dirty="0">
                <a:solidFill>
                  <a:srgbClr val="0000FF"/>
                </a:solidFill>
                <a:latin typeface="Tahoma" panose="020B0604030504040204" pitchFamily="34" charset="0"/>
              </a:rPr>
              <a:t>	inside[0]=false;                  </a:t>
            </a:r>
          </a:p>
          <a:p>
            <a:pPr>
              <a:buClr>
                <a:schemeClr val="folHlink"/>
              </a:buClr>
              <a:buSzPct val="60000"/>
              <a:buFont typeface="Wingdings" pitchFamily="2" charset="2"/>
              <a:buNone/>
            </a:pPr>
            <a:r>
              <a:rPr kumimoji="0" lang="en-US" altLang="zh-CN" sz="2000" dirty="0">
                <a:solidFill>
                  <a:srgbClr val="0000FF"/>
                </a:solidFill>
                <a:latin typeface="Tahoma" panose="020B0604030504040204" pitchFamily="34" charset="0"/>
              </a:rPr>
              <a:t> } </a:t>
            </a:r>
          </a:p>
        </p:txBody>
      </p:sp>
      <p:sp>
        <p:nvSpPr>
          <p:cNvPr id="29703" name="Rectangle 3">
            <a:extLst>
              <a:ext uri="{FF2B5EF4-FFF2-40B4-BE49-F238E27FC236}">
                <a16:creationId xmlns:a16="http://schemas.microsoft.com/office/drawing/2014/main" id="{AB9E51DD-D0AC-0848-AABC-A436AF5E117E}"/>
              </a:ext>
            </a:extLst>
          </p:cNvPr>
          <p:cNvSpPr>
            <a:spLocks noChangeArrowheads="1"/>
          </p:cNvSpPr>
          <p:nvPr/>
        </p:nvSpPr>
        <p:spPr bwMode="auto">
          <a:xfrm>
            <a:off x="4643884" y="3040383"/>
            <a:ext cx="3826328" cy="3432401"/>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buClr>
                <a:schemeClr val="folHlink"/>
              </a:buClr>
              <a:buSzPct val="60000"/>
              <a:buFont typeface="Wingdings" pitchFamily="2" charset="2"/>
              <a:buNone/>
            </a:pPr>
            <a:endParaRPr kumimoji="0" lang="en-US" altLang="zh-CN" sz="2000" dirty="0">
              <a:solidFill>
                <a:srgbClr val="0000FF"/>
              </a:solidFill>
              <a:latin typeface="Tahoma" panose="020B0604030504040204" pitchFamily="34" charset="0"/>
            </a:endParaRPr>
          </a:p>
          <a:p>
            <a:pPr>
              <a:buClr>
                <a:schemeClr val="folHlink"/>
              </a:buClr>
              <a:buSzPct val="60000"/>
              <a:buFont typeface="Wingdings" pitchFamily="2" charset="2"/>
              <a:buNone/>
            </a:pPr>
            <a:r>
              <a:rPr kumimoji="0" lang="en-US" altLang="zh-CN" sz="2000" dirty="0">
                <a:solidFill>
                  <a:srgbClr val="0000FF"/>
                </a:solidFill>
                <a:latin typeface="Tahoma" panose="020B0604030504040204" pitchFamily="34" charset="0"/>
              </a:rPr>
              <a:t> process P1( ) {</a:t>
            </a:r>
          </a:p>
          <a:p>
            <a:pPr>
              <a:buClr>
                <a:schemeClr val="folHlink"/>
              </a:buClr>
              <a:buSzPct val="60000"/>
              <a:buFont typeface="Wingdings" pitchFamily="2" charset="2"/>
              <a:buNone/>
            </a:pPr>
            <a:r>
              <a:rPr kumimoji="0" lang="en-US" altLang="zh-CN" sz="2000" dirty="0">
                <a:solidFill>
                  <a:srgbClr val="0000FF"/>
                </a:solidFill>
                <a:latin typeface="Tahoma" panose="020B0604030504040204" pitchFamily="34" charset="0"/>
              </a:rPr>
              <a:t>    inside[1]=true;</a:t>
            </a:r>
          </a:p>
          <a:p>
            <a:pPr>
              <a:buClr>
                <a:schemeClr val="folHlink"/>
              </a:buClr>
              <a:buSzPct val="60000"/>
              <a:buFont typeface="Wingdings" pitchFamily="2" charset="2"/>
              <a:buNone/>
            </a:pPr>
            <a:r>
              <a:rPr kumimoji="0" lang="en-US" altLang="zh-CN" sz="2000" dirty="0">
                <a:solidFill>
                  <a:srgbClr val="0000FF"/>
                </a:solidFill>
                <a:latin typeface="Tahoma" panose="020B0604030504040204" pitchFamily="34" charset="0"/>
              </a:rPr>
              <a:t>    turn=0;</a:t>
            </a:r>
          </a:p>
          <a:p>
            <a:pPr>
              <a:buClr>
                <a:schemeClr val="folHlink"/>
              </a:buClr>
              <a:buSzPct val="60000"/>
              <a:buFont typeface="Wingdings" pitchFamily="2" charset="2"/>
              <a:buNone/>
            </a:pPr>
            <a:r>
              <a:rPr kumimoji="0" lang="en-US" altLang="zh-CN" sz="2000" dirty="0">
                <a:solidFill>
                  <a:srgbClr val="0000FF"/>
                </a:solidFill>
                <a:latin typeface="Tahoma" panose="020B0604030504040204" pitchFamily="34" charset="0"/>
              </a:rPr>
              <a:t>    while(inside[0]&amp;&amp;turn==0);</a:t>
            </a:r>
          </a:p>
          <a:p>
            <a:pPr>
              <a:buClr>
                <a:schemeClr val="folHlink"/>
              </a:buClr>
              <a:buSzPct val="60000"/>
              <a:buFont typeface="Wingdings" pitchFamily="2" charset="2"/>
              <a:buNone/>
            </a:pPr>
            <a:r>
              <a:rPr kumimoji="0" lang="en-US" altLang="zh-CN" sz="2000" dirty="0">
                <a:solidFill>
                  <a:srgbClr val="0000FF"/>
                </a:solidFill>
                <a:latin typeface="Tahoma" panose="020B0604030504040204" pitchFamily="34" charset="0"/>
              </a:rPr>
              <a:t>	</a:t>
            </a:r>
            <a:r>
              <a:rPr kumimoji="0" lang="en-US" altLang="zh-CN" sz="2000" dirty="0">
                <a:solidFill>
                  <a:srgbClr val="0000FF"/>
                </a:solidFill>
                <a:latin typeface="华文新魏" panose="02010800040101010101" pitchFamily="2" charset="-122"/>
                <a:ea typeface="华文新魏" panose="02010800040101010101" pitchFamily="2" charset="-122"/>
              </a:rPr>
              <a:t>{</a:t>
            </a:r>
            <a:r>
              <a:rPr kumimoji="0" lang="zh-CN" altLang="en-US" sz="2000" dirty="0">
                <a:solidFill>
                  <a:srgbClr val="0000FF"/>
                </a:solidFill>
                <a:latin typeface="华文新魏" panose="02010800040101010101" pitchFamily="2" charset="-122"/>
                <a:ea typeface="华文新魏" panose="02010800040101010101" pitchFamily="2" charset="-122"/>
              </a:rPr>
              <a:t>临界区</a:t>
            </a:r>
            <a:r>
              <a:rPr kumimoji="0" lang="en-US" altLang="zh-CN" sz="2000" dirty="0">
                <a:solidFill>
                  <a:srgbClr val="0000FF"/>
                </a:solidFill>
                <a:latin typeface="华文新魏" panose="02010800040101010101" pitchFamily="2" charset="-122"/>
                <a:ea typeface="华文新魏" panose="02010800040101010101" pitchFamily="2" charset="-122"/>
              </a:rPr>
              <a:t>};</a:t>
            </a:r>
            <a:r>
              <a:rPr kumimoji="0" lang="en-US" altLang="zh-CN" sz="2000" dirty="0">
                <a:solidFill>
                  <a:srgbClr val="0000FF"/>
                </a:solidFill>
                <a:latin typeface="Tahoma" panose="020B0604030504040204" pitchFamily="34" charset="0"/>
              </a:rPr>
              <a:t>                     </a:t>
            </a:r>
          </a:p>
          <a:p>
            <a:pPr>
              <a:buClr>
                <a:schemeClr val="folHlink"/>
              </a:buClr>
              <a:buSzPct val="60000"/>
              <a:buFont typeface="Wingdings" pitchFamily="2" charset="2"/>
              <a:buNone/>
            </a:pPr>
            <a:r>
              <a:rPr kumimoji="0" lang="en-US" altLang="zh-CN" sz="2000" dirty="0">
                <a:solidFill>
                  <a:srgbClr val="0000FF"/>
                </a:solidFill>
                <a:latin typeface="Tahoma" panose="020B0604030504040204" pitchFamily="34" charset="0"/>
              </a:rPr>
              <a:t>    inside[1]=false;</a:t>
            </a:r>
          </a:p>
          <a:p>
            <a:pPr>
              <a:buClr>
                <a:schemeClr val="folHlink"/>
              </a:buClr>
              <a:buSzPct val="60000"/>
              <a:buFont typeface="Wingdings" pitchFamily="2" charset="2"/>
              <a:buNone/>
            </a:pPr>
            <a:r>
              <a:rPr kumimoji="0" lang="en-US" altLang="zh-CN" sz="2000" dirty="0">
                <a:solidFill>
                  <a:srgbClr val="0000FF"/>
                </a:solidFill>
                <a:latin typeface="Tahoma" panose="020B0604030504040204" pitchFamily="34" charset="0"/>
              </a:rPr>
              <a:t> }  </a:t>
            </a:r>
          </a:p>
        </p:txBody>
      </p:sp>
      <p:sp>
        <p:nvSpPr>
          <p:cNvPr id="29704" name="Text Box 8">
            <a:extLst>
              <a:ext uri="{FF2B5EF4-FFF2-40B4-BE49-F238E27FC236}">
                <a16:creationId xmlns:a16="http://schemas.microsoft.com/office/drawing/2014/main" id="{3ED84925-3B99-994C-87D5-081296FE3AEE}"/>
              </a:ext>
            </a:extLst>
          </p:cNvPr>
          <p:cNvSpPr txBox="1">
            <a:spLocks noChangeArrowheads="1"/>
          </p:cNvSpPr>
          <p:nvPr/>
        </p:nvSpPr>
        <p:spPr bwMode="auto">
          <a:xfrm>
            <a:off x="4702347" y="5929584"/>
            <a:ext cx="15128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kumimoji="0" lang="en-US" altLang="zh-CN" dirty="0" err="1">
                <a:solidFill>
                  <a:srgbClr val="CC3399"/>
                </a:solidFill>
                <a:latin typeface="Tahoma" panose="020B0604030504040204" pitchFamily="34" charset="0"/>
                <a:cs typeface="Tahoma" panose="020B0604030504040204" pitchFamily="34" charset="0"/>
              </a:rPr>
              <a:t>coend</a:t>
            </a:r>
            <a:endParaRPr kumimoji="0" lang="zh-CN" altLang="en-US" dirty="0">
              <a:solidFill>
                <a:srgbClr val="CC3399"/>
              </a:solidFill>
              <a:latin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39444F79-9E50-1E4F-BC45-D1201BA9916F}"/>
              </a:ext>
            </a:extLst>
          </p:cNvPr>
          <p:cNvSpPr txBox="1">
            <a:spLocks noChangeArrowheads="1"/>
          </p:cNvSpPr>
          <p:nvPr/>
        </p:nvSpPr>
        <p:spPr bwMode="auto">
          <a:xfrm>
            <a:off x="1619672" y="6445894"/>
            <a:ext cx="66643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sz="2000" dirty="0">
                <a:solidFill>
                  <a:srgbClr val="FF0000"/>
                </a:solidFill>
                <a:latin typeface="华文新魏" panose="02010800040101010101" pitchFamily="2" charset="-122"/>
                <a:ea typeface="华文新魏" panose="02010800040101010101" pitchFamily="2" charset="-122"/>
              </a:rPr>
              <a:t>结果：</a:t>
            </a:r>
            <a:r>
              <a:rPr lang="en-US" altLang="zh-CN" sz="2000" dirty="0">
                <a:solidFill>
                  <a:srgbClr val="FF0000"/>
                </a:solidFill>
                <a:latin typeface="华文新魏" panose="02010800040101010101" pitchFamily="2" charset="-122"/>
                <a:ea typeface="华文新魏" panose="02010800040101010101" pitchFamily="2" charset="-122"/>
              </a:rPr>
              <a:t>P1</a:t>
            </a:r>
            <a:r>
              <a:rPr lang="zh-CN" altLang="en-US" sz="2000" dirty="0">
                <a:solidFill>
                  <a:srgbClr val="FF0000"/>
                </a:solidFill>
                <a:latin typeface="华文新魏" panose="02010800040101010101" pitchFamily="2" charset="-122"/>
                <a:ea typeface="华文新魏" panose="02010800040101010101" pitchFamily="2" charset="-122"/>
              </a:rPr>
              <a:t>、</a:t>
            </a:r>
            <a:r>
              <a:rPr lang="en-US" altLang="zh-CN" sz="2000" dirty="0">
                <a:solidFill>
                  <a:srgbClr val="FF0000"/>
                </a:solidFill>
                <a:latin typeface="华文新魏" panose="02010800040101010101" pitchFamily="2" charset="-122"/>
                <a:ea typeface="华文新魏" panose="02010800040101010101" pitchFamily="2" charset="-122"/>
              </a:rPr>
              <a:t>P2</a:t>
            </a:r>
            <a:r>
              <a:rPr lang="zh-CN" altLang="en-US" sz="2000" dirty="0">
                <a:solidFill>
                  <a:srgbClr val="FF0000"/>
                </a:solidFill>
                <a:latin typeface="华文新魏" panose="02010800040101010101" pitchFamily="2" charset="-122"/>
                <a:ea typeface="华文新魏" panose="02010800040101010101" pitchFamily="2" charset="-122"/>
              </a:rPr>
              <a:t>可以多次互斥进入临界区</a:t>
            </a:r>
          </a:p>
        </p:txBody>
      </p:sp>
      <p:sp>
        <p:nvSpPr>
          <p:cNvPr id="11" name="Text Box 4">
            <a:extLst>
              <a:ext uri="{FF2B5EF4-FFF2-40B4-BE49-F238E27FC236}">
                <a16:creationId xmlns:a16="http://schemas.microsoft.com/office/drawing/2014/main" id="{1F8A2EFC-F83F-CB4F-A650-3278B30FB3BE}"/>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3300"/>
                </a:solidFill>
                <a:latin typeface="宋体" panose="02010600030101010101" pitchFamily="2" charset="-122"/>
              </a:rPr>
              <a:t>软件同步</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71F0D2DF-D2F2-D642-ADC6-D046E744ADC0}"/>
              </a:ext>
            </a:extLst>
          </p:cNvPr>
          <p:cNvSpPr>
            <a:spLocks noGrp="1"/>
          </p:cNvSpPr>
          <p:nvPr>
            <p:ph type="sldNum" sz="quarter" idx="12"/>
          </p:nvPr>
        </p:nvSpPr>
        <p:spPr/>
        <p:txBody>
          <a:bodyPr/>
          <a:lstStyle/>
          <a:p>
            <a:fld id="{DC6D1BD5-D0BD-4B4A-ABF2-851E9CF71F86}" type="slidenum">
              <a:rPr lang="zh-CN" altLang="en-US" smtClean="0"/>
              <a:pPr/>
              <a:t>72</a:t>
            </a:fld>
            <a:endParaRPr lang="en-US" altLang="zh-CN" dirty="0"/>
          </a:p>
        </p:txBody>
      </p:sp>
    </p:spTree>
    <p:extLst>
      <p:ext uri="{BB962C8B-B14F-4D97-AF65-F5344CB8AC3E}">
        <p14:creationId xmlns:p14="http://schemas.microsoft.com/office/powerpoint/2010/main" val="1131825373"/>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9701">
                                            <p:txEl>
                                              <p:pRg st="0" end="0"/>
                                            </p:txEl>
                                          </p:spTgt>
                                        </p:tgtEl>
                                        <p:attrNameLst>
                                          <p:attrName>style.visibility</p:attrName>
                                        </p:attrNameLst>
                                      </p:cBhvr>
                                      <p:to>
                                        <p:strVal val="visible"/>
                                      </p:to>
                                    </p:set>
                                    <p:animEffect transition="in" filter="blinds(horizontal)">
                                      <p:cBhvr>
                                        <p:cTn id="7" dur="500"/>
                                        <p:tgtEl>
                                          <p:spTgt spid="2970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699"/>
                                        </p:tgtEl>
                                        <p:attrNameLst>
                                          <p:attrName>style.visibility</p:attrName>
                                        </p:attrNameLst>
                                      </p:cBhvr>
                                      <p:to>
                                        <p:strVal val="visible"/>
                                      </p:to>
                                    </p:set>
                                    <p:animEffect transition="in" filter="blinds(horizontal)">
                                      <p:cBhvr>
                                        <p:cTn id="12" dur="500"/>
                                        <p:tgtEl>
                                          <p:spTgt spid="2969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9702"/>
                                        </p:tgtEl>
                                        <p:attrNameLst>
                                          <p:attrName>style.visibility</p:attrName>
                                        </p:attrNameLst>
                                      </p:cBhvr>
                                      <p:to>
                                        <p:strVal val="visible"/>
                                      </p:to>
                                    </p:set>
                                    <p:animEffect transition="in" filter="blinds(horizontal)">
                                      <p:cBhvr>
                                        <p:cTn id="17" dur="500"/>
                                        <p:tgtEl>
                                          <p:spTgt spid="2970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9703"/>
                                        </p:tgtEl>
                                        <p:attrNameLst>
                                          <p:attrName>style.visibility</p:attrName>
                                        </p:attrNameLst>
                                      </p:cBhvr>
                                      <p:to>
                                        <p:strVal val="visible"/>
                                      </p:to>
                                    </p:set>
                                    <p:animEffect transition="in" filter="blinds(horizontal)">
                                      <p:cBhvr>
                                        <p:cTn id="22" dur="500"/>
                                        <p:tgtEl>
                                          <p:spTgt spid="29703"/>
                                        </p:tgtEl>
                                      </p:cBhvr>
                                    </p:animEffect>
                                  </p:childTnLst>
                                </p:cTn>
                              </p:par>
                            </p:childTnLst>
                          </p:cTn>
                        </p:par>
                        <p:par>
                          <p:cTn id="23" fill="hold" nodeType="afterGroup">
                            <p:stCondLst>
                              <p:cond delay="500"/>
                            </p:stCondLst>
                            <p:childTnLst>
                              <p:par>
                                <p:cTn id="24" presetID="3" presetClass="entr" presetSubtype="10" fill="hold" grpId="0" nodeType="afterEffect">
                                  <p:stCondLst>
                                    <p:cond delay="0"/>
                                  </p:stCondLst>
                                  <p:childTnLst>
                                    <p:set>
                                      <p:cBhvr>
                                        <p:cTn id="25" dur="1" fill="hold">
                                          <p:stCondLst>
                                            <p:cond delay="0"/>
                                          </p:stCondLst>
                                        </p:cTn>
                                        <p:tgtEl>
                                          <p:spTgt spid="29704"/>
                                        </p:tgtEl>
                                        <p:attrNameLst>
                                          <p:attrName>style.visibility</p:attrName>
                                        </p:attrNameLst>
                                      </p:cBhvr>
                                      <p:to>
                                        <p:strVal val="visible"/>
                                      </p:to>
                                    </p:set>
                                    <p:animEffect transition="in" filter="blinds(horizontal)">
                                      <p:cBhvr>
                                        <p:cTn id="26" dur="500"/>
                                        <p:tgtEl>
                                          <p:spTgt spid="2970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1" presetClass="entr" presetSubtype="0" fill="hold" grpId="0" nodeType="clickEffect">
                                  <p:stCondLst>
                                    <p:cond delay="0"/>
                                  </p:stCondLst>
                                  <p:iterate type="lt">
                                    <p:tmPct val="5000"/>
                                  </p:iterate>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fltVal val="0"/>
                                          </p:val>
                                        </p:tav>
                                        <p:tav tm="100000">
                                          <p:val>
                                            <p:strVal val="#ppt_w"/>
                                          </p:val>
                                        </p:tav>
                                      </p:tavLst>
                                    </p:anim>
                                    <p:anim calcmode="lin" valueType="num">
                                      <p:cBhvr>
                                        <p:cTn id="32" dur="1000" fill="hold"/>
                                        <p:tgtEl>
                                          <p:spTgt spid="8"/>
                                        </p:tgtEl>
                                        <p:attrNameLst>
                                          <p:attrName>ppt_h</p:attrName>
                                        </p:attrNameLst>
                                      </p:cBhvr>
                                      <p:tavLst>
                                        <p:tav tm="0">
                                          <p:val>
                                            <p:fltVal val="0"/>
                                          </p:val>
                                        </p:tav>
                                        <p:tav tm="100000">
                                          <p:val>
                                            <p:strVal val="#ppt_h"/>
                                          </p:val>
                                        </p:tav>
                                      </p:tavLst>
                                    </p:anim>
                                    <p:anim calcmode="lin" valueType="num">
                                      <p:cBhvr>
                                        <p:cTn id="33" dur="1000" fill="hold"/>
                                        <p:tgtEl>
                                          <p:spTgt spid="8"/>
                                        </p:tgtEl>
                                        <p:attrNameLst>
                                          <p:attrName>style.rotation</p:attrName>
                                        </p:attrNameLst>
                                      </p:cBhvr>
                                      <p:tavLst>
                                        <p:tav tm="0">
                                          <p:val>
                                            <p:fltVal val="90"/>
                                          </p:val>
                                        </p:tav>
                                        <p:tav tm="100000">
                                          <p:val>
                                            <p:fltVal val="0"/>
                                          </p:val>
                                        </p:tav>
                                      </p:tavLst>
                                    </p:anim>
                                    <p:animEffect transition="in" filter="fade">
                                      <p:cBhvr>
                                        <p:cTn id="3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nimBg="1"/>
      <p:bldP spid="29702" grpId="0" animBg="1"/>
      <p:bldP spid="29703" grpId="0" animBg="1"/>
      <p:bldP spid="29704" grpId="0"/>
      <p:bldP spid="8"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3">
            <a:extLst>
              <a:ext uri="{FF2B5EF4-FFF2-40B4-BE49-F238E27FC236}">
                <a16:creationId xmlns:a16="http://schemas.microsoft.com/office/drawing/2014/main" id="{5CDA355E-5EE7-8A48-8652-D2D63A9DEBAD}"/>
              </a:ext>
            </a:extLst>
          </p:cNvPr>
          <p:cNvSpPr>
            <a:spLocks noGrp="1" noChangeArrowheads="1"/>
          </p:cNvSpPr>
          <p:nvPr>
            <p:ph type="body" idx="4294967295"/>
          </p:nvPr>
        </p:nvSpPr>
        <p:spPr bwMode="auto">
          <a:xfrm>
            <a:off x="611188" y="1125538"/>
            <a:ext cx="8208962" cy="46799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buClr>
                <a:srgbClr val="FF0000"/>
              </a:buClr>
              <a:buSzPct val="70000"/>
              <a:buFont typeface="Wingdings" pitchFamily="2" charset="2"/>
              <a:buChar char="n"/>
            </a:pPr>
            <a:r>
              <a:rPr lang="zh-CN" altLang="en-US" sz="3600" b="1">
                <a:solidFill>
                  <a:srgbClr val="0000FF"/>
                </a:solidFill>
                <a:latin typeface="华文楷体" panose="02010600040101010101" pitchFamily="2" charset="-122"/>
                <a:ea typeface="华文楷体" panose="02010600040101010101" pitchFamily="2" charset="-122"/>
              </a:rPr>
              <a:t>关中断</a:t>
            </a:r>
            <a:endParaRPr lang="en-US" altLang="zh-CN" sz="3600" b="1">
              <a:solidFill>
                <a:srgbClr val="0000FF"/>
              </a:solidFill>
              <a:latin typeface="华文楷体" panose="02010600040101010101" pitchFamily="2" charset="-122"/>
              <a:ea typeface="华文楷体" panose="02010600040101010101" pitchFamily="2" charset="-122"/>
            </a:endParaRPr>
          </a:p>
          <a:p>
            <a:pPr lvl="1" eaLnBrk="1" hangingPunct="1">
              <a:buClr>
                <a:srgbClr val="FF0000"/>
              </a:buClr>
              <a:buSzPct val="70000"/>
              <a:buFont typeface="Wingdings" pitchFamily="2" charset="2"/>
              <a:buChar char="n"/>
            </a:pPr>
            <a:r>
              <a:rPr lang="zh-CN" altLang="en-US" sz="3600" b="1">
                <a:solidFill>
                  <a:srgbClr val="0000FF"/>
                </a:solidFill>
                <a:latin typeface="华文楷体" panose="02010600040101010101" pitchFamily="2" charset="-122"/>
                <a:ea typeface="华文楷体" panose="02010600040101010101" pitchFamily="2" charset="-122"/>
              </a:rPr>
              <a:t>硬件指令</a:t>
            </a:r>
            <a:endParaRPr lang="en-US" altLang="zh-CN" sz="3600" b="1">
              <a:solidFill>
                <a:srgbClr val="0000FF"/>
              </a:solidFill>
              <a:latin typeface="华文楷体" panose="02010600040101010101" pitchFamily="2" charset="-122"/>
              <a:ea typeface="华文楷体" panose="02010600040101010101" pitchFamily="2" charset="-122"/>
            </a:endParaRPr>
          </a:p>
          <a:p>
            <a:pPr lvl="2" eaLnBrk="1" hangingPunct="1">
              <a:buClr>
                <a:srgbClr val="FFC000"/>
              </a:buClr>
              <a:buSzPct val="70000"/>
              <a:buFont typeface="Wingdings" pitchFamily="2" charset="2"/>
              <a:buChar char="n"/>
            </a:pPr>
            <a:r>
              <a:rPr lang="zh-CN" altLang="en-US" sz="3200" b="1">
                <a:solidFill>
                  <a:srgbClr val="FF3300"/>
                </a:solidFill>
                <a:latin typeface="华文楷体" panose="02010600040101010101" pitchFamily="2" charset="-122"/>
                <a:ea typeface="华文楷体" panose="02010600040101010101" pitchFamily="2" charset="-122"/>
              </a:rPr>
              <a:t>测试并设置指令（</a:t>
            </a:r>
            <a:r>
              <a:rPr lang="en-US" altLang="zh-CN" sz="3200" b="1">
                <a:solidFill>
                  <a:srgbClr val="FF3300"/>
                </a:solidFill>
                <a:latin typeface="华文楷体" panose="02010600040101010101" pitchFamily="2" charset="-122"/>
                <a:ea typeface="华文楷体" panose="02010600040101010101" pitchFamily="2" charset="-122"/>
              </a:rPr>
              <a:t>TS</a:t>
            </a:r>
            <a:r>
              <a:rPr lang="zh-CN" altLang="en-US" sz="3200" b="1">
                <a:solidFill>
                  <a:srgbClr val="FF3300"/>
                </a:solidFill>
                <a:latin typeface="华文楷体" panose="02010600040101010101" pitchFamily="2" charset="-122"/>
                <a:ea typeface="华文楷体" panose="02010600040101010101" pitchFamily="2" charset="-122"/>
              </a:rPr>
              <a:t>）</a:t>
            </a:r>
            <a:endParaRPr lang="en-US" altLang="zh-CN" sz="3200" b="1">
              <a:solidFill>
                <a:srgbClr val="FF3300"/>
              </a:solidFill>
              <a:latin typeface="华文楷体" panose="02010600040101010101" pitchFamily="2" charset="-122"/>
              <a:ea typeface="华文楷体" panose="02010600040101010101" pitchFamily="2" charset="-122"/>
            </a:endParaRPr>
          </a:p>
          <a:p>
            <a:pPr lvl="2" eaLnBrk="1" hangingPunct="1">
              <a:buClr>
                <a:srgbClr val="FFC000"/>
              </a:buClr>
              <a:buSzPct val="70000"/>
              <a:buFont typeface="Wingdings" pitchFamily="2" charset="2"/>
              <a:buChar char="n"/>
            </a:pPr>
            <a:r>
              <a:rPr lang="zh-CN" altLang="en-US" sz="3200" b="1">
                <a:solidFill>
                  <a:srgbClr val="FF3300"/>
                </a:solidFill>
                <a:latin typeface="华文楷体" panose="02010600040101010101" pitchFamily="2" charset="-122"/>
                <a:ea typeface="华文楷体" panose="02010600040101010101" pitchFamily="2" charset="-122"/>
              </a:rPr>
              <a:t>对换指令</a:t>
            </a:r>
            <a:r>
              <a:rPr lang="en-US" altLang="zh-CN" sz="3200" b="1">
                <a:solidFill>
                  <a:srgbClr val="FF3300"/>
                </a:solidFill>
                <a:latin typeface="华文楷体" panose="02010600040101010101" pitchFamily="2" charset="-122"/>
                <a:ea typeface="华文楷体" panose="02010600040101010101" pitchFamily="2" charset="-122"/>
              </a:rPr>
              <a:t>(Swap)</a:t>
            </a:r>
            <a:endParaRPr lang="zh-CN" altLang="en-US" sz="3200" b="1">
              <a:solidFill>
                <a:srgbClr val="FF3300"/>
              </a:solidFill>
              <a:latin typeface="华文楷体" panose="02010600040101010101" pitchFamily="2" charset="-122"/>
              <a:ea typeface="华文楷体" panose="02010600040101010101" pitchFamily="2" charset="-122"/>
            </a:endParaRPr>
          </a:p>
          <a:p>
            <a:pPr eaLnBrk="1" hangingPunct="1"/>
            <a:endParaRPr lang="en-US" altLang="zh-CN" sz="4000" b="1">
              <a:solidFill>
                <a:srgbClr val="CC3399"/>
              </a:solidFill>
              <a:latin typeface="华文楷体" panose="02010600040101010101" pitchFamily="2" charset="-122"/>
              <a:ea typeface="华文楷体" panose="02010600040101010101" pitchFamily="2" charset="-122"/>
            </a:endParaRPr>
          </a:p>
        </p:txBody>
      </p:sp>
      <p:sp>
        <p:nvSpPr>
          <p:cNvPr id="6" name="Text Box 4">
            <a:extLst>
              <a:ext uri="{FF2B5EF4-FFF2-40B4-BE49-F238E27FC236}">
                <a16:creationId xmlns:a16="http://schemas.microsoft.com/office/drawing/2014/main" id="{A0E8897A-56E5-5F4E-805D-855DE1A6EC12}"/>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硬</a:t>
            </a:r>
            <a:r>
              <a:rPr lang="zh-TW" altLang="en-US" sz="3200" b="1" dirty="0">
                <a:solidFill>
                  <a:srgbClr val="FF3300"/>
                </a:solidFill>
                <a:latin typeface="宋体" panose="02010600030101010101" pitchFamily="2" charset="-122"/>
              </a:rPr>
              <a:t>件同步</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17E53ED4-3CE7-A74C-95D6-53FDF5569B23}"/>
              </a:ext>
            </a:extLst>
          </p:cNvPr>
          <p:cNvSpPr>
            <a:spLocks noGrp="1"/>
          </p:cNvSpPr>
          <p:nvPr>
            <p:ph type="sldNum" sz="quarter" idx="12"/>
          </p:nvPr>
        </p:nvSpPr>
        <p:spPr/>
        <p:txBody>
          <a:bodyPr/>
          <a:lstStyle/>
          <a:p>
            <a:fld id="{DC6D1BD5-D0BD-4B4A-ABF2-851E9CF71F86}" type="slidenum">
              <a:rPr lang="zh-CN" altLang="en-US" smtClean="0"/>
              <a:pPr/>
              <a:t>73</a:t>
            </a:fld>
            <a:endParaRPr lang="en-US" altLang="zh-CN" dirty="0"/>
          </a:p>
        </p:txBody>
      </p:sp>
    </p:spTree>
    <p:extLst>
      <p:ext uri="{BB962C8B-B14F-4D97-AF65-F5344CB8AC3E}">
        <p14:creationId xmlns:p14="http://schemas.microsoft.com/office/powerpoint/2010/main" val="495892001"/>
      </p:ext>
    </p:extLst>
  </p:cSld>
  <p:clrMapOvr>
    <a:masterClrMapping/>
  </p:clrMapOvr>
  <p:transition>
    <p:zoom dir="in"/>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6306" name="Rectangle 2">
            <a:extLst>
              <a:ext uri="{FF2B5EF4-FFF2-40B4-BE49-F238E27FC236}">
                <a16:creationId xmlns:a16="http://schemas.microsoft.com/office/drawing/2014/main" id="{C3B8B875-3546-4647-B148-937DB7C639EF}"/>
              </a:ext>
            </a:extLst>
          </p:cNvPr>
          <p:cNvSpPr>
            <a:spLocks noGrp="1" noChangeArrowheads="1"/>
          </p:cNvSpPr>
          <p:nvPr>
            <p:ph type="title" idx="4294967295"/>
          </p:nvPr>
        </p:nvSpPr>
        <p:spPr>
          <a:xfrm>
            <a:off x="576263" y="1231900"/>
            <a:ext cx="4051300" cy="684213"/>
          </a:xfrm>
          <a:prstGeom prst="rect">
            <a:avLst/>
          </a:prstGeom>
        </p:spPr>
        <p:txBody>
          <a:bodyPr anchor="ctr"/>
          <a:lstStyle/>
          <a:p>
            <a:pPr eaLnBrk="1" hangingPunct="1"/>
            <a:r>
              <a:rPr lang="zh-CN" altLang="en-US" sz="2400" b="1">
                <a:solidFill>
                  <a:srgbClr val="0000FF"/>
                </a:solidFill>
                <a:effectLst>
                  <a:outerShdw blurRad="38100" dist="38100" dir="2700000" algn="tl">
                    <a:srgbClr val="C0C0C0"/>
                  </a:outerShdw>
                </a:effectLst>
                <a:latin typeface="华文楷体" panose="02010600040101010101" pitchFamily="2" charset="-122"/>
                <a:ea typeface="华文楷体" panose="02010600040101010101" pitchFamily="2" charset="-122"/>
              </a:rPr>
              <a:t>关中断</a:t>
            </a:r>
          </a:p>
        </p:txBody>
      </p:sp>
      <p:sp>
        <p:nvSpPr>
          <p:cNvPr id="33795" name="Rectangle 3">
            <a:extLst>
              <a:ext uri="{FF2B5EF4-FFF2-40B4-BE49-F238E27FC236}">
                <a16:creationId xmlns:a16="http://schemas.microsoft.com/office/drawing/2014/main" id="{34F2CF2C-A59D-7746-8684-ACE5514F0511}"/>
              </a:ext>
            </a:extLst>
          </p:cNvPr>
          <p:cNvSpPr>
            <a:spLocks noGrp="1" noChangeArrowheads="1"/>
          </p:cNvSpPr>
          <p:nvPr>
            <p:ph type="body" idx="4294967295"/>
          </p:nvPr>
        </p:nvSpPr>
        <p:spPr bwMode="auto">
          <a:xfrm>
            <a:off x="576263" y="1955800"/>
            <a:ext cx="8424862" cy="47132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90000"/>
              </a:lnSpc>
              <a:buClr>
                <a:srgbClr val="FF0000"/>
              </a:buClr>
            </a:pPr>
            <a:r>
              <a:rPr lang="zh-CN" altLang="en-US" sz="2400" b="1" dirty="0">
                <a:solidFill>
                  <a:srgbClr val="FF3300"/>
                </a:solidFill>
                <a:latin typeface="华文楷体" panose="02010600040101010101" pitchFamily="2" charset="-122"/>
                <a:ea typeface="华文楷体" panose="02010600040101010101" pitchFamily="2" charset="-122"/>
              </a:rPr>
              <a:t>开、关中断实现临界资源的互斥使用</a:t>
            </a:r>
          </a:p>
          <a:p>
            <a:pPr lvl="1" algn="just" eaLnBrk="1" hangingPunct="1">
              <a:lnSpc>
                <a:spcPct val="90000"/>
              </a:lnSpc>
            </a:pPr>
            <a:r>
              <a:rPr lang="zh-CN" altLang="en-US" sz="2400" b="1" dirty="0">
                <a:solidFill>
                  <a:srgbClr val="0000FF"/>
                </a:solidFill>
                <a:latin typeface="华文楷体" panose="02010600040101010101" pitchFamily="2" charset="-122"/>
                <a:ea typeface="华文楷体" panose="02010600040101010101" pitchFamily="2" charset="-122"/>
              </a:rPr>
              <a:t>实现互斥的最简单方法</a:t>
            </a:r>
          </a:p>
          <a:p>
            <a:pPr lvl="1" algn="just" eaLnBrk="1" hangingPunct="1">
              <a:lnSpc>
                <a:spcPct val="90000"/>
              </a:lnSpc>
            </a:pPr>
            <a:r>
              <a:rPr lang="zh-CN" altLang="en-US" sz="2400" b="1" dirty="0">
                <a:solidFill>
                  <a:srgbClr val="0000FF"/>
                </a:solidFill>
                <a:latin typeface="华文楷体" panose="02010600040101010101" pitchFamily="2" charset="-122"/>
                <a:ea typeface="华文楷体" panose="02010600040101010101" pitchFamily="2" charset="-122"/>
              </a:rPr>
              <a:t>关中断适用场合</a:t>
            </a:r>
          </a:p>
          <a:p>
            <a:pPr lvl="2" algn="just" eaLnBrk="1" hangingPunct="1">
              <a:lnSpc>
                <a:spcPct val="90000"/>
              </a:lnSpc>
            </a:pPr>
            <a:r>
              <a:rPr lang="zh-CN" altLang="en-US" b="1" dirty="0">
                <a:solidFill>
                  <a:srgbClr val="171D17"/>
                </a:solidFill>
                <a:latin typeface="华文楷体" panose="02010600040101010101" pitchFamily="2" charset="-122"/>
                <a:ea typeface="华文楷体" panose="02010600040101010101" pitchFamily="2" charset="-122"/>
              </a:rPr>
              <a:t>更新共享变量、链表等少数指令期间</a:t>
            </a:r>
          </a:p>
          <a:p>
            <a:pPr lvl="2" algn="just" eaLnBrk="1" hangingPunct="1">
              <a:lnSpc>
                <a:spcPct val="90000"/>
              </a:lnSpc>
            </a:pPr>
            <a:r>
              <a:rPr lang="zh-CN" altLang="en-US" b="1" dirty="0">
                <a:solidFill>
                  <a:srgbClr val="171D17"/>
                </a:solidFill>
                <a:latin typeface="华文楷体" panose="02010600040101010101" pitchFamily="2" charset="-122"/>
                <a:ea typeface="华文楷体" panose="02010600040101010101" pitchFamily="2" charset="-122"/>
              </a:rPr>
              <a:t>不适合作为通用互斥机制</a:t>
            </a:r>
          </a:p>
          <a:p>
            <a:pPr lvl="2" algn="just" eaLnBrk="1" hangingPunct="1">
              <a:lnSpc>
                <a:spcPct val="90000"/>
              </a:lnSpc>
            </a:pPr>
            <a:r>
              <a:rPr lang="zh-CN" altLang="en-US" b="1" dirty="0">
                <a:solidFill>
                  <a:srgbClr val="171D17"/>
                </a:solidFill>
                <a:latin typeface="华文楷体" panose="02010600040101010101" pitchFamily="2" charset="-122"/>
                <a:ea typeface="华文楷体" panose="02010600040101010101" pitchFamily="2" charset="-122"/>
              </a:rPr>
              <a:t>不适合多</a:t>
            </a:r>
            <a:r>
              <a:rPr lang="en-US" altLang="zh-CN" b="1" dirty="0">
                <a:solidFill>
                  <a:srgbClr val="171D17"/>
                </a:solidFill>
                <a:latin typeface="华文楷体" panose="02010600040101010101" pitchFamily="2" charset="-122"/>
                <a:ea typeface="华文楷体" panose="02010600040101010101" pitchFamily="2" charset="-122"/>
              </a:rPr>
              <a:t>CPU</a:t>
            </a:r>
            <a:r>
              <a:rPr lang="zh-CN" altLang="en-US" b="1" dirty="0">
                <a:solidFill>
                  <a:srgbClr val="171D17"/>
                </a:solidFill>
                <a:latin typeface="华文楷体" panose="02010600040101010101" pitchFamily="2" charset="-122"/>
                <a:ea typeface="华文楷体" panose="02010600040101010101" pitchFamily="2" charset="-122"/>
              </a:rPr>
              <a:t>环境</a:t>
            </a:r>
          </a:p>
          <a:p>
            <a:pPr lvl="1" algn="just" eaLnBrk="1" hangingPunct="1">
              <a:lnSpc>
                <a:spcPct val="90000"/>
              </a:lnSpc>
            </a:pPr>
            <a:r>
              <a:rPr lang="zh-CN" altLang="en-US" sz="2400" b="1" dirty="0">
                <a:solidFill>
                  <a:srgbClr val="0000FF"/>
                </a:solidFill>
                <a:latin typeface="华文楷体" panose="02010600040101010101" pitchFamily="2" charset="-122"/>
                <a:ea typeface="华文楷体" panose="02010600040101010101" pitchFamily="2" charset="-122"/>
              </a:rPr>
              <a:t>关中断方法的缺点</a:t>
            </a:r>
          </a:p>
          <a:p>
            <a:pPr lvl="2" algn="just" eaLnBrk="1" hangingPunct="1">
              <a:lnSpc>
                <a:spcPct val="90000"/>
              </a:lnSpc>
            </a:pPr>
            <a:r>
              <a:rPr lang="zh-CN" altLang="en-US" b="1" dirty="0">
                <a:solidFill>
                  <a:srgbClr val="171D17"/>
                </a:solidFill>
                <a:latin typeface="华文楷体" panose="02010600040101010101" pitchFamily="2" charset="-122"/>
                <a:ea typeface="华文楷体" panose="02010600040101010101" pitchFamily="2" charset="-122"/>
              </a:rPr>
              <a:t>系统效率低</a:t>
            </a:r>
          </a:p>
          <a:p>
            <a:pPr lvl="2" algn="just" eaLnBrk="1" hangingPunct="1">
              <a:lnSpc>
                <a:spcPct val="90000"/>
              </a:lnSpc>
            </a:pPr>
            <a:r>
              <a:rPr lang="zh-CN" altLang="en-US" b="1" dirty="0">
                <a:solidFill>
                  <a:srgbClr val="171D17"/>
                </a:solidFill>
                <a:latin typeface="华文楷体" panose="02010600040101010101" pitchFamily="2" charset="-122"/>
                <a:ea typeface="华文楷体" panose="02010600040101010101" pitchFamily="2" charset="-122"/>
              </a:rPr>
              <a:t>可能造成系统死锁</a:t>
            </a:r>
          </a:p>
          <a:p>
            <a:pPr algn="just" eaLnBrk="1" hangingPunct="1">
              <a:lnSpc>
                <a:spcPct val="90000"/>
              </a:lnSpc>
            </a:pPr>
            <a:endParaRPr lang="en-US" altLang="zh-CN" sz="2400" b="1" dirty="0">
              <a:latin typeface="华文楷体" panose="02010600040101010101" pitchFamily="2" charset="-122"/>
              <a:ea typeface="华文楷体" panose="02010600040101010101" pitchFamily="2" charset="-122"/>
            </a:endParaRPr>
          </a:p>
        </p:txBody>
      </p:sp>
      <p:sp>
        <p:nvSpPr>
          <p:cNvPr id="4" name="TextBox 3">
            <a:extLst>
              <a:ext uri="{FF2B5EF4-FFF2-40B4-BE49-F238E27FC236}">
                <a16:creationId xmlns:a16="http://schemas.microsoft.com/office/drawing/2014/main" id="{C779D995-0871-3E4D-835C-F8CF538A19A8}"/>
              </a:ext>
            </a:extLst>
          </p:cNvPr>
          <p:cNvSpPr txBox="1"/>
          <p:nvPr/>
        </p:nvSpPr>
        <p:spPr>
          <a:xfrm>
            <a:off x="5857875" y="3643313"/>
            <a:ext cx="3143250" cy="2678112"/>
          </a:xfrm>
          <a:prstGeom prst="rect">
            <a:avLst/>
          </a:prstGeom>
          <a:solidFill>
            <a:srgbClr val="C7FFF0"/>
          </a:solidFill>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a:solidFill>
                  <a:srgbClr val="0000FF"/>
                </a:solidFill>
                <a:latin typeface="Times New Roman" panose="02020603050405020304" pitchFamily="18" charset="0"/>
              </a:rPr>
              <a:t>While(true)</a:t>
            </a:r>
          </a:p>
          <a:p>
            <a:r>
              <a:rPr lang="en-US" altLang="zh-CN">
                <a:solidFill>
                  <a:srgbClr val="0000FF"/>
                </a:solidFill>
                <a:latin typeface="Times New Roman" panose="02020603050405020304" pitchFamily="18" charset="0"/>
              </a:rPr>
              <a:t>{</a:t>
            </a:r>
          </a:p>
          <a:p>
            <a:r>
              <a:rPr lang="en-US" altLang="zh-CN">
                <a:solidFill>
                  <a:srgbClr val="0000FF"/>
                </a:solidFill>
                <a:latin typeface="Times New Roman" panose="02020603050405020304" pitchFamily="18" charset="0"/>
              </a:rPr>
              <a:t>      /*</a:t>
            </a:r>
            <a:r>
              <a:rPr lang="zh-CN" altLang="en-US">
                <a:solidFill>
                  <a:srgbClr val="0000FF"/>
                </a:solidFill>
                <a:latin typeface="Times New Roman" panose="02020603050405020304" pitchFamily="18" charset="0"/>
              </a:rPr>
              <a:t>禁用中断*</a:t>
            </a:r>
            <a:r>
              <a:rPr lang="en-US" altLang="zh-CN">
                <a:solidFill>
                  <a:srgbClr val="0000FF"/>
                </a:solidFill>
                <a:latin typeface="Times New Roman" panose="02020603050405020304" pitchFamily="18" charset="0"/>
              </a:rPr>
              <a:t>/</a:t>
            </a:r>
          </a:p>
          <a:p>
            <a:r>
              <a:rPr lang="en-US" altLang="zh-CN">
                <a:solidFill>
                  <a:srgbClr val="0000FF"/>
                </a:solidFill>
                <a:latin typeface="Times New Roman" panose="02020603050405020304" pitchFamily="18" charset="0"/>
              </a:rPr>
              <a:t>      /</a:t>
            </a:r>
            <a:r>
              <a:rPr lang="zh-CN" altLang="en-US">
                <a:solidFill>
                  <a:srgbClr val="0000FF"/>
                </a:solidFill>
                <a:latin typeface="Times New Roman" panose="02020603050405020304" pitchFamily="18" charset="0"/>
              </a:rPr>
              <a:t>*临界区*</a:t>
            </a:r>
            <a:r>
              <a:rPr lang="en-US" altLang="zh-CN">
                <a:solidFill>
                  <a:srgbClr val="0000FF"/>
                </a:solidFill>
                <a:latin typeface="Times New Roman" panose="02020603050405020304" pitchFamily="18" charset="0"/>
              </a:rPr>
              <a:t>/</a:t>
            </a:r>
          </a:p>
          <a:p>
            <a:r>
              <a:rPr lang="en-US" altLang="zh-CN">
                <a:solidFill>
                  <a:srgbClr val="0000FF"/>
                </a:solidFill>
                <a:latin typeface="Times New Roman" panose="02020603050405020304" pitchFamily="18" charset="0"/>
              </a:rPr>
              <a:t>      /</a:t>
            </a:r>
            <a:r>
              <a:rPr lang="zh-CN" altLang="en-US">
                <a:solidFill>
                  <a:srgbClr val="0000FF"/>
                </a:solidFill>
                <a:latin typeface="Times New Roman" panose="02020603050405020304" pitchFamily="18" charset="0"/>
              </a:rPr>
              <a:t>*启用中断*</a:t>
            </a:r>
            <a:r>
              <a:rPr lang="en-US" altLang="zh-CN">
                <a:solidFill>
                  <a:srgbClr val="0000FF"/>
                </a:solidFill>
                <a:latin typeface="Times New Roman" panose="02020603050405020304" pitchFamily="18" charset="0"/>
              </a:rPr>
              <a:t>/</a:t>
            </a:r>
          </a:p>
          <a:p>
            <a:r>
              <a:rPr lang="en-US" altLang="zh-CN">
                <a:solidFill>
                  <a:srgbClr val="0000FF"/>
                </a:solidFill>
                <a:latin typeface="Times New Roman" panose="02020603050405020304" pitchFamily="18" charset="0"/>
              </a:rPr>
              <a:t>      /</a:t>
            </a:r>
            <a:r>
              <a:rPr lang="zh-CN" altLang="en-US">
                <a:solidFill>
                  <a:srgbClr val="0000FF"/>
                </a:solidFill>
                <a:latin typeface="Times New Roman" panose="02020603050405020304" pitchFamily="18" charset="0"/>
              </a:rPr>
              <a:t>*其余部分*</a:t>
            </a:r>
            <a:r>
              <a:rPr lang="en-US" altLang="zh-CN">
                <a:solidFill>
                  <a:srgbClr val="0000FF"/>
                </a:solidFill>
                <a:latin typeface="Times New Roman" panose="02020603050405020304" pitchFamily="18" charset="0"/>
              </a:rPr>
              <a:t>/</a:t>
            </a:r>
          </a:p>
          <a:p>
            <a:r>
              <a:rPr lang="en-US" altLang="zh-CN">
                <a:solidFill>
                  <a:srgbClr val="0000FF"/>
                </a:solidFill>
                <a:latin typeface="Times New Roman" panose="02020603050405020304" pitchFamily="18" charset="0"/>
              </a:rPr>
              <a:t>}</a:t>
            </a:r>
            <a:endParaRPr lang="zh-CN" altLang="en-US">
              <a:solidFill>
                <a:srgbClr val="0000FF"/>
              </a:solidFill>
              <a:latin typeface="Times New Roman" panose="02020603050405020304" pitchFamily="18" charset="0"/>
            </a:endParaRPr>
          </a:p>
        </p:txBody>
      </p:sp>
      <p:sp>
        <p:nvSpPr>
          <p:cNvPr id="8" name="Text Box 4">
            <a:extLst>
              <a:ext uri="{FF2B5EF4-FFF2-40B4-BE49-F238E27FC236}">
                <a16:creationId xmlns:a16="http://schemas.microsoft.com/office/drawing/2014/main" id="{04BFF53B-92D2-BA47-8E86-07AC7B596AD8}"/>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硬</a:t>
            </a:r>
            <a:r>
              <a:rPr lang="zh-TW" altLang="en-US" sz="3200" b="1" dirty="0">
                <a:solidFill>
                  <a:srgbClr val="FF3300"/>
                </a:solidFill>
                <a:latin typeface="宋体" panose="02010600030101010101" pitchFamily="2" charset="-122"/>
              </a:rPr>
              <a:t>件同步</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766C0D6D-B88B-F442-9D2E-F6F955DE4005}"/>
              </a:ext>
            </a:extLst>
          </p:cNvPr>
          <p:cNvSpPr>
            <a:spLocks noGrp="1"/>
          </p:cNvSpPr>
          <p:nvPr>
            <p:ph type="sldNum" sz="quarter" idx="12"/>
          </p:nvPr>
        </p:nvSpPr>
        <p:spPr/>
        <p:txBody>
          <a:bodyPr/>
          <a:lstStyle/>
          <a:p>
            <a:fld id="{DC6D1BD5-D0BD-4B4A-ABF2-851E9CF71F86}" type="slidenum">
              <a:rPr lang="zh-CN" altLang="en-US" smtClean="0"/>
              <a:pPr/>
              <a:t>74</a:t>
            </a:fld>
            <a:endParaRPr lang="en-US" altLang="zh-CN" dirty="0"/>
          </a:p>
        </p:txBody>
      </p:sp>
    </p:spTree>
    <p:extLst>
      <p:ext uri="{BB962C8B-B14F-4D97-AF65-F5344CB8AC3E}">
        <p14:creationId xmlns:p14="http://schemas.microsoft.com/office/powerpoint/2010/main" val="3265826593"/>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blinds(horizontal)">
                                      <p:cBhvr>
                                        <p:cTn id="7" dur="500"/>
                                        <p:tgtEl>
                                          <p:spTgt spid="337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3795">
                                            <p:txEl>
                                              <p:pRg st="1" end="1"/>
                                            </p:txEl>
                                          </p:spTgt>
                                        </p:tgtEl>
                                        <p:attrNameLst>
                                          <p:attrName>style.visibility</p:attrName>
                                        </p:attrNameLst>
                                      </p:cBhvr>
                                      <p:to>
                                        <p:strVal val="visible"/>
                                      </p:to>
                                    </p:set>
                                    <p:animEffect transition="in" filter="blinds(horizontal)">
                                      <p:cBhvr>
                                        <p:cTn id="12" dur="500"/>
                                        <p:tgtEl>
                                          <p:spTgt spid="337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3795">
                                            <p:txEl>
                                              <p:pRg st="2" end="2"/>
                                            </p:txEl>
                                          </p:spTgt>
                                        </p:tgtEl>
                                        <p:attrNameLst>
                                          <p:attrName>style.visibility</p:attrName>
                                        </p:attrNameLst>
                                      </p:cBhvr>
                                      <p:to>
                                        <p:strVal val="visible"/>
                                      </p:to>
                                    </p:set>
                                    <p:animEffect transition="in" filter="blinds(horizontal)">
                                      <p:cBhvr>
                                        <p:cTn id="22" dur="500"/>
                                        <p:tgtEl>
                                          <p:spTgt spid="3379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3795">
                                            <p:txEl>
                                              <p:pRg st="3" end="3"/>
                                            </p:txEl>
                                          </p:spTgt>
                                        </p:tgtEl>
                                        <p:attrNameLst>
                                          <p:attrName>style.visibility</p:attrName>
                                        </p:attrNameLst>
                                      </p:cBhvr>
                                      <p:to>
                                        <p:strVal val="visible"/>
                                      </p:to>
                                    </p:set>
                                    <p:animEffect transition="in" filter="blinds(horizontal)">
                                      <p:cBhvr>
                                        <p:cTn id="27" dur="500"/>
                                        <p:tgtEl>
                                          <p:spTgt spid="3379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3795">
                                            <p:txEl>
                                              <p:pRg st="4" end="4"/>
                                            </p:txEl>
                                          </p:spTgt>
                                        </p:tgtEl>
                                        <p:attrNameLst>
                                          <p:attrName>style.visibility</p:attrName>
                                        </p:attrNameLst>
                                      </p:cBhvr>
                                      <p:to>
                                        <p:strVal val="visible"/>
                                      </p:to>
                                    </p:set>
                                    <p:animEffect transition="in" filter="blinds(horizontal)">
                                      <p:cBhvr>
                                        <p:cTn id="32" dur="500"/>
                                        <p:tgtEl>
                                          <p:spTgt spid="3379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3795">
                                            <p:txEl>
                                              <p:pRg st="5" end="5"/>
                                            </p:txEl>
                                          </p:spTgt>
                                        </p:tgtEl>
                                        <p:attrNameLst>
                                          <p:attrName>style.visibility</p:attrName>
                                        </p:attrNameLst>
                                      </p:cBhvr>
                                      <p:to>
                                        <p:strVal val="visible"/>
                                      </p:to>
                                    </p:set>
                                    <p:animEffect transition="in" filter="blinds(horizontal)">
                                      <p:cBhvr>
                                        <p:cTn id="37" dur="500"/>
                                        <p:tgtEl>
                                          <p:spTgt spid="3379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3795">
                                            <p:txEl>
                                              <p:pRg st="6" end="6"/>
                                            </p:txEl>
                                          </p:spTgt>
                                        </p:tgtEl>
                                        <p:attrNameLst>
                                          <p:attrName>style.visibility</p:attrName>
                                        </p:attrNameLst>
                                      </p:cBhvr>
                                      <p:to>
                                        <p:strVal val="visible"/>
                                      </p:to>
                                    </p:set>
                                    <p:animEffect transition="in" filter="blinds(horizontal)">
                                      <p:cBhvr>
                                        <p:cTn id="42" dur="500"/>
                                        <p:tgtEl>
                                          <p:spTgt spid="33795">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3795">
                                            <p:txEl>
                                              <p:pRg st="7" end="7"/>
                                            </p:txEl>
                                          </p:spTgt>
                                        </p:tgtEl>
                                        <p:attrNameLst>
                                          <p:attrName>style.visibility</p:attrName>
                                        </p:attrNameLst>
                                      </p:cBhvr>
                                      <p:to>
                                        <p:strVal val="visible"/>
                                      </p:to>
                                    </p:set>
                                    <p:animEffect transition="in" filter="blinds(horizontal)">
                                      <p:cBhvr>
                                        <p:cTn id="47" dur="500"/>
                                        <p:tgtEl>
                                          <p:spTgt spid="33795">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3795">
                                            <p:txEl>
                                              <p:pRg st="8" end="8"/>
                                            </p:txEl>
                                          </p:spTgt>
                                        </p:tgtEl>
                                        <p:attrNameLst>
                                          <p:attrName>style.visibility</p:attrName>
                                        </p:attrNameLst>
                                      </p:cBhvr>
                                      <p:to>
                                        <p:strVal val="visible"/>
                                      </p:to>
                                    </p:set>
                                    <p:animEffect transition="in" filter="blinds(horizontal)">
                                      <p:cBhvr>
                                        <p:cTn id="52" dur="500"/>
                                        <p:tgtEl>
                                          <p:spTgt spid="3379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P spid="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7330" name="Rectangle 2">
            <a:extLst>
              <a:ext uri="{FF2B5EF4-FFF2-40B4-BE49-F238E27FC236}">
                <a16:creationId xmlns:a16="http://schemas.microsoft.com/office/drawing/2014/main" id="{EB4FDF45-8E4B-FC4C-B2C2-2799A65D2918}"/>
              </a:ext>
            </a:extLst>
          </p:cNvPr>
          <p:cNvSpPr>
            <a:spLocks noGrp="1" noChangeArrowheads="1"/>
          </p:cNvSpPr>
          <p:nvPr>
            <p:ph type="title" idx="4294967295"/>
          </p:nvPr>
        </p:nvSpPr>
        <p:spPr>
          <a:xfrm>
            <a:off x="457200" y="1402467"/>
            <a:ext cx="6410325" cy="676275"/>
          </a:xfrm>
          <a:prstGeom prst="rect">
            <a:avLst/>
          </a:prstGeom>
        </p:spPr>
        <p:txBody>
          <a:bodyPr anchor="ctr"/>
          <a:lstStyle/>
          <a:p>
            <a:pPr eaLnBrk="1" hangingPunct="1"/>
            <a:r>
              <a:rPr lang="zh-CN" altLang="en-US" sz="2400" b="1">
                <a:solidFill>
                  <a:srgbClr val="0000FF"/>
                </a:solidFill>
                <a:effectLst>
                  <a:outerShdw blurRad="38100" dist="38100" dir="2700000" algn="tl">
                    <a:srgbClr val="C0C0C0"/>
                  </a:outerShdw>
                </a:effectLst>
                <a:latin typeface="华文楷体" panose="02010600040101010101" pitchFamily="2" charset="-122"/>
                <a:ea typeface="华文楷体" panose="02010600040101010101" pitchFamily="2" charset="-122"/>
              </a:rPr>
              <a:t>测试与设置指令</a:t>
            </a:r>
            <a:endParaRPr lang="en-US" altLang="zh-CN" sz="2400" b="1">
              <a:solidFill>
                <a:srgbClr val="0000FF"/>
              </a:solidFill>
              <a:effectLst>
                <a:outerShdw blurRad="38100" dist="38100" dir="2700000" algn="tl">
                  <a:srgbClr val="C0C0C0"/>
                </a:outerShdw>
              </a:effectLst>
              <a:latin typeface="华文楷体" panose="02010600040101010101" pitchFamily="2" charset="-122"/>
              <a:ea typeface="华文楷体" panose="02010600040101010101" pitchFamily="2" charset="-122"/>
            </a:endParaRPr>
          </a:p>
        </p:txBody>
      </p:sp>
      <p:sp>
        <p:nvSpPr>
          <p:cNvPr id="71683" name="Rectangle 3">
            <a:extLst>
              <a:ext uri="{FF2B5EF4-FFF2-40B4-BE49-F238E27FC236}">
                <a16:creationId xmlns:a16="http://schemas.microsoft.com/office/drawing/2014/main" id="{37F54F2A-1F68-5D4A-B6CE-3BFBF8BD523C}"/>
              </a:ext>
            </a:extLst>
          </p:cNvPr>
          <p:cNvSpPr>
            <a:spLocks noGrp="1" noChangeArrowheads="1"/>
          </p:cNvSpPr>
          <p:nvPr>
            <p:ph type="body" idx="4294967295"/>
          </p:nvPr>
        </p:nvSpPr>
        <p:spPr bwMode="auto">
          <a:xfrm>
            <a:off x="4932363" y="1196975"/>
            <a:ext cx="4176712" cy="5257800"/>
          </a:xfrm>
          <a:prstGeom prst="rect">
            <a:avLst/>
          </a:prstGeom>
          <a:solidFill>
            <a:srgbClr val="FFF5CC"/>
          </a:solidFill>
          <a:extLs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98000"/>
              </a:lnSpc>
              <a:buClr>
                <a:srgbClr val="0000FF"/>
              </a:buClr>
            </a:pPr>
            <a:r>
              <a:rPr lang="en-US" altLang="zh-CN" sz="2400" b="1" dirty="0">
                <a:solidFill>
                  <a:srgbClr val="0000FF"/>
                </a:solidFill>
                <a:latin typeface="华文新魏" panose="02010800040101010101" pitchFamily="2" charset="-122"/>
                <a:ea typeface="华文新魏" panose="02010800040101010101" pitchFamily="2" charset="-122"/>
              </a:rPr>
              <a:t>TS</a:t>
            </a:r>
            <a:r>
              <a:rPr lang="zh-CN" altLang="en-US" sz="2400" b="1" dirty="0">
                <a:solidFill>
                  <a:srgbClr val="0000FF"/>
                </a:solidFill>
                <a:latin typeface="华文新魏" panose="02010800040101010101" pitchFamily="2" charset="-122"/>
                <a:ea typeface="华文新魏" panose="02010800040101010101" pitchFamily="2" charset="-122"/>
              </a:rPr>
              <a:t>（</a:t>
            </a:r>
            <a:r>
              <a:rPr lang="en-US" altLang="zh-CN" sz="2400" b="1" dirty="0">
                <a:solidFill>
                  <a:srgbClr val="0000FF"/>
                </a:solidFill>
                <a:latin typeface="华文新魏" panose="02010800040101010101" pitchFamily="2" charset="-122"/>
                <a:ea typeface="华文新魏" panose="02010800040101010101" pitchFamily="2" charset="-122"/>
              </a:rPr>
              <a:t>Test and Set</a:t>
            </a:r>
            <a:r>
              <a:rPr lang="zh-CN" altLang="en-US" sz="2400" b="1" dirty="0">
                <a:solidFill>
                  <a:srgbClr val="0000FF"/>
                </a:solidFill>
                <a:latin typeface="华文新魏" panose="02010800040101010101" pitchFamily="2" charset="-122"/>
                <a:ea typeface="华文新魏" panose="02010800040101010101" pitchFamily="2" charset="-122"/>
              </a:rPr>
              <a:t>）指令</a:t>
            </a:r>
          </a:p>
          <a:p>
            <a:pPr eaLnBrk="1" hangingPunct="1">
              <a:buFont typeface="Wingdings" pitchFamily="2" charset="2"/>
              <a:buNone/>
            </a:pPr>
            <a:r>
              <a:rPr lang="zh-CN" altLang="en-US" sz="2400" b="1" dirty="0">
                <a:latin typeface="华文新魏" panose="02010800040101010101" pitchFamily="2" charset="-122"/>
                <a:ea typeface="华文新魏" panose="02010800040101010101" pitchFamily="2" charset="-122"/>
              </a:rPr>
              <a:t>   </a:t>
            </a:r>
            <a:r>
              <a:rPr lang="en-GB" altLang="zh-CN" sz="2400" b="1" dirty="0"/>
              <a:t>bool TS(bool &amp;x) {</a:t>
            </a:r>
          </a:p>
          <a:p>
            <a:pPr eaLnBrk="1" hangingPunct="1">
              <a:buFont typeface="Wingdings" pitchFamily="2" charset="2"/>
              <a:buNone/>
            </a:pPr>
            <a:r>
              <a:rPr lang="en-GB" altLang="zh-CN" sz="2400" b="1" dirty="0"/>
              <a:t>           if(x) {</a:t>
            </a:r>
          </a:p>
          <a:p>
            <a:pPr eaLnBrk="1" hangingPunct="1">
              <a:buFont typeface="Wingdings" pitchFamily="2" charset="2"/>
              <a:buNone/>
            </a:pPr>
            <a:r>
              <a:rPr lang="en-GB" altLang="zh-CN" sz="2400" b="1" dirty="0"/>
              <a:t>	           x=false;</a:t>
            </a:r>
          </a:p>
          <a:p>
            <a:pPr eaLnBrk="1" hangingPunct="1">
              <a:buFont typeface="Wingdings" pitchFamily="2" charset="2"/>
              <a:buNone/>
            </a:pPr>
            <a:r>
              <a:rPr lang="en-GB" altLang="zh-CN" sz="2400" b="1" dirty="0"/>
              <a:t>	           return true;</a:t>
            </a:r>
          </a:p>
          <a:p>
            <a:pPr eaLnBrk="1" hangingPunct="1">
              <a:buFont typeface="Wingdings" pitchFamily="2" charset="2"/>
              <a:buNone/>
            </a:pPr>
            <a:r>
              <a:rPr lang="en-GB" altLang="zh-CN" sz="2400" b="1" dirty="0"/>
              <a:t>	      }</a:t>
            </a:r>
          </a:p>
          <a:p>
            <a:pPr eaLnBrk="1" hangingPunct="1">
              <a:buFont typeface="Wingdings" pitchFamily="2" charset="2"/>
              <a:buNone/>
            </a:pPr>
            <a:r>
              <a:rPr lang="en-GB" altLang="zh-CN" sz="2400" b="1" dirty="0"/>
              <a:t>	      else</a:t>
            </a:r>
          </a:p>
          <a:p>
            <a:pPr eaLnBrk="1" hangingPunct="1">
              <a:buFont typeface="Wingdings" pitchFamily="2" charset="2"/>
              <a:buNone/>
            </a:pPr>
            <a:r>
              <a:rPr lang="en-GB" altLang="zh-CN" sz="2400" b="1" dirty="0"/>
              <a:t>	           return false;</a:t>
            </a:r>
          </a:p>
          <a:p>
            <a:pPr eaLnBrk="1" hangingPunct="1">
              <a:buFont typeface="Wingdings" pitchFamily="2" charset="2"/>
              <a:buNone/>
            </a:pPr>
            <a:r>
              <a:rPr lang="en-GB" altLang="zh-CN" sz="2400" b="1" dirty="0"/>
              <a:t>      }</a:t>
            </a:r>
            <a:r>
              <a:rPr lang="en-US" altLang="zh-CN" sz="2400" dirty="0">
                <a:latin typeface="华文新魏" panose="02010800040101010101" pitchFamily="2" charset="-122"/>
                <a:ea typeface="华文新魏" panose="02010800040101010101" pitchFamily="2" charset="-122"/>
              </a:rPr>
              <a:t>  </a:t>
            </a:r>
            <a:endParaRPr lang="zh-CN" altLang="en-US" sz="2400" dirty="0">
              <a:latin typeface="华文新魏" panose="02010800040101010101" pitchFamily="2" charset="-122"/>
              <a:ea typeface="华文新魏" panose="02010800040101010101" pitchFamily="2" charset="-122"/>
            </a:endParaRPr>
          </a:p>
        </p:txBody>
      </p:sp>
      <p:sp>
        <p:nvSpPr>
          <p:cNvPr id="34821" name="Text Box 5">
            <a:extLst>
              <a:ext uri="{FF2B5EF4-FFF2-40B4-BE49-F238E27FC236}">
                <a16:creationId xmlns:a16="http://schemas.microsoft.com/office/drawing/2014/main" id="{59ED9276-5D33-1744-8AC3-1A354E5625A3}"/>
              </a:ext>
            </a:extLst>
          </p:cNvPr>
          <p:cNvSpPr txBox="1">
            <a:spLocks noChangeArrowheads="1"/>
          </p:cNvSpPr>
          <p:nvPr/>
        </p:nvSpPr>
        <p:spPr bwMode="auto">
          <a:xfrm>
            <a:off x="358775" y="2204864"/>
            <a:ext cx="4573588"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buSzPct val="75000"/>
              <a:buFont typeface="Wingdings" pitchFamily="2" charset="2"/>
              <a:buChar char="n"/>
            </a:pPr>
            <a:r>
              <a:rPr kumimoji="0" lang="en-US" altLang="zh-CN" b="1" dirty="0">
                <a:solidFill>
                  <a:srgbClr val="FF3300"/>
                </a:solidFill>
                <a:latin typeface="华文楷体" panose="02010600040101010101" pitchFamily="2" charset="-122"/>
                <a:ea typeface="华文楷体" panose="02010600040101010101" pitchFamily="2" charset="-122"/>
              </a:rPr>
              <a:t>TS</a:t>
            </a:r>
            <a:r>
              <a:rPr kumimoji="0" lang="zh-CN" altLang="en-US" b="1" dirty="0">
                <a:solidFill>
                  <a:srgbClr val="FF3300"/>
                </a:solidFill>
                <a:latin typeface="华文楷体" panose="02010600040101010101" pitchFamily="2" charset="-122"/>
                <a:ea typeface="华文楷体" panose="02010600040101010101" pitchFamily="2" charset="-122"/>
              </a:rPr>
              <a:t>实现互斥的基本思想</a:t>
            </a:r>
          </a:p>
          <a:p>
            <a:pPr lvl="1">
              <a:spcBef>
                <a:spcPct val="50000"/>
              </a:spcBef>
              <a:buClr>
                <a:srgbClr val="0000FF"/>
              </a:buClr>
              <a:buSzPct val="75000"/>
              <a:buFont typeface="Wingdings" pitchFamily="2" charset="2"/>
              <a:buChar char="n"/>
            </a:pPr>
            <a:r>
              <a:rPr kumimoji="0" lang="zh-CN" altLang="en-US" b="1" dirty="0">
                <a:solidFill>
                  <a:srgbClr val="171D17"/>
                </a:solidFill>
                <a:latin typeface="华文楷体" panose="02010600040101010101" pitchFamily="2" charset="-122"/>
                <a:ea typeface="华文楷体" panose="02010600040101010101" pitchFamily="2" charset="-122"/>
              </a:rPr>
              <a:t>把一个临区与一个布尔变量</a:t>
            </a:r>
            <a:r>
              <a:rPr kumimoji="0" lang="en-US" altLang="zh-CN" b="1" dirty="0">
                <a:solidFill>
                  <a:srgbClr val="171D17"/>
                </a:solidFill>
                <a:latin typeface="华文楷体" panose="02010600040101010101" pitchFamily="2" charset="-122"/>
                <a:ea typeface="华文楷体" panose="02010600040101010101" pitchFamily="2" charset="-122"/>
              </a:rPr>
              <a:t>X</a:t>
            </a:r>
            <a:r>
              <a:rPr kumimoji="0" lang="zh-CN" altLang="en-US" b="1" dirty="0">
                <a:solidFill>
                  <a:srgbClr val="171D17"/>
                </a:solidFill>
                <a:latin typeface="华文楷体" panose="02010600040101010101" pitchFamily="2" charset="-122"/>
                <a:ea typeface="华文楷体" panose="02010600040101010101" pitchFamily="2" charset="-122"/>
              </a:rPr>
              <a:t>相关连。</a:t>
            </a:r>
            <a:endParaRPr kumimoji="0" lang="en-US" altLang="zh-CN" b="1" dirty="0">
              <a:solidFill>
                <a:srgbClr val="171D17"/>
              </a:solidFill>
              <a:latin typeface="华文楷体" panose="02010600040101010101" pitchFamily="2" charset="-122"/>
              <a:ea typeface="华文楷体" panose="02010600040101010101" pitchFamily="2" charset="-122"/>
            </a:endParaRPr>
          </a:p>
          <a:p>
            <a:pPr lvl="1">
              <a:spcBef>
                <a:spcPct val="50000"/>
              </a:spcBef>
              <a:buClr>
                <a:srgbClr val="0000FF"/>
              </a:buClr>
              <a:buSzPct val="75000"/>
              <a:buFont typeface="Wingdings" pitchFamily="2" charset="2"/>
              <a:buChar char="n"/>
            </a:pPr>
            <a:r>
              <a:rPr kumimoji="0" lang="zh-CN" altLang="en-US" b="1" dirty="0">
                <a:solidFill>
                  <a:srgbClr val="171D17"/>
                </a:solidFill>
                <a:latin typeface="华文楷体" panose="02010600040101010101" pitchFamily="2" charset="-122"/>
                <a:ea typeface="华文楷体" panose="02010600040101010101" pitchFamily="2" charset="-122"/>
              </a:rPr>
              <a:t>变量</a:t>
            </a:r>
            <a:r>
              <a:rPr kumimoji="0" lang="en-US" altLang="zh-CN" b="1" dirty="0">
                <a:solidFill>
                  <a:srgbClr val="171D17"/>
                </a:solidFill>
                <a:latin typeface="华文楷体" panose="02010600040101010101" pitchFamily="2" charset="-122"/>
                <a:ea typeface="华文楷体" panose="02010600040101010101" pitchFamily="2" charset="-122"/>
              </a:rPr>
              <a:t>X</a:t>
            </a:r>
            <a:r>
              <a:rPr kumimoji="0" lang="zh-CN" altLang="en-US" b="1" dirty="0">
                <a:solidFill>
                  <a:srgbClr val="171D17"/>
                </a:solidFill>
                <a:latin typeface="华文楷体" panose="02010600040101010101" pitchFamily="2" charset="-122"/>
                <a:ea typeface="华文楷体" panose="02010600040101010101" pitchFamily="2" charset="-122"/>
              </a:rPr>
              <a:t>代表临界资源的状态（可看成一把锁）。</a:t>
            </a:r>
            <a:endParaRPr kumimoji="0" lang="en-US" altLang="zh-CN" b="1" dirty="0">
              <a:solidFill>
                <a:srgbClr val="171D17"/>
              </a:solidFill>
              <a:latin typeface="华文楷体" panose="02010600040101010101" pitchFamily="2" charset="-122"/>
              <a:ea typeface="华文楷体" panose="02010600040101010101" pitchFamily="2" charset="-122"/>
            </a:endParaRPr>
          </a:p>
          <a:p>
            <a:pPr lvl="1">
              <a:spcBef>
                <a:spcPct val="50000"/>
              </a:spcBef>
              <a:buClr>
                <a:srgbClr val="0000FF"/>
              </a:buClr>
              <a:buSzPct val="75000"/>
              <a:buFont typeface="Wingdings" pitchFamily="2" charset="2"/>
              <a:buChar char="n"/>
            </a:pPr>
            <a:r>
              <a:rPr kumimoji="0" lang="zh-CN" altLang="en-US" b="1" dirty="0">
                <a:solidFill>
                  <a:srgbClr val="171D17"/>
                </a:solidFill>
                <a:latin typeface="华文楷体" panose="02010600040101010101" pitchFamily="2" charset="-122"/>
                <a:ea typeface="华文楷体" panose="02010600040101010101" pitchFamily="2" charset="-122"/>
              </a:rPr>
              <a:t>初值</a:t>
            </a:r>
            <a:r>
              <a:rPr kumimoji="0" lang="en-US" altLang="zh-CN" b="1" dirty="0">
                <a:solidFill>
                  <a:srgbClr val="FF0000"/>
                </a:solidFill>
                <a:latin typeface="华文楷体" panose="02010600040101010101" pitchFamily="2" charset="-122"/>
                <a:ea typeface="华文楷体" panose="02010600040101010101" pitchFamily="2" charset="-122"/>
              </a:rPr>
              <a:t>X= True</a:t>
            </a:r>
            <a:r>
              <a:rPr kumimoji="0" lang="zh-CN" altLang="en-US" b="1" dirty="0">
                <a:solidFill>
                  <a:srgbClr val="171D17"/>
                </a:solidFill>
                <a:latin typeface="华文楷体" panose="02010600040101010101" pitchFamily="2" charset="-122"/>
                <a:ea typeface="华文楷体" panose="02010600040101010101" pitchFamily="2" charset="-122"/>
              </a:rPr>
              <a:t>，表示</a:t>
            </a:r>
            <a:r>
              <a:rPr kumimoji="0" lang="zh-CN" altLang="en-US" b="1" dirty="0">
                <a:solidFill>
                  <a:srgbClr val="0000FF"/>
                </a:solidFill>
                <a:latin typeface="华文楷体" panose="02010600040101010101" pitchFamily="2" charset="-122"/>
                <a:ea typeface="华文楷体" panose="02010600040101010101" pitchFamily="2" charset="-122"/>
              </a:rPr>
              <a:t>资源可用。</a:t>
            </a:r>
            <a:endParaRPr kumimoji="0" lang="en-US" altLang="zh-CN" b="1" dirty="0">
              <a:solidFill>
                <a:srgbClr val="0000FF"/>
              </a:solidFill>
              <a:latin typeface="华文楷体" panose="02010600040101010101" pitchFamily="2" charset="-122"/>
              <a:ea typeface="华文楷体" panose="02010600040101010101" pitchFamily="2" charset="-122"/>
            </a:endParaRPr>
          </a:p>
          <a:p>
            <a:pPr lvl="1">
              <a:spcBef>
                <a:spcPct val="50000"/>
              </a:spcBef>
              <a:buClr>
                <a:srgbClr val="0000FF"/>
              </a:buClr>
              <a:buSzPct val="75000"/>
              <a:buFont typeface="Wingdings" pitchFamily="2" charset="2"/>
              <a:buChar char="n"/>
            </a:pPr>
            <a:r>
              <a:rPr kumimoji="0" lang="zh-CN" altLang="en-US" b="1" dirty="0">
                <a:solidFill>
                  <a:srgbClr val="171D17"/>
                </a:solidFill>
                <a:latin typeface="华文楷体" panose="02010600040101010101" pitchFamily="2" charset="-122"/>
                <a:ea typeface="华文楷体" panose="02010600040101010101" pitchFamily="2" charset="-122"/>
              </a:rPr>
              <a:t>系统利用</a:t>
            </a:r>
            <a:r>
              <a:rPr kumimoji="0" lang="en-US" altLang="zh-CN" b="1" dirty="0">
                <a:solidFill>
                  <a:srgbClr val="171D17"/>
                </a:solidFill>
                <a:latin typeface="华文楷体" panose="02010600040101010101" pitchFamily="2" charset="-122"/>
                <a:ea typeface="华文楷体" panose="02010600040101010101" pitchFamily="2" charset="-122"/>
              </a:rPr>
              <a:t>TS</a:t>
            </a:r>
            <a:r>
              <a:rPr kumimoji="0" lang="zh-CN" altLang="en-US" b="1" dirty="0">
                <a:solidFill>
                  <a:srgbClr val="171D17"/>
                </a:solidFill>
                <a:latin typeface="华文楷体" panose="02010600040101010101" pitchFamily="2" charset="-122"/>
                <a:ea typeface="华文楷体" panose="02010600040101010101" pitchFamily="2" charset="-122"/>
              </a:rPr>
              <a:t>开、关锁</a:t>
            </a:r>
          </a:p>
        </p:txBody>
      </p:sp>
      <p:sp>
        <p:nvSpPr>
          <p:cNvPr id="8" name="Text Box 4">
            <a:extLst>
              <a:ext uri="{FF2B5EF4-FFF2-40B4-BE49-F238E27FC236}">
                <a16:creationId xmlns:a16="http://schemas.microsoft.com/office/drawing/2014/main" id="{78EA09C5-03B7-7B45-8049-4B2F7FCCC2BE}"/>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硬</a:t>
            </a:r>
            <a:r>
              <a:rPr lang="zh-TW" altLang="en-US" sz="3200" b="1" dirty="0">
                <a:solidFill>
                  <a:srgbClr val="FF3300"/>
                </a:solidFill>
                <a:latin typeface="宋体" panose="02010600030101010101" pitchFamily="2" charset="-122"/>
              </a:rPr>
              <a:t>件同步</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70D8AAFE-2AD6-AC44-B2F8-B8C9AE66C3BA}"/>
              </a:ext>
            </a:extLst>
          </p:cNvPr>
          <p:cNvSpPr>
            <a:spLocks noGrp="1"/>
          </p:cNvSpPr>
          <p:nvPr>
            <p:ph type="sldNum" sz="quarter" idx="12"/>
          </p:nvPr>
        </p:nvSpPr>
        <p:spPr/>
        <p:txBody>
          <a:bodyPr/>
          <a:lstStyle/>
          <a:p>
            <a:fld id="{DC6D1BD5-D0BD-4B4A-ABF2-851E9CF71F86}" type="slidenum">
              <a:rPr lang="zh-CN" altLang="en-US" smtClean="0"/>
              <a:pPr/>
              <a:t>75</a:t>
            </a:fld>
            <a:endParaRPr lang="en-US" altLang="zh-CN" dirty="0"/>
          </a:p>
        </p:txBody>
      </p:sp>
    </p:spTree>
    <p:extLst>
      <p:ext uri="{BB962C8B-B14F-4D97-AF65-F5344CB8AC3E}">
        <p14:creationId xmlns:p14="http://schemas.microsoft.com/office/powerpoint/2010/main" val="824876447"/>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4821">
                                            <p:txEl>
                                              <p:pRg st="0" end="0"/>
                                            </p:txEl>
                                          </p:spTgt>
                                        </p:tgtEl>
                                        <p:attrNameLst>
                                          <p:attrName>style.visibility</p:attrName>
                                        </p:attrNameLst>
                                      </p:cBhvr>
                                      <p:to>
                                        <p:strVal val="visible"/>
                                      </p:to>
                                    </p:set>
                                    <p:animEffect transition="in" filter="blinds(horizontal)">
                                      <p:cBhvr>
                                        <p:cTn id="7" dur="500"/>
                                        <p:tgtEl>
                                          <p:spTgt spid="3482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4821">
                                            <p:txEl>
                                              <p:pRg st="1" end="1"/>
                                            </p:txEl>
                                          </p:spTgt>
                                        </p:tgtEl>
                                        <p:attrNameLst>
                                          <p:attrName>style.visibility</p:attrName>
                                        </p:attrNameLst>
                                      </p:cBhvr>
                                      <p:to>
                                        <p:strVal val="visible"/>
                                      </p:to>
                                    </p:set>
                                    <p:animEffect transition="in" filter="blinds(horizontal)">
                                      <p:cBhvr>
                                        <p:cTn id="12" dur="500"/>
                                        <p:tgtEl>
                                          <p:spTgt spid="3482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4821">
                                            <p:txEl>
                                              <p:pRg st="2" end="2"/>
                                            </p:txEl>
                                          </p:spTgt>
                                        </p:tgtEl>
                                        <p:attrNameLst>
                                          <p:attrName>style.visibility</p:attrName>
                                        </p:attrNameLst>
                                      </p:cBhvr>
                                      <p:to>
                                        <p:strVal val="visible"/>
                                      </p:to>
                                    </p:set>
                                    <p:animEffect transition="in" filter="blinds(horizontal)">
                                      <p:cBhvr>
                                        <p:cTn id="17" dur="500"/>
                                        <p:tgtEl>
                                          <p:spTgt spid="3482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4821">
                                            <p:txEl>
                                              <p:pRg st="3" end="3"/>
                                            </p:txEl>
                                          </p:spTgt>
                                        </p:tgtEl>
                                        <p:attrNameLst>
                                          <p:attrName>style.visibility</p:attrName>
                                        </p:attrNameLst>
                                      </p:cBhvr>
                                      <p:to>
                                        <p:strVal val="visible"/>
                                      </p:to>
                                    </p:set>
                                    <p:animEffect transition="in" filter="blinds(horizontal)">
                                      <p:cBhvr>
                                        <p:cTn id="22" dur="500"/>
                                        <p:tgtEl>
                                          <p:spTgt spid="3482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4821">
                                            <p:txEl>
                                              <p:pRg st="4" end="4"/>
                                            </p:txEl>
                                          </p:spTgt>
                                        </p:tgtEl>
                                        <p:attrNameLst>
                                          <p:attrName>style.visibility</p:attrName>
                                        </p:attrNameLst>
                                      </p:cBhvr>
                                      <p:to>
                                        <p:strVal val="visible"/>
                                      </p:to>
                                    </p:set>
                                    <p:animEffect transition="in" filter="blinds(horizontal)">
                                      <p:cBhvr>
                                        <p:cTn id="27" dur="500"/>
                                        <p:tgtEl>
                                          <p:spTgt spid="3482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1"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8354" name="Rectangle 2">
            <a:extLst>
              <a:ext uri="{FF2B5EF4-FFF2-40B4-BE49-F238E27FC236}">
                <a16:creationId xmlns:a16="http://schemas.microsoft.com/office/drawing/2014/main" id="{59240E7C-5EB7-5846-8490-26930E792925}"/>
              </a:ext>
            </a:extLst>
          </p:cNvPr>
          <p:cNvSpPr>
            <a:spLocks noGrp="1" noChangeArrowheads="1"/>
          </p:cNvSpPr>
          <p:nvPr>
            <p:ph type="title" idx="4294967295"/>
          </p:nvPr>
        </p:nvSpPr>
        <p:spPr>
          <a:xfrm>
            <a:off x="448289" y="1287464"/>
            <a:ext cx="5352123" cy="728602"/>
          </a:xfrm>
          <a:prstGeom prst="rect">
            <a:avLst/>
          </a:prstGeom>
        </p:spPr>
        <p:txBody>
          <a:bodyPr anchor="ctr"/>
          <a:lstStyle/>
          <a:p>
            <a:pPr eaLnBrk="1" hangingPunct="1"/>
            <a:r>
              <a:rPr lang="zh-CN" altLang="en-US" sz="2400" b="1" dirty="0">
                <a:solidFill>
                  <a:srgbClr val="0000FF"/>
                </a:solidFill>
                <a:effectLst>
                  <a:outerShdw blurRad="38100" dist="38100" dir="2700000" algn="tl">
                    <a:srgbClr val="C0C0C0"/>
                  </a:outerShdw>
                </a:effectLst>
                <a:latin typeface="华文新魏" panose="02010800040101010101" pitchFamily="2" charset="-122"/>
                <a:ea typeface="华文新魏" panose="02010800040101010101" pitchFamily="2" charset="-122"/>
              </a:rPr>
              <a:t>测试并设置指令实现互斥</a:t>
            </a:r>
            <a:endParaRPr lang="en-US" altLang="zh-CN" sz="2400" b="1" dirty="0">
              <a:solidFill>
                <a:srgbClr val="0000FF"/>
              </a:solidFill>
              <a:effectLst>
                <a:outerShdw blurRad="38100" dist="38100" dir="2700000" algn="tl">
                  <a:srgbClr val="C0C0C0"/>
                </a:outerShdw>
              </a:effectLst>
              <a:latin typeface="华文新魏" panose="02010800040101010101" pitchFamily="2" charset="-122"/>
              <a:ea typeface="华文新魏" panose="02010800040101010101" pitchFamily="2" charset="-122"/>
            </a:endParaRPr>
          </a:p>
        </p:txBody>
      </p:sp>
      <p:sp>
        <p:nvSpPr>
          <p:cNvPr id="32771" name="Rectangle 3">
            <a:extLst>
              <a:ext uri="{FF2B5EF4-FFF2-40B4-BE49-F238E27FC236}">
                <a16:creationId xmlns:a16="http://schemas.microsoft.com/office/drawing/2014/main" id="{2DC5B2DA-10E2-8C4F-B32A-2E9ABA98887E}"/>
              </a:ext>
            </a:extLst>
          </p:cNvPr>
          <p:cNvSpPr>
            <a:spLocks noGrp="1" noChangeArrowheads="1"/>
          </p:cNvSpPr>
          <p:nvPr>
            <p:ph type="body" idx="4294967295"/>
          </p:nvPr>
        </p:nvSpPr>
        <p:spPr>
          <a:xfrm>
            <a:off x="611560" y="2130426"/>
            <a:ext cx="6232748" cy="3528293"/>
          </a:xfrm>
          <a:prstGeom prst="rect">
            <a:avLst/>
          </a:prstGeom>
        </p:spPr>
        <p:txBody>
          <a:bodyPr/>
          <a:lstStyle/>
          <a:p>
            <a:pPr eaLnBrk="1" hangingPunct="1">
              <a:lnSpc>
                <a:spcPct val="90000"/>
              </a:lnSpc>
            </a:pPr>
            <a:r>
              <a:rPr lang="en-US" altLang="zh-CN" sz="2400" dirty="0">
                <a:solidFill>
                  <a:srgbClr val="FF3300"/>
                </a:solidFill>
                <a:latin typeface="华文新魏" panose="02010800040101010101" pitchFamily="2" charset="-122"/>
                <a:ea typeface="华文新魏" panose="02010800040101010101" pitchFamily="2" charset="-122"/>
              </a:rPr>
              <a:t>TS</a:t>
            </a:r>
            <a:r>
              <a:rPr lang="zh-CN" altLang="en-US" sz="2400" dirty="0">
                <a:solidFill>
                  <a:srgbClr val="FF3300"/>
                </a:solidFill>
                <a:latin typeface="华文新魏" panose="02010800040101010101" pitchFamily="2" charset="-122"/>
                <a:ea typeface="华文新魏" panose="02010800040101010101" pitchFamily="2" charset="-122"/>
              </a:rPr>
              <a:t>指令实现进程互斥</a:t>
            </a:r>
          </a:p>
          <a:p>
            <a:pPr eaLnBrk="1" hangingPunct="1">
              <a:lnSpc>
                <a:spcPct val="90000"/>
              </a:lnSpc>
              <a:buFont typeface="Wingdings" pitchFamily="2" charset="2"/>
              <a:buNone/>
            </a:pPr>
            <a:r>
              <a:rPr lang="en-US" altLang="zh-CN" sz="2400" dirty="0">
                <a:ea typeface="华文新魏" panose="02010800040101010101" pitchFamily="2" charset="-122"/>
                <a:cs typeface="Tahoma" panose="020B0604030504040204" pitchFamily="34" charset="0"/>
              </a:rPr>
              <a:t>bool s=true;</a:t>
            </a:r>
          </a:p>
          <a:p>
            <a:pPr eaLnBrk="1" hangingPunct="1">
              <a:lnSpc>
                <a:spcPct val="90000"/>
              </a:lnSpc>
              <a:buFont typeface="Wingdings" pitchFamily="2" charset="2"/>
              <a:buNone/>
            </a:pPr>
            <a:r>
              <a:rPr lang="en-US" altLang="zh-CN" sz="2400" dirty="0" err="1">
                <a:solidFill>
                  <a:srgbClr val="CC3399"/>
                </a:solidFill>
                <a:ea typeface="华文新魏" panose="02010800040101010101" pitchFamily="2" charset="-122"/>
                <a:cs typeface="Tahoma" panose="020B0604030504040204" pitchFamily="34" charset="0"/>
              </a:rPr>
              <a:t>cobegin</a:t>
            </a:r>
            <a:endParaRPr lang="en-US" altLang="zh-CN" sz="2400" dirty="0">
              <a:solidFill>
                <a:srgbClr val="CC3399"/>
              </a:solidFill>
              <a:ea typeface="华文新魏" panose="02010800040101010101" pitchFamily="2" charset="-122"/>
              <a:cs typeface="Tahoma" panose="020B0604030504040204" pitchFamily="34" charset="0"/>
            </a:endParaRPr>
          </a:p>
          <a:p>
            <a:pPr eaLnBrk="1" hangingPunct="1">
              <a:lnSpc>
                <a:spcPct val="90000"/>
              </a:lnSpc>
              <a:buFont typeface="Wingdings" pitchFamily="2" charset="2"/>
              <a:buNone/>
            </a:pPr>
            <a:r>
              <a:rPr lang="en-US" altLang="zh-CN" sz="2400" dirty="0">
                <a:ea typeface="华文新魏" panose="02010800040101010101" pitchFamily="2" charset="-122"/>
                <a:cs typeface="Tahoma" panose="020B0604030504040204" pitchFamily="34" charset="0"/>
              </a:rPr>
              <a:t>    </a:t>
            </a:r>
            <a:r>
              <a:rPr lang="en-US" altLang="zh-CN" sz="2400" dirty="0">
                <a:solidFill>
                  <a:srgbClr val="171D17"/>
                </a:solidFill>
                <a:ea typeface="华文新魏" panose="02010800040101010101" pitchFamily="2" charset="-122"/>
                <a:cs typeface="Tahoma" panose="020B0604030504040204" pitchFamily="34" charset="0"/>
              </a:rPr>
              <a:t>process Pi( )  {      </a:t>
            </a:r>
            <a:r>
              <a:rPr lang="en-US" altLang="zh-CN" sz="2400" dirty="0">
                <a:solidFill>
                  <a:srgbClr val="007744"/>
                </a:solidFill>
                <a:ea typeface="华文新魏" panose="02010800040101010101" pitchFamily="2" charset="-122"/>
                <a:cs typeface="Tahoma" panose="020B0604030504040204" pitchFamily="34" charset="0"/>
              </a:rPr>
              <a:t>/</a:t>
            </a:r>
            <a:r>
              <a:rPr lang="en-US" altLang="zh-CN" sz="2400" dirty="0" err="1">
                <a:solidFill>
                  <a:srgbClr val="007744"/>
                </a:solidFill>
                <a:ea typeface="华文新魏" panose="02010800040101010101" pitchFamily="2" charset="-122"/>
                <a:cs typeface="Tahoma" panose="020B0604030504040204" pitchFamily="34" charset="0"/>
              </a:rPr>
              <a:t>i</a:t>
            </a:r>
            <a:r>
              <a:rPr lang="en-US" altLang="zh-CN" sz="2400" dirty="0">
                <a:solidFill>
                  <a:srgbClr val="007744"/>
                </a:solidFill>
                <a:ea typeface="华文新魏" panose="02010800040101010101" pitchFamily="2" charset="-122"/>
                <a:cs typeface="Tahoma" panose="020B0604030504040204" pitchFamily="34" charset="0"/>
              </a:rPr>
              <a:t>=1,2,...,n</a:t>
            </a:r>
          </a:p>
          <a:p>
            <a:pPr eaLnBrk="1" hangingPunct="1">
              <a:lnSpc>
                <a:spcPct val="90000"/>
              </a:lnSpc>
              <a:buFont typeface="Wingdings" pitchFamily="2" charset="2"/>
              <a:buNone/>
            </a:pPr>
            <a:r>
              <a:rPr lang="en-US" altLang="zh-CN" sz="2400" dirty="0">
                <a:solidFill>
                  <a:srgbClr val="171D17"/>
                </a:solidFill>
                <a:ea typeface="华文新魏" panose="02010800040101010101" pitchFamily="2" charset="-122"/>
                <a:cs typeface="Tahoma" panose="020B0604030504040204" pitchFamily="34" charset="0"/>
              </a:rPr>
              <a:t>	    while(!TS(s));</a:t>
            </a:r>
            <a:r>
              <a:rPr lang="en-US" altLang="zh-CN" sz="2400" dirty="0">
                <a:solidFill>
                  <a:srgbClr val="171D17"/>
                </a:solidFill>
                <a:latin typeface="华文新魏" panose="02010800040101010101" pitchFamily="2" charset="-122"/>
                <a:ea typeface="华文新魏" panose="02010800040101010101" pitchFamily="2" charset="-122"/>
              </a:rPr>
              <a:t>    </a:t>
            </a:r>
            <a:r>
              <a:rPr lang="en-US" altLang="zh-CN" sz="2400" dirty="0">
                <a:solidFill>
                  <a:srgbClr val="007744"/>
                </a:solidFill>
                <a:latin typeface="华文新魏" panose="02010800040101010101" pitchFamily="2" charset="-122"/>
                <a:ea typeface="华文新魏" panose="02010800040101010101" pitchFamily="2" charset="-122"/>
              </a:rPr>
              <a:t>/*</a:t>
            </a:r>
            <a:r>
              <a:rPr lang="zh-CN" altLang="en-US" sz="2400" dirty="0">
                <a:solidFill>
                  <a:srgbClr val="007744"/>
                </a:solidFill>
                <a:latin typeface="华文新魏" panose="02010800040101010101" pitchFamily="2" charset="-122"/>
                <a:ea typeface="华文新魏" panose="02010800040101010101" pitchFamily="2" charset="-122"/>
              </a:rPr>
              <a:t>上锁</a:t>
            </a:r>
            <a:r>
              <a:rPr lang="en-US" altLang="zh-CN" sz="2400" dirty="0">
                <a:solidFill>
                  <a:srgbClr val="007744"/>
                </a:solidFill>
                <a:latin typeface="华文新魏" panose="02010800040101010101" pitchFamily="2" charset="-122"/>
                <a:ea typeface="华文新魏" panose="02010800040101010101" pitchFamily="2" charset="-122"/>
              </a:rPr>
              <a:t>*/</a:t>
            </a:r>
            <a:endParaRPr lang="zh-CN" altLang="en-US" sz="2400" dirty="0">
              <a:solidFill>
                <a:srgbClr val="007744"/>
              </a:solidFill>
              <a:latin typeface="华文新魏" panose="02010800040101010101" pitchFamily="2" charset="-122"/>
              <a:ea typeface="华文新魏" panose="02010800040101010101" pitchFamily="2" charset="-122"/>
            </a:endParaRPr>
          </a:p>
          <a:p>
            <a:pPr eaLnBrk="1" hangingPunct="1">
              <a:lnSpc>
                <a:spcPct val="90000"/>
              </a:lnSpc>
              <a:buFont typeface="Wingdings" pitchFamily="2" charset="2"/>
              <a:buNone/>
            </a:pPr>
            <a:r>
              <a:rPr lang="zh-CN" altLang="en-US" sz="2400" dirty="0">
                <a:solidFill>
                  <a:srgbClr val="171D17"/>
                </a:solidFill>
                <a:latin typeface="华文新魏" panose="02010800040101010101" pitchFamily="2" charset="-122"/>
                <a:ea typeface="华文新魏" panose="02010800040101010101" pitchFamily="2" charset="-122"/>
              </a:rPr>
              <a:t>	     </a:t>
            </a:r>
            <a:r>
              <a:rPr lang="en-US" altLang="zh-CN" sz="2400" dirty="0">
                <a:solidFill>
                  <a:srgbClr val="171D17"/>
                </a:solidFill>
                <a:latin typeface="华文新魏" panose="02010800040101010101" pitchFamily="2" charset="-122"/>
                <a:ea typeface="华文新魏" panose="02010800040101010101" pitchFamily="2" charset="-122"/>
              </a:rPr>
              <a:t>/*</a:t>
            </a:r>
            <a:r>
              <a:rPr lang="zh-CN" altLang="en-US" sz="2400" dirty="0">
                <a:solidFill>
                  <a:srgbClr val="171D17"/>
                </a:solidFill>
                <a:latin typeface="华文新魏" panose="02010800040101010101" pitchFamily="2" charset="-122"/>
                <a:ea typeface="华文新魏" panose="02010800040101010101" pitchFamily="2" charset="-122"/>
              </a:rPr>
              <a:t>临界区</a:t>
            </a:r>
            <a:r>
              <a:rPr lang="en-US" altLang="zh-CN" sz="2400" dirty="0">
                <a:solidFill>
                  <a:srgbClr val="171D17"/>
                </a:solidFill>
                <a:latin typeface="华文新魏" panose="02010800040101010101" pitchFamily="2" charset="-122"/>
                <a:ea typeface="华文新魏" panose="02010800040101010101" pitchFamily="2" charset="-122"/>
              </a:rPr>
              <a:t>*/;</a:t>
            </a:r>
          </a:p>
          <a:p>
            <a:pPr eaLnBrk="1" hangingPunct="1">
              <a:lnSpc>
                <a:spcPct val="90000"/>
              </a:lnSpc>
              <a:buFont typeface="Wingdings" pitchFamily="2" charset="2"/>
              <a:buNone/>
            </a:pPr>
            <a:r>
              <a:rPr lang="en-US" altLang="zh-CN" sz="2400" dirty="0">
                <a:solidFill>
                  <a:srgbClr val="171D17"/>
                </a:solidFill>
                <a:latin typeface="华文新魏" panose="02010800040101010101" pitchFamily="2" charset="-122"/>
                <a:ea typeface="华文新魏" panose="02010800040101010101" pitchFamily="2" charset="-122"/>
              </a:rPr>
              <a:t>	   </a:t>
            </a:r>
            <a:r>
              <a:rPr lang="en-US" altLang="zh-CN" sz="2400" dirty="0">
                <a:solidFill>
                  <a:srgbClr val="171D17"/>
                </a:solidFill>
                <a:ea typeface="华文新魏" panose="02010800040101010101" pitchFamily="2" charset="-122"/>
              </a:rPr>
              <a:t>s=true;</a:t>
            </a:r>
            <a:r>
              <a:rPr lang="en-US" altLang="zh-CN" sz="2400" dirty="0">
                <a:solidFill>
                  <a:srgbClr val="171D17"/>
                </a:solidFill>
                <a:latin typeface="华文新魏" panose="02010800040101010101" pitchFamily="2" charset="-122"/>
                <a:ea typeface="华文新魏" panose="02010800040101010101" pitchFamily="2" charset="-122"/>
              </a:rPr>
              <a:t>                  </a:t>
            </a:r>
            <a:r>
              <a:rPr lang="en-US" altLang="zh-CN" sz="2400" dirty="0">
                <a:solidFill>
                  <a:srgbClr val="007744"/>
                </a:solidFill>
                <a:latin typeface="华文新魏" panose="02010800040101010101" pitchFamily="2" charset="-122"/>
                <a:ea typeface="华文新魏" panose="02010800040101010101" pitchFamily="2" charset="-122"/>
              </a:rPr>
              <a:t>/*</a:t>
            </a:r>
            <a:r>
              <a:rPr lang="zh-CN" altLang="en-US" sz="2400" dirty="0">
                <a:solidFill>
                  <a:srgbClr val="007744"/>
                </a:solidFill>
                <a:latin typeface="华文新魏" panose="02010800040101010101" pitchFamily="2" charset="-122"/>
                <a:ea typeface="华文新魏" panose="02010800040101010101" pitchFamily="2" charset="-122"/>
              </a:rPr>
              <a:t>开锁</a:t>
            </a:r>
            <a:r>
              <a:rPr lang="en-US" altLang="zh-CN" sz="2400" dirty="0">
                <a:solidFill>
                  <a:srgbClr val="007744"/>
                </a:solidFill>
                <a:latin typeface="华文新魏" panose="02010800040101010101" pitchFamily="2" charset="-122"/>
                <a:ea typeface="华文新魏" panose="02010800040101010101" pitchFamily="2" charset="-122"/>
              </a:rPr>
              <a:t>*/</a:t>
            </a:r>
            <a:endParaRPr lang="zh-CN" altLang="en-US" sz="2400" dirty="0">
              <a:solidFill>
                <a:srgbClr val="007744"/>
              </a:solidFill>
              <a:latin typeface="华文新魏" panose="02010800040101010101" pitchFamily="2" charset="-122"/>
              <a:ea typeface="华文新魏" panose="02010800040101010101" pitchFamily="2" charset="-122"/>
            </a:endParaRPr>
          </a:p>
          <a:p>
            <a:pPr eaLnBrk="1" hangingPunct="1">
              <a:lnSpc>
                <a:spcPct val="90000"/>
              </a:lnSpc>
              <a:buFont typeface="Wingdings" pitchFamily="2" charset="2"/>
              <a:buNone/>
            </a:pPr>
            <a:r>
              <a:rPr lang="en-US" altLang="zh-CN" sz="2400" dirty="0">
                <a:solidFill>
                  <a:srgbClr val="171D17"/>
                </a:solidFill>
                <a:ea typeface="华文新魏" panose="02010800040101010101" pitchFamily="2" charset="-122"/>
              </a:rPr>
              <a:t>    }</a:t>
            </a:r>
          </a:p>
          <a:p>
            <a:pPr eaLnBrk="1" hangingPunct="1">
              <a:lnSpc>
                <a:spcPct val="90000"/>
              </a:lnSpc>
              <a:buFont typeface="Wingdings" pitchFamily="2" charset="2"/>
              <a:buNone/>
            </a:pPr>
            <a:r>
              <a:rPr lang="en-US" altLang="zh-CN" sz="2400" dirty="0" err="1">
                <a:solidFill>
                  <a:srgbClr val="CC3399"/>
                </a:solidFill>
                <a:ea typeface="华文新魏" panose="02010800040101010101" pitchFamily="2" charset="-122"/>
              </a:rPr>
              <a:t>coend</a:t>
            </a:r>
            <a:endParaRPr lang="en-US" altLang="zh-CN" sz="2400" dirty="0">
              <a:solidFill>
                <a:srgbClr val="CC3399"/>
              </a:solidFill>
              <a:ea typeface="华文新魏" panose="02010800040101010101" pitchFamily="2" charset="-122"/>
            </a:endParaRPr>
          </a:p>
        </p:txBody>
      </p:sp>
      <p:sp>
        <p:nvSpPr>
          <p:cNvPr id="35845" name="Rectangle 3">
            <a:extLst>
              <a:ext uri="{FF2B5EF4-FFF2-40B4-BE49-F238E27FC236}">
                <a16:creationId xmlns:a16="http://schemas.microsoft.com/office/drawing/2014/main" id="{B2284A43-7005-9440-9818-5F6B1C2A3148}"/>
              </a:ext>
            </a:extLst>
          </p:cNvPr>
          <p:cNvSpPr>
            <a:spLocks noChangeArrowheads="1"/>
          </p:cNvSpPr>
          <p:nvPr/>
        </p:nvSpPr>
        <p:spPr bwMode="auto">
          <a:xfrm>
            <a:off x="5867400" y="1412875"/>
            <a:ext cx="3168650" cy="3671888"/>
          </a:xfrm>
          <a:prstGeom prst="rect">
            <a:avLst/>
          </a:prstGeom>
          <a:solidFill>
            <a:srgbClr val="FFF5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just">
              <a:lnSpc>
                <a:spcPct val="98000"/>
              </a:lnSpc>
              <a:buClr>
                <a:schemeClr val="folHlink"/>
              </a:buClr>
              <a:buSzPct val="60000"/>
              <a:buFont typeface="Wingdings" pitchFamily="2" charset="2"/>
              <a:buChar char="n"/>
            </a:pPr>
            <a:r>
              <a:rPr kumimoji="0" lang="en-US" altLang="zh-CN" dirty="0">
                <a:solidFill>
                  <a:srgbClr val="0000FF"/>
                </a:solidFill>
                <a:latin typeface="华文新魏" panose="02010800040101010101" pitchFamily="2" charset="-122"/>
                <a:ea typeface="华文新魏" panose="02010800040101010101" pitchFamily="2" charset="-122"/>
              </a:rPr>
              <a:t>TS</a:t>
            </a:r>
            <a:r>
              <a:rPr kumimoji="0" lang="zh-CN" altLang="en-US" dirty="0">
                <a:solidFill>
                  <a:srgbClr val="0000FF"/>
                </a:solidFill>
                <a:latin typeface="华文新魏" panose="02010800040101010101" pitchFamily="2" charset="-122"/>
                <a:ea typeface="华文新魏" panose="02010800040101010101" pitchFamily="2" charset="-122"/>
              </a:rPr>
              <a:t>指令</a:t>
            </a:r>
          </a:p>
          <a:p>
            <a:pPr>
              <a:buClr>
                <a:schemeClr val="folHlink"/>
              </a:buClr>
              <a:buSzPct val="60000"/>
              <a:buFont typeface="Wingdings" pitchFamily="2" charset="2"/>
              <a:buNone/>
            </a:pPr>
            <a:r>
              <a:rPr kumimoji="0" lang="zh-CN" altLang="en-US" dirty="0">
                <a:solidFill>
                  <a:srgbClr val="0000FF"/>
                </a:solidFill>
                <a:latin typeface="华文新魏" panose="02010800040101010101" pitchFamily="2" charset="-122"/>
                <a:ea typeface="华文新魏" panose="02010800040101010101" pitchFamily="2" charset="-122"/>
              </a:rPr>
              <a:t>   </a:t>
            </a:r>
            <a:r>
              <a:rPr kumimoji="0" lang="en-GB" altLang="zh-CN" dirty="0">
                <a:solidFill>
                  <a:srgbClr val="0000FF"/>
                </a:solidFill>
                <a:latin typeface="Tahoma" panose="020B0604030504040204" pitchFamily="34" charset="0"/>
              </a:rPr>
              <a:t>bool TS(bool &amp;x) {</a:t>
            </a:r>
          </a:p>
          <a:p>
            <a:pPr>
              <a:buClr>
                <a:schemeClr val="folHlink"/>
              </a:buClr>
              <a:buSzPct val="60000"/>
              <a:buFont typeface="Wingdings" pitchFamily="2" charset="2"/>
              <a:buNone/>
            </a:pPr>
            <a:r>
              <a:rPr kumimoji="0" lang="en-GB" altLang="zh-CN" dirty="0">
                <a:solidFill>
                  <a:srgbClr val="0000FF"/>
                </a:solidFill>
                <a:latin typeface="Tahoma" panose="020B0604030504040204" pitchFamily="34" charset="0"/>
              </a:rPr>
              <a:t>           if(x) {</a:t>
            </a:r>
          </a:p>
          <a:p>
            <a:pPr>
              <a:buClr>
                <a:schemeClr val="folHlink"/>
              </a:buClr>
              <a:buSzPct val="60000"/>
              <a:buFont typeface="Wingdings" pitchFamily="2" charset="2"/>
              <a:buNone/>
            </a:pPr>
            <a:r>
              <a:rPr kumimoji="0" lang="en-GB" altLang="zh-CN" dirty="0">
                <a:solidFill>
                  <a:srgbClr val="0000FF"/>
                </a:solidFill>
                <a:latin typeface="Tahoma" panose="020B0604030504040204" pitchFamily="34" charset="0"/>
              </a:rPr>
              <a:t>	           x=false;</a:t>
            </a:r>
          </a:p>
          <a:p>
            <a:pPr>
              <a:buClr>
                <a:schemeClr val="folHlink"/>
              </a:buClr>
              <a:buSzPct val="60000"/>
              <a:buFont typeface="Wingdings" pitchFamily="2" charset="2"/>
              <a:buNone/>
            </a:pPr>
            <a:r>
              <a:rPr kumimoji="0" lang="en-GB" altLang="zh-CN" dirty="0">
                <a:solidFill>
                  <a:srgbClr val="0000FF"/>
                </a:solidFill>
                <a:latin typeface="Tahoma" panose="020B0604030504040204" pitchFamily="34" charset="0"/>
              </a:rPr>
              <a:t>	           return true;</a:t>
            </a:r>
          </a:p>
          <a:p>
            <a:pPr>
              <a:buClr>
                <a:schemeClr val="folHlink"/>
              </a:buClr>
              <a:buSzPct val="60000"/>
              <a:buFont typeface="Wingdings" pitchFamily="2" charset="2"/>
              <a:buNone/>
            </a:pPr>
            <a:r>
              <a:rPr kumimoji="0" lang="en-GB" altLang="zh-CN" dirty="0">
                <a:solidFill>
                  <a:srgbClr val="0000FF"/>
                </a:solidFill>
                <a:latin typeface="Tahoma" panose="020B0604030504040204" pitchFamily="34" charset="0"/>
              </a:rPr>
              <a:t>	      }</a:t>
            </a:r>
          </a:p>
          <a:p>
            <a:pPr>
              <a:buClr>
                <a:schemeClr val="folHlink"/>
              </a:buClr>
              <a:buSzPct val="60000"/>
              <a:buFont typeface="Wingdings" pitchFamily="2" charset="2"/>
              <a:buNone/>
            </a:pPr>
            <a:r>
              <a:rPr kumimoji="0" lang="en-GB" altLang="zh-CN" dirty="0">
                <a:solidFill>
                  <a:srgbClr val="0000FF"/>
                </a:solidFill>
                <a:latin typeface="Tahoma" panose="020B0604030504040204" pitchFamily="34" charset="0"/>
              </a:rPr>
              <a:t>	      else</a:t>
            </a:r>
          </a:p>
          <a:p>
            <a:pPr>
              <a:buClr>
                <a:schemeClr val="folHlink"/>
              </a:buClr>
              <a:buSzPct val="60000"/>
              <a:buFont typeface="Wingdings" pitchFamily="2" charset="2"/>
              <a:buNone/>
            </a:pPr>
            <a:r>
              <a:rPr kumimoji="0" lang="en-GB" altLang="zh-CN" dirty="0">
                <a:solidFill>
                  <a:srgbClr val="0000FF"/>
                </a:solidFill>
                <a:latin typeface="Tahoma" panose="020B0604030504040204" pitchFamily="34" charset="0"/>
              </a:rPr>
              <a:t>	          return false;</a:t>
            </a:r>
          </a:p>
          <a:p>
            <a:pPr>
              <a:buClr>
                <a:schemeClr val="folHlink"/>
              </a:buClr>
              <a:buSzPct val="60000"/>
              <a:buFont typeface="Wingdings" pitchFamily="2" charset="2"/>
              <a:buNone/>
            </a:pPr>
            <a:r>
              <a:rPr kumimoji="0" lang="en-GB" altLang="zh-CN" dirty="0">
                <a:solidFill>
                  <a:srgbClr val="0000FF"/>
                </a:solidFill>
                <a:latin typeface="Tahoma" panose="020B0604030504040204" pitchFamily="34" charset="0"/>
              </a:rPr>
              <a:t>      }</a:t>
            </a:r>
            <a:r>
              <a:rPr kumimoji="0" lang="en-US" altLang="zh-CN" dirty="0">
                <a:solidFill>
                  <a:srgbClr val="0000FF"/>
                </a:solidFill>
                <a:latin typeface="华文新魏" panose="02010800040101010101" pitchFamily="2" charset="-122"/>
                <a:ea typeface="华文新魏" panose="02010800040101010101" pitchFamily="2" charset="-122"/>
              </a:rPr>
              <a:t>  </a:t>
            </a:r>
            <a:endParaRPr kumimoji="0" lang="zh-CN" altLang="en-US" dirty="0">
              <a:solidFill>
                <a:srgbClr val="0000FF"/>
              </a:solidFill>
              <a:latin typeface="华文新魏" panose="02010800040101010101" pitchFamily="2" charset="-122"/>
              <a:ea typeface="华文新魏" panose="02010800040101010101" pitchFamily="2" charset="-122"/>
            </a:endParaRPr>
          </a:p>
        </p:txBody>
      </p:sp>
      <p:sp>
        <p:nvSpPr>
          <p:cNvPr id="8" name="Text Box 4">
            <a:extLst>
              <a:ext uri="{FF2B5EF4-FFF2-40B4-BE49-F238E27FC236}">
                <a16:creationId xmlns:a16="http://schemas.microsoft.com/office/drawing/2014/main" id="{E6BCC31C-957B-4447-852D-B879C60CD65D}"/>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硬</a:t>
            </a:r>
            <a:r>
              <a:rPr lang="zh-TW" altLang="en-US" sz="3200" b="1" dirty="0">
                <a:solidFill>
                  <a:srgbClr val="FF3300"/>
                </a:solidFill>
                <a:latin typeface="宋体" panose="02010600030101010101" pitchFamily="2" charset="-122"/>
              </a:rPr>
              <a:t>件同步</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0585C4B6-C7C4-B747-83D8-1636E7CFA6D2}"/>
              </a:ext>
            </a:extLst>
          </p:cNvPr>
          <p:cNvSpPr>
            <a:spLocks noGrp="1"/>
          </p:cNvSpPr>
          <p:nvPr>
            <p:ph type="sldNum" sz="quarter" idx="12"/>
          </p:nvPr>
        </p:nvSpPr>
        <p:spPr/>
        <p:txBody>
          <a:bodyPr/>
          <a:lstStyle/>
          <a:p>
            <a:fld id="{DC6D1BD5-D0BD-4B4A-ABF2-851E9CF71F86}" type="slidenum">
              <a:rPr lang="zh-CN" altLang="en-US" smtClean="0"/>
              <a:pPr/>
              <a:t>76</a:t>
            </a:fld>
            <a:endParaRPr lang="en-US" altLang="zh-CN" dirty="0"/>
          </a:p>
        </p:txBody>
      </p:sp>
    </p:spTree>
    <p:extLst>
      <p:ext uri="{BB962C8B-B14F-4D97-AF65-F5344CB8AC3E}">
        <p14:creationId xmlns:p14="http://schemas.microsoft.com/office/powerpoint/2010/main" val="3513450504"/>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5845"/>
                                        </p:tgtEl>
                                        <p:attrNameLst>
                                          <p:attrName>style.visibility</p:attrName>
                                        </p:attrNameLst>
                                      </p:cBhvr>
                                      <p:to>
                                        <p:strVal val="visible"/>
                                      </p:to>
                                    </p:set>
                                    <p:anim calcmode="lin" valueType="num">
                                      <p:cBhvr>
                                        <p:cTn id="7" dur="500" fill="hold"/>
                                        <p:tgtEl>
                                          <p:spTgt spid="35845"/>
                                        </p:tgtEl>
                                        <p:attrNameLst>
                                          <p:attrName>ppt_w</p:attrName>
                                        </p:attrNameLst>
                                      </p:cBhvr>
                                      <p:tavLst>
                                        <p:tav tm="0">
                                          <p:val>
                                            <p:fltVal val="0"/>
                                          </p:val>
                                        </p:tav>
                                        <p:tav tm="100000">
                                          <p:val>
                                            <p:strVal val="#ppt_w"/>
                                          </p:val>
                                        </p:tav>
                                      </p:tavLst>
                                    </p:anim>
                                    <p:anim calcmode="lin" valueType="num">
                                      <p:cBhvr>
                                        <p:cTn id="8" dur="500" fill="hold"/>
                                        <p:tgtEl>
                                          <p:spTgt spid="35845"/>
                                        </p:tgtEl>
                                        <p:attrNameLst>
                                          <p:attrName>ppt_h</p:attrName>
                                        </p:attrNameLst>
                                      </p:cBhvr>
                                      <p:tavLst>
                                        <p:tav tm="0">
                                          <p:val>
                                            <p:fltVal val="0"/>
                                          </p:val>
                                        </p:tav>
                                        <p:tav tm="100000">
                                          <p:val>
                                            <p:strVal val="#ppt_h"/>
                                          </p:val>
                                        </p:tav>
                                      </p:tavLst>
                                    </p:anim>
                                  </p:childTnLst>
                                  <p:subTnLst>
                                    <p:set>
                                      <p:cBhvr override="childStyle">
                                        <p:cTn dur="1" fill="hold" display="0" masterRel="nextClick" afterEffect="1"/>
                                        <p:tgtEl>
                                          <p:spTgt spid="3584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9378" name="Rectangle 2">
            <a:extLst>
              <a:ext uri="{FF2B5EF4-FFF2-40B4-BE49-F238E27FC236}">
                <a16:creationId xmlns:a16="http://schemas.microsoft.com/office/drawing/2014/main" id="{4F1718E8-F1D4-EA40-9D4B-EC3BA99DD701}"/>
              </a:ext>
            </a:extLst>
          </p:cNvPr>
          <p:cNvSpPr>
            <a:spLocks noGrp="1" noChangeArrowheads="1"/>
          </p:cNvSpPr>
          <p:nvPr>
            <p:ph type="title" idx="4294967295"/>
          </p:nvPr>
        </p:nvSpPr>
        <p:spPr>
          <a:xfrm>
            <a:off x="468313" y="1207442"/>
            <a:ext cx="4838700" cy="914400"/>
          </a:xfrm>
          <a:prstGeom prst="rect">
            <a:avLst/>
          </a:prstGeom>
        </p:spPr>
        <p:txBody>
          <a:bodyPr anchor="ctr"/>
          <a:lstStyle/>
          <a:p>
            <a:pPr eaLnBrk="1" hangingPunct="1"/>
            <a:r>
              <a:rPr lang="zh-CN" altLang="en-US" sz="2400" b="1">
                <a:solidFill>
                  <a:srgbClr val="0000FF"/>
                </a:solidFill>
                <a:effectLst>
                  <a:outerShdw blurRad="38100" dist="38100" dir="2700000" algn="tl">
                    <a:srgbClr val="C0C0C0"/>
                  </a:outerShdw>
                </a:effectLst>
                <a:latin typeface="华文楷体" panose="02010600040101010101" pitchFamily="2" charset="-122"/>
                <a:ea typeface="华文楷体" panose="02010600040101010101" pitchFamily="2" charset="-122"/>
              </a:rPr>
              <a:t>对换指令</a:t>
            </a:r>
            <a:endParaRPr lang="en-US" altLang="zh-CN" sz="2400" b="1">
              <a:solidFill>
                <a:srgbClr val="0000FF"/>
              </a:solidFill>
              <a:effectLst>
                <a:outerShdw blurRad="38100" dist="38100" dir="2700000" algn="tl">
                  <a:srgbClr val="C0C0C0"/>
                </a:outerShdw>
              </a:effectLst>
              <a:latin typeface="华文楷体" panose="02010600040101010101" pitchFamily="2" charset="-122"/>
              <a:ea typeface="华文楷体" panose="02010600040101010101" pitchFamily="2" charset="-122"/>
            </a:endParaRPr>
          </a:p>
        </p:txBody>
      </p:sp>
      <p:sp>
        <p:nvSpPr>
          <p:cNvPr id="73731" name="Rectangle 3">
            <a:extLst>
              <a:ext uri="{FF2B5EF4-FFF2-40B4-BE49-F238E27FC236}">
                <a16:creationId xmlns:a16="http://schemas.microsoft.com/office/drawing/2014/main" id="{D43A88F7-BBA0-6B4F-AB74-A98777E40577}"/>
              </a:ext>
            </a:extLst>
          </p:cNvPr>
          <p:cNvSpPr>
            <a:spLocks noGrp="1" noChangeArrowheads="1"/>
          </p:cNvSpPr>
          <p:nvPr>
            <p:ph type="body" idx="4294967295"/>
          </p:nvPr>
        </p:nvSpPr>
        <p:spPr bwMode="auto">
          <a:xfrm>
            <a:off x="1021556" y="2471738"/>
            <a:ext cx="7704138" cy="2254250"/>
          </a:xfrm>
          <a:prstGeom prst="rect">
            <a:avLst/>
          </a:prstGeom>
          <a:solidFill>
            <a:srgbClr val="FFF5CC"/>
          </a:solidFill>
          <a:extLs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88000"/>
              </a:lnSpc>
              <a:buFont typeface="Wingdings" pitchFamily="2" charset="2"/>
              <a:buNone/>
            </a:pPr>
            <a:r>
              <a:rPr lang="en-US" altLang="zh-CN" sz="2400" dirty="0"/>
              <a:t>  </a:t>
            </a:r>
            <a:r>
              <a:rPr lang="en-US" altLang="zh-CN" sz="2400" dirty="0">
                <a:latin typeface="华文新魏" panose="02010800040101010101" pitchFamily="2" charset="-122"/>
                <a:ea typeface="华文新魏" panose="02010800040101010101" pitchFamily="2" charset="-122"/>
              </a:rPr>
              <a:t>void </a:t>
            </a:r>
            <a:r>
              <a:rPr lang="en-US" altLang="zh-CN" sz="2400" dirty="0">
                <a:solidFill>
                  <a:srgbClr val="FF3300"/>
                </a:solidFill>
                <a:latin typeface="华文新魏" panose="02010800040101010101" pitchFamily="2" charset="-122"/>
                <a:ea typeface="华文新魏" panose="02010800040101010101" pitchFamily="2" charset="-122"/>
              </a:rPr>
              <a:t>SWAP</a:t>
            </a:r>
            <a:r>
              <a:rPr lang="en-US" altLang="zh-CN" sz="2400" dirty="0">
                <a:latin typeface="华文新魏" panose="02010800040101010101" pitchFamily="2" charset="-122"/>
                <a:ea typeface="华文新魏" panose="02010800040101010101" pitchFamily="2" charset="-122"/>
              </a:rPr>
              <a:t>(bool &amp;</a:t>
            </a:r>
            <a:r>
              <a:rPr lang="en-US" altLang="zh-CN" sz="2400" dirty="0" err="1">
                <a:latin typeface="华文新魏" panose="02010800040101010101" pitchFamily="2" charset="-122"/>
                <a:ea typeface="华文新魏" panose="02010800040101010101" pitchFamily="2" charset="-122"/>
              </a:rPr>
              <a:t>a,bool</a:t>
            </a:r>
            <a:r>
              <a:rPr lang="en-US" altLang="zh-CN" sz="2400" dirty="0">
                <a:latin typeface="华文新魏" panose="02010800040101010101" pitchFamily="2" charset="-122"/>
                <a:ea typeface="华文新魏" panose="02010800040101010101" pitchFamily="2" charset="-122"/>
              </a:rPr>
              <a:t> &amp;b) {</a:t>
            </a:r>
          </a:p>
          <a:p>
            <a:pPr eaLnBrk="1" hangingPunct="1">
              <a:buFont typeface="Wingdings" pitchFamily="2" charset="2"/>
              <a:buNone/>
            </a:pPr>
            <a:r>
              <a:rPr lang="en-US" altLang="zh-CN" sz="2400" dirty="0">
                <a:latin typeface="华文新魏" panose="02010800040101010101" pitchFamily="2" charset="-122"/>
                <a:ea typeface="华文新魏" panose="02010800040101010101" pitchFamily="2" charset="-122"/>
              </a:rPr>
              <a:t>	bool temp=a;</a:t>
            </a:r>
          </a:p>
          <a:p>
            <a:pPr eaLnBrk="1" hangingPunct="1">
              <a:buFont typeface="Wingdings" pitchFamily="2" charset="2"/>
              <a:buNone/>
            </a:pPr>
            <a:r>
              <a:rPr lang="en-US" altLang="zh-CN" sz="2400" dirty="0">
                <a:latin typeface="华文新魏" panose="02010800040101010101" pitchFamily="2" charset="-122"/>
                <a:ea typeface="华文新魏" panose="02010800040101010101" pitchFamily="2" charset="-122"/>
              </a:rPr>
              <a:t>	a=b;</a:t>
            </a:r>
          </a:p>
          <a:p>
            <a:pPr eaLnBrk="1" hangingPunct="1">
              <a:buFont typeface="Wingdings" pitchFamily="2" charset="2"/>
              <a:buNone/>
            </a:pPr>
            <a:r>
              <a:rPr lang="en-US" altLang="zh-CN" sz="2400" dirty="0">
                <a:latin typeface="华文新魏" panose="02010800040101010101" pitchFamily="2" charset="-122"/>
                <a:ea typeface="华文新魏" panose="02010800040101010101" pitchFamily="2" charset="-122"/>
              </a:rPr>
              <a:t>	b=temp;</a:t>
            </a:r>
          </a:p>
          <a:p>
            <a:pPr eaLnBrk="1" hangingPunct="1">
              <a:buFont typeface="Wingdings" pitchFamily="2" charset="2"/>
              <a:buNone/>
            </a:pPr>
            <a:r>
              <a:rPr lang="en-US" altLang="zh-CN" sz="2400" dirty="0">
                <a:latin typeface="华文新魏" panose="02010800040101010101" pitchFamily="2" charset="-122"/>
                <a:ea typeface="华文新魏" panose="02010800040101010101" pitchFamily="2" charset="-122"/>
              </a:rPr>
              <a:t>	}</a:t>
            </a:r>
            <a:endParaRPr lang="en-US" altLang="zh-CN" sz="2400" dirty="0">
              <a:solidFill>
                <a:srgbClr val="800000"/>
              </a:solidFill>
              <a:latin typeface="华文新魏" panose="02010800040101010101" pitchFamily="2" charset="-122"/>
              <a:ea typeface="华文新魏" panose="02010800040101010101" pitchFamily="2" charset="-122"/>
            </a:endParaRPr>
          </a:p>
        </p:txBody>
      </p:sp>
      <p:sp>
        <p:nvSpPr>
          <p:cNvPr id="73732" name="Text Box 5">
            <a:extLst>
              <a:ext uri="{FF2B5EF4-FFF2-40B4-BE49-F238E27FC236}">
                <a16:creationId xmlns:a16="http://schemas.microsoft.com/office/drawing/2014/main" id="{460A5DA2-1039-E241-A671-129B64DE1BE2}"/>
              </a:ext>
            </a:extLst>
          </p:cNvPr>
          <p:cNvSpPr txBox="1">
            <a:spLocks noChangeArrowheads="1"/>
          </p:cNvSpPr>
          <p:nvPr/>
        </p:nvSpPr>
        <p:spPr bwMode="auto">
          <a:xfrm>
            <a:off x="395288" y="1901179"/>
            <a:ext cx="46085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buClr>
                <a:srgbClr val="FF3300"/>
              </a:buClr>
              <a:buFont typeface="Wingdings" pitchFamily="2" charset="2"/>
              <a:buChar char="n"/>
            </a:pPr>
            <a:r>
              <a:rPr lang="zh-CN" altLang="en-US" b="1" dirty="0">
                <a:solidFill>
                  <a:srgbClr val="FF3300"/>
                </a:solidFill>
                <a:latin typeface="华文楷体" panose="02010600040101010101" pitchFamily="2" charset="-122"/>
                <a:ea typeface="华文楷体" panose="02010600040101010101" pitchFamily="2" charset="-122"/>
              </a:rPr>
              <a:t>对换指令</a:t>
            </a:r>
            <a:r>
              <a:rPr lang="en-US" altLang="zh-CN" b="1" dirty="0">
                <a:solidFill>
                  <a:srgbClr val="FF3300"/>
                </a:solidFill>
                <a:latin typeface="华文楷体" panose="02010600040101010101" pitchFamily="2" charset="-122"/>
                <a:ea typeface="华文楷体" panose="02010600040101010101" pitchFamily="2" charset="-122"/>
              </a:rPr>
              <a:t>SWAP</a:t>
            </a:r>
          </a:p>
        </p:txBody>
      </p:sp>
      <p:sp>
        <p:nvSpPr>
          <p:cNvPr id="73733" name="Text Box 6">
            <a:extLst>
              <a:ext uri="{FF2B5EF4-FFF2-40B4-BE49-F238E27FC236}">
                <a16:creationId xmlns:a16="http://schemas.microsoft.com/office/drawing/2014/main" id="{CA1EB0F3-0435-DD41-BF97-05F3E3641CC8}"/>
              </a:ext>
            </a:extLst>
          </p:cNvPr>
          <p:cNvSpPr txBox="1">
            <a:spLocks noChangeArrowheads="1"/>
          </p:cNvSpPr>
          <p:nvPr/>
        </p:nvSpPr>
        <p:spPr bwMode="auto">
          <a:xfrm>
            <a:off x="684213" y="5157788"/>
            <a:ext cx="799147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endParaRPr lang="zh-CN" altLang="en-US"/>
          </a:p>
        </p:txBody>
      </p:sp>
      <p:sp>
        <p:nvSpPr>
          <p:cNvPr id="36871" name="Text Box 7">
            <a:extLst>
              <a:ext uri="{FF2B5EF4-FFF2-40B4-BE49-F238E27FC236}">
                <a16:creationId xmlns:a16="http://schemas.microsoft.com/office/drawing/2014/main" id="{54F7A800-5EA4-6942-BB61-86DF6AA2F14D}"/>
              </a:ext>
            </a:extLst>
          </p:cNvPr>
          <p:cNvSpPr txBox="1">
            <a:spLocks noChangeArrowheads="1"/>
          </p:cNvSpPr>
          <p:nvPr/>
        </p:nvSpPr>
        <p:spPr bwMode="auto">
          <a:xfrm>
            <a:off x="395288" y="4725988"/>
            <a:ext cx="8569325" cy="1458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90000"/>
              </a:lnSpc>
              <a:spcBef>
                <a:spcPct val="50000"/>
              </a:spcBef>
              <a:buFont typeface="Wingdings" pitchFamily="2" charset="2"/>
              <a:buChar char="n"/>
            </a:pPr>
            <a:r>
              <a:rPr lang="en-US" altLang="zh-CN" b="1">
                <a:solidFill>
                  <a:srgbClr val="FF3300"/>
                </a:solidFill>
                <a:latin typeface="华文楷体" panose="02010600040101010101" pitchFamily="2" charset="-122"/>
                <a:ea typeface="华文楷体" panose="02010600040101010101" pitchFamily="2" charset="-122"/>
              </a:rPr>
              <a:t>SWAP</a:t>
            </a:r>
            <a:r>
              <a:rPr lang="zh-CN" altLang="en-US" b="1">
                <a:solidFill>
                  <a:srgbClr val="FF3300"/>
                </a:solidFill>
                <a:latin typeface="华文楷体" panose="02010600040101010101" pitchFamily="2" charset="-122"/>
                <a:ea typeface="华文楷体" panose="02010600040101010101" pitchFamily="2" charset="-122"/>
              </a:rPr>
              <a:t>实现互斥的基本思想</a:t>
            </a:r>
          </a:p>
          <a:p>
            <a:pPr lvl="1">
              <a:lnSpc>
                <a:spcPct val="90000"/>
              </a:lnSpc>
              <a:spcBef>
                <a:spcPct val="50000"/>
              </a:spcBef>
              <a:buClr>
                <a:srgbClr val="0000FF"/>
              </a:buClr>
              <a:buSzPct val="75000"/>
              <a:buFont typeface="Wingdings" pitchFamily="2" charset="2"/>
              <a:buChar char="n"/>
            </a:pPr>
            <a:r>
              <a:rPr lang="zh-CN" altLang="en-US" b="1">
                <a:solidFill>
                  <a:srgbClr val="171D17"/>
                </a:solidFill>
                <a:latin typeface="华文楷体" panose="02010600040101010101" pitchFamily="2" charset="-122"/>
                <a:ea typeface="华文楷体" panose="02010600040101010101" pitchFamily="2" charset="-122"/>
              </a:rPr>
              <a:t>为每个临界区设置布尔型锁变量</a:t>
            </a:r>
            <a:endParaRPr lang="en-US" altLang="zh-CN" b="1">
              <a:solidFill>
                <a:srgbClr val="171D17"/>
              </a:solidFill>
              <a:latin typeface="华文楷体" panose="02010600040101010101" pitchFamily="2" charset="-122"/>
              <a:ea typeface="华文楷体" panose="02010600040101010101" pitchFamily="2" charset="-122"/>
            </a:endParaRPr>
          </a:p>
          <a:p>
            <a:pPr lvl="1">
              <a:lnSpc>
                <a:spcPct val="90000"/>
              </a:lnSpc>
              <a:spcBef>
                <a:spcPct val="50000"/>
              </a:spcBef>
              <a:buClr>
                <a:srgbClr val="0000FF"/>
              </a:buClr>
              <a:buSzPct val="75000"/>
              <a:buFont typeface="Wingdings" pitchFamily="2" charset="2"/>
              <a:buChar char="n"/>
            </a:pPr>
            <a:r>
              <a:rPr lang="zh-CN" altLang="en-US" b="1">
                <a:solidFill>
                  <a:srgbClr val="171D17"/>
                </a:solidFill>
                <a:latin typeface="华文楷体" panose="02010600040101010101" pitchFamily="2" charset="-122"/>
                <a:ea typeface="华文楷体" panose="02010600040101010101" pitchFamily="2" charset="-122"/>
              </a:rPr>
              <a:t>锁变量（如</a:t>
            </a:r>
            <a:r>
              <a:rPr lang="en-US" altLang="zh-CN" b="1">
                <a:solidFill>
                  <a:srgbClr val="171D17"/>
                </a:solidFill>
                <a:latin typeface="华文楷体" panose="02010600040101010101" pitchFamily="2" charset="-122"/>
                <a:ea typeface="华文楷体" panose="02010600040101010101" pitchFamily="2" charset="-122"/>
              </a:rPr>
              <a:t>Lock</a:t>
            </a:r>
            <a:r>
              <a:rPr lang="zh-CN" altLang="en-US" b="1">
                <a:solidFill>
                  <a:srgbClr val="171D17"/>
                </a:solidFill>
                <a:latin typeface="华文楷体" panose="02010600040101010101" pitchFamily="2" charset="-122"/>
                <a:ea typeface="华文楷体" panose="02010600040101010101" pitchFamily="2" charset="-122"/>
              </a:rPr>
              <a:t>）为</a:t>
            </a:r>
            <a:r>
              <a:rPr lang="en-US" altLang="zh-CN" b="1">
                <a:solidFill>
                  <a:srgbClr val="171D17"/>
                </a:solidFill>
                <a:latin typeface="华文楷体" panose="02010600040101010101" pitchFamily="2" charset="-122"/>
                <a:ea typeface="华文楷体" panose="02010600040101010101" pitchFamily="2" charset="-122"/>
              </a:rPr>
              <a:t>false</a:t>
            </a:r>
            <a:r>
              <a:rPr lang="zh-CN" altLang="en-US" b="1">
                <a:solidFill>
                  <a:srgbClr val="171D17"/>
                </a:solidFill>
                <a:latin typeface="华文楷体" panose="02010600040101010101" pitchFamily="2" charset="-122"/>
                <a:ea typeface="华文楷体" panose="02010600040101010101" pitchFamily="2" charset="-122"/>
              </a:rPr>
              <a:t>时表示临界区可用</a:t>
            </a:r>
          </a:p>
        </p:txBody>
      </p:sp>
      <p:sp>
        <p:nvSpPr>
          <p:cNvPr id="10" name="Text Box 4">
            <a:extLst>
              <a:ext uri="{FF2B5EF4-FFF2-40B4-BE49-F238E27FC236}">
                <a16:creationId xmlns:a16="http://schemas.microsoft.com/office/drawing/2014/main" id="{B1409C6E-88DD-F849-A295-E8F264F50479}"/>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硬</a:t>
            </a:r>
            <a:r>
              <a:rPr lang="zh-TW" altLang="en-US" sz="3200" b="1" dirty="0">
                <a:solidFill>
                  <a:srgbClr val="FF3300"/>
                </a:solidFill>
                <a:latin typeface="宋体" panose="02010600030101010101" pitchFamily="2" charset="-122"/>
              </a:rPr>
              <a:t>件同步</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52A42F02-2568-924C-BA26-EC3E6281DE79}"/>
              </a:ext>
            </a:extLst>
          </p:cNvPr>
          <p:cNvSpPr>
            <a:spLocks noGrp="1"/>
          </p:cNvSpPr>
          <p:nvPr>
            <p:ph type="sldNum" sz="quarter" idx="12"/>
          </p:nvPr>
        </p:nvSpPr>
        <p:spPr/>
        <p:txBody>
          <a:bodyPr/>
          <a:lstStyle/>
          <a:p>
            <a:fld id="{DC6D1BD5-D0BD-4B4A-ABF2-851E9CF71F86}" type="slidenum">
              <a:rPr lang="zh-CN" altLang="en-US" smtClean="0"/>
              <a:pPr/>
              <a:t>77</a:t>
            </a:fld>
            <a:endParaRPr lang="en-US" altLang="zh-CN" dirty="0"/>
          </a:p>
        </p:txBody>
      </p:sp>
    </p:spTree>
    <p:extLst>
      <p:ext uri="{BB962C8B-B14F-4D97-AF65-F5344CB8AC3E}">
        <p14:creationId xmlns:p14="http://schemas.microsoft.com/office/powerpoint/2010/main" val="1880971279"/>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6871">
                                            <p:txEl>
                                              <p:pRg st="0" end="0"/>
                                            </p:txEl>
                                          </p:spTgt>
                                        </p:tgtEl>
                                        <p:attrNameLst>
                                          <p:attrName>style.visibility</p:attrName>
                                        </p:attrNameLst>
                                      </p:cBhvr>
                                      <p:to>
                                        <p:strVal val="visible"/>
                                      </p:to>
                                    </p:set>
                                    <p:animEffect transition="in" filter="blinds(horizontal)">
                                      <p:cBhvr>
                                        <p:cTn id="7" dur="500"/>
                                        <p:tgtEl>
                                          <p:spTgt spid="368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6871">
                                            <p:txEl>
                                              <p:pRg st="1" end="1"/>
                                            </p:txEl>
                                          </p:spTgt>
                                        </p:tgtEl>
                                        <p:attrNameLst>
                                          <p:attrName>style.visibility</p:attrName>
                                        </p:attrNameLst>
                                      </p:cBhvr>
                                      <p:to>
                                        <p:strVal val="visible"/>
                                      </p:to>
                                    </p:set>
                                    <p:animEffect transition="in" filter="blinds(horizontal)">
                                      <p:cBhvr>
                                        <p:cTn id="12" dur="500"/>
                                        <p:tgtEl>
                                          <p:spTgt spid="368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6871">
                                            <p:txEl>
                                              <p:pRg st="2" end="2"/>
                                            </p:txEl>
                                          </p:spTgt>
                                        </p:tgtEl>
                                        <p:attrNameLst>
                                          <p:attrName>style.visibility</p:attrName>
                                        </p:attrNameLst>
                                      </p:cBhvr>
                                      <p:to>
                                        <p:strVal val="visible"/>
                                      </p:to>
                                    </p:set>
                                    <p:animEffect transition="in" filter="blinds(horizontal)">
                                      <p:cBhvr>
                                        <p:cTn id="17" dur="500"/>
                                        <p:tgtEl>
                                          <p:spTgt spid="368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1"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02" name="Rectangle 2">
            <a:extLst>
              <a:ext uri="{FF2B5EF4-FFF2-40B4-BE49-F238E27FC236}">
                <a16:creationId xmlns:a16="http://schemas.microsoft.com/office/drawing/2014/main" id="{C39A3387-B2D6-7040-B303-FBD687BD0566}"/>
              </a:ext>
            </a:extLst>
          </p:cNvPr>
          <p:cNvSpPr>
            <a:spLocks noGrp="1" noChangeArrowheads="1"/>
          </p:cNvSpPr>
          <p:nvPr>
            <p:ph type="title" idx="4294967295"/>
          </p:nvPr>
        </p:nvSpPr>
        <p:spPr>
          <a:xfrm>
            <a:off x="448469" y="1483596"/>
            <a:ext cx="6662737" cy="571500"/>
          </a:xfrm>
          <a:prstGeom prst="rect">
            <a:avLst/>
          </a:prstGeom>
        </p:spPr>
        <p:txBody>
          <a:bodyPr anchor="ctr"/>
          <a:lstStyle/>
          <a:p>
            <a:pPr eaLnBrk="1" hangingPunct="1"/>
            <a:r>
              <a:rPr lang="zh-CN" altLang="en-US" sz="2400" b="1" dirty="0">
                <a:solidFill>
                  <a:srgbClr val="0000FF"/>
                </a:solidFill>
                <a:effectLst>
                  <a:outerShdw blurRad="38100" dist="38100" dir="2700000" algn="tl">
                    <a:srgbClr val="C0C0C0"/>
                  </a:outerShdw>
                </a:effectLst>
                <a:latin typeface="华文楷体" panose="02010600040101010101" pitchFamily="2" charset="-122"/>
                <a:ea typeface="华文楷体" panose="02010600040101010101" pitchFamily="2" charset="-122"/>
              </a:rPr>
              <a:t>对换指令</a:t>
            </a:r>
            <a:endParaRPr lang="en-US" altLang="zh-CN" sz="2400" b="1" dirty="0">
              <a:solidFill>
                <a:srgbClr val="0000FF"/>
              </a:solidFill>
              <a:latin typeface="华文楷体" panose="02010600040101010101" pitchFamily="2" charset="-122"/>
              <a:ea typeface="华文楷体" panose="02010600040101010101" pitchFamily="2" charset="-122"/>
            </a:endParaRPr>
          </a:p>
        </p:txBody>
      </p:sp>
      <p:sp>
        <p:nvSpPr>
          <p:cNvPr id="74755" name="Rectangle 3">
            <a:extLst>
              <a:ext uri="{FF2B5EF4-FFF2-40B4-BE49-F238E27FC236}">
                <a16:creationId xmlns:a16="http://schemas.microsoft.com/office/drawing/2014/main" id="{314A0517-1268-A541-A880-5773C951624E}"/>
              </a:ext>
            </a:extLst>
          </p:cNvPr>
          <p:cNvSpPr>
            <a:spLocks noGrp="1" noChangeArrowheads="1"/>
          </p:cNvSpPr>
          <p:nvPr>
            <p:ph type="body" idx="4294967295"/>
          </p:nvPr>
        </p:nvSpPr>
        <p:spPr bwMode="auto">
          <a:xfrm>
            <a:off x="478091" y="2055096"/>
            <a:ext cx="5584825" cy="446370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75000"/>
              </a:lnSpc>
            </a:pPr>
            <a:r>
              <a:rPr lang="zh-CN" altLang="en-US" sz="2400" b="1" dirty="0">
                <a:solidFill>
                  <a:srgbClr val="FF3300"/>
                </a:solidFill>
                <a:latin typeface="华文楷体" panose="02010600040101010101" pitchFamily="2" charset="-122"/>
                <a:ea typeface="华文楷体" panose="02010600040101010101" pitchFamily="2" charset="-122"/>
              </a:rPr>
              <a:t>对换指令实现进程互斥</a:t>
            </a:r>
          </a:p>
          <a:p>
            <a:pPr eaLnBrk="1" hangingPunct="1">
              <a:lnSpc>
                <a:spcPct val="75000"/>
              </a:lnSpc>
              <a:buFont typeface="Wingdings" pitchFamily="2" charset="2"/>
              <a:buNone/>
            </a:pPr>
            <a:endParaRPr lang="en-US" altLang="zh-CN" sz="2400" b="1" dirty="0">
              <a:latin typeface="华文楷体" panose="02010600040101010101" pitchFamily="2" charset="-122"/>
              <a:ea typeface="华文楷体" panose="02010600040101010101" pitchFamily="2" charset="-122"/>
            </a:endParaRPr>
          </a:p>
          <a:p>
            <a:pPr eaLnBrk="1" hangingPunct="1">
              <a:lnSpc>
                <a:spcPct val="75000"/>
              </a:lnSpc>
              <a:buFont typeface="Wingdings" pitchFamily="2" charset="2"/>
              <a:buNone/>
            </a:pPr>
            <a:r>
              <a:rPr lang="en-US" altLang="zh-CN" sz="2400" b="1" dirty="0">
                <a:latin typeface="华文楷体" panose="02010600040101010101" pitchFamily="2" charset="-122"/>
                <a:ea typeface="华文楷体" panose="02010600040101010101" pitchFamily="2" charset="-122"/>
              </a:rPr>
              <a:t>bool </a:t>
            </a:r>
            <a:r>
              <a:rPr lang="en-US" altLang="zh-CN" sz="2400" b="1" dirty="0">
                <a:solidFill>
                  <a:srgbClr val="FF3300"/>
                </a:solidFill>
                <a:latin typeface="华文楷体" panose="02010600040101010101" pitchFamily="2" charset="-122"/>
                <a:ea typeface="华文楷体" panose="02010600040101010101" pitchFamily="2" charset="-122"/>
              </a:rPr>
              <a:t>lock</a:t>
            </a:r>
            <a:r>
              <a:rPr lang="en-US" altLang="zh-CN" sz="2400" b="1" dirty="0">
                <a:latin typeface="华文楷体" panose="02010600040101010101" pitchFamily="2" charset="-122"/>
                <a:ea typeface="华文楷体" panose="02010600040101010101" pitchFamily="2" charset="-122"/>
              </a:rPr>
              <a:t>=</a:t>
            </a:r>
            <a:r>
              <a:rPr lang="en-US" altLang="zh-CN" sz="2400" b="1" dirty="0">
                <a:solidFill>
                  <a:srgbClr val="0033CC"/>
                </a:solidFill>
                <a:latin typeface="华文楷体" panose="02010600040101010101" pitchFamily="2" charset="-122"/>
                <a:ea typeface="华文楷体" panose="02010600040101010101" pitchFamily="2" charset="-122"/>
              </a:rPr>
              <a:t>false</a:t>
            </a:r>
            <a:r>
              <a:rPr lang="en-US" altLang="zh-CN" sz="2400" b="1" dirty="0">
                <a:latin typeface="华文楷体" panose="02010600040101010101" pitchFamily="2" charset="-122"/>
                <a:ea typeface="华文楷体" panose="02010600040101010101" pitchFamily="2" charset="-122"/>
              </a:rPr>
              <a:t>;</a:t>
            </a:r>
          </a:p>
          <a:p>
            <a:pPr eaLnBrk="1" hangingPunct="1">
              <a:lnSpc>
                <a:spcPct val="75000"/>
              </a:lnSpc>
              <a:buFont typeface="Wingdings" pitchFamily="2" charset="2"/>
              <a:buNone/>
            </a:pPr>
            <a:r>
              <a:rPr lang="en-US" altLang="zh-CN" sz="2400" b="1" dirty="0" err="1">
                <a:solidFill>
                  <a:srgbClr val="CC3399"/>
                </a:solidFill>
                <a:latin typeface="华文楷体" panose="02010600040101010101" pitchFamily="2" charset="-122"/>
                <a:ea typeface="华文楷体" panose="02010600040101010101" pitchFamily="2" charset="-122"/>
              </a:rPr>
              <a:t>cobegin</a:t>
            </a:r>
            <a:endParaRPr lang="en-US" altLang="zh-CN" sz="2400" b="1" dirty="0">
              <a:solidFill>
                <a:srgbClr val="CC3399"/>
              </a:solidFill>
              <a:latin typeface="华文楷体" panose="02010600040101010101" pitchFamily="2" charset="-122"/>
              <a:ea typeface="华文楷体" panose="02010600040101010101" pitchFamily="2" charset="-122"/>
            </a:endParaRPr>
          </a:p>
          <a:p>
            <a:pPr eaLnBrk="1" hangingPunct="1">
              <a:lnSpc>
                <a:spcPct val="75000"/>
              </a:lnSpc>
              <a:buFont typeface="Wingdings" pitchFamily="2" charset="2"/>
              <a:buNone/>
            </a:pPr>
            <a:r>
              <a:rPr lang="en-US" altLang="zh-CN" sz="2400" b="1" dirty="0">
                <a:latin typeface="华文楷体" panose="02010600040101010101" pitchFamily="2" charset="-122"/>
                <a:ea typeface="华文楷体" panose="02010600040101010101" pitchFamily="2" charset="-122"/>
              </a:rPr>
              <a:t>  Process </a:t>
            </a:r>
            <a:r>
              <a:rPr lang="en-US" altLang="zh-CN" sz="2400" b="1" dirty="0">
                <a:solidFill>
                  <a:srgbClr val="FF0000"/>
                </a:solidFill>
                <a:latin typeface="华文楷体" panose="02010600040101010101" pitchFamily="2" charset="-122"/>
                <a:ea typeface="华文楷体" panose="02010600040101010101" pitchFamily="2" charset="-122"/>
              </a:rPr>
              <a:t>Pi( ){</a:t>
            </a:r>
            <a:r>
              <a:rPr lang="en-US" altLang="zh-CN" sz="2400" b="1" dirty="0">
                <a:latin typeface="华文楷体" panose="02010600040101010101" pitchFamily="2" charset="-122"/>
                <a:ea typeface="华文楷体" panose="02010600040101010101" pitchFamily="2" charset="-122"/>
              </a:rPr>
              <a:t>          /</a:t>
            </a:r>
            <a:r>
              <a:rPr lang="en-US" altLang="zh-CN" sz="2400" b="1" dirty="0" err="1">
                <a:latin typeface="华文楷体" panose="02010600040101010101" pitchFamily="2" charset="-122"/>
                <a:ea typeface="华文楷体" panose="02010600040101010101" pitchFamily="2" charset="-122"/>
              </a:rPr>
              <a:t>i</a:t>
            </a:r>
            <a:r>
              <a:rPr lang="en-US" altLang="zh-CN" sz="2400" b="1" dirty="0">
                <a:latin typeface="华文楷体" panose="02010600040101010101" pitchFamily="2" charset="-122"/>
                <a:ea typeface="华文楷体" panose="02010600040101010101" pitchFamily="2" charset="-122"/>
              </a:rPr>
              <a:t>=1,2,...,n</a:t>
            </a:r>
          </a:p>
          <a:p>
            <a:pPr eaLnBrk="1" hangingPunct="1">
              <a:lnSpc>
                <a:spcPct val="75000"/>
              </a:lnSpc>
              <a:buFont typeface="Wingdings" pitchFamily="2" charset="2"/>
              <a:buNone/>
            </a:pPr>
            <a:r>
              <a:rPr lang="en-US" altLang="zh-CN" sz="2400" b="1" dirty="0">
                <a:latin typeface="华文楷体" panose="02010600040101010101" pitchFamily="2" charset="-122"/>
                <a:ea typeface="华文楷体" panose="02010600040101010101" pitchFamily="2" charset="-122"/>
              </a:rPr>
              <a:t>	    bool </a:t>
            </a:r>
            <a:r>
              <a:rPr lang="en-US" altLang="zh-CN" sz="2400" b="1" dirty="0" err="1">
                <a:latin typeface="华文楷体" panose="02010600040101010101" pitchFamily="2" charset="-122"/>
                <a:ea typeface="华文楷体" panose="02010600040101010101" pitchFamily="2" charset="-122"/>
              </a:rPr>
              <a:t>keyi</a:t>
            </a:r>
            <a:r>
              <a:rPr lang="en-US" altLang="zh-CN" sz="2400" b="1" dirty="0">
                <a:latin typeface="华文楷体" panose="02010600040101010101" pitchFamily="2" charset="-122"/>
                <a:ea typeface="华文楷体" panose="02010600040101010101" pitchFamily="2" charset="-122"/>
              </a:rPr>
              <a:t> =true;</a:t>
            </a:r>
          </a:p>
          <a:p>
            <a:pPr eaLnBrk="1" hangingPunct="1">
              <a:lnSpc>
                <a:spcPct val="75000"/>
              </a:lnSpc>
              <a:buFont typeface="Wingdings" pitchFamily="2" charset="2"/>
              <a:buNone/>
            </a:pPr>
            <a:r>
              <a:rPr lang="en-US" altLang="zh-CN" sz="2400" b="1" dirty="0">
                <a:latin typeface="华文楷体" panose="02010600040101010101" pitchFamily="2" charset="-122"/>
                <a:ea typeface="华文楷体" panose="02010600040101010101" pitchFamily="2" charset="-122"/>
              </a:rPr>
              <a:t>	    do {</a:t>
            </a:r>
          </a:p>
          <a:p>
            <a:pPr eaLnBrk="1" hangingPunct="1">
              <a:lnSpc>
                <a:spcPct val="75000"/>
              </a:lnSpc>
              <a:buFont typeface="Wingdings" pitchFamily="2" charset="2"/>
              <a:buNone/>
            </a:pPr>
            <a:r>
              <a:rPr lang="en-US" altLang="zh-CN" sz="2400" b="1" dirty="0">
                <a:latin typeface="华文楷体" panose="02010600040101010101" pitchFamily="2" charset="-122"/>
                <a:ea typeface="华文楷体" panose="02010600040101010101" pitchFamily="2" charset="-122"/>
              </a:rPr>
              <a:t>         SWAP( </a:t>
            </a:r>
            <a:r>
              <a:rPr lang="en-US" altLang="zh-CN" sz="2400" b="1" dirty="0" err="1">
                <a:latin typeface="华文楷体" panose="02010600040101010101" pitchFamily="2" charset="-122"/>
                <a:ea typeface="华文楷体" panose="02010600040101010101" pitchFamily="2" charset="-122"/>
              </a:rPr>
              <a:t>keyi</a:t>
            </a:r>
            <a:r>
              <a:rPr lang="en-US" altLang="zh-CN" sz="2400" b="1" dirty="0">
                <a:latin typeface="华文楷体" panose="02010600040101010101" pitchFamily="2" charset="-122"/>
                <a:ea typeface="华文楷体" panose="02010600040101010101" pitchFamily="2" charset="-122"/>
              </a:rPr>
              <a:t> , lock);</a:t>
            </a:r>
          </a:p>
          <a:p>
            <a:pPr eaLnBrk="1" hangingPunct="1">
              <a:lnSpc>
                <a:spcPct val="75000"/>
              </a:lnSpc>
              <a:buFont typeface="Wingdings" pitchFamily="2" charset="2"/>
              <a:buNone/>
            </a:pPr>
            <a:r>
              <a:rPr lang="en-US" altLang="zh-CN" sz="2400" b="1" dirty="0">
                <a:latin typeface="华文楷体" panose="02010600040101010101" pitchFamily="2" charset="-122"/>
                <a:ea typeface="华文楷体" panose="02010600040101010101" pitchFamily="2" charset="-122"/>
              </a:rPr>
              <a:t>         }while( </a:t>
            </a:r>
            <a:r>
              <a:rPr lang="en-US" altLang="zh-CN" sz="2400" b="1" dirty="0" err="1">
                <a:latin typeface="华文楷体" panose="02010600040101010101" pitchFamily="2" charset="-122"/>
                <a:ea typeface="华文楷体" panose="02010600040101010101" pitchFamily="2" charset="-122"/>
              </a:rPr>
              <a:t>keyi</a:t>
            </a:r>
            <a:r>
              <a:rPr lang="en-US" altLang="zh-CN" sz="2400" b="1" dirty="0">
                <a:latin typeface="华文楷体" panose="02010600040101010101" pitchFamily="2" charset="-122"/>
                <a:ea typeface="华文楷体" panose="02010600040101010101" pitchFamily="2" charset="-122"/>
              </a:rPr>
              <a:t> =false);     /*</a:t>
            </a:r>
            <a:r>
              <a:rPr lang="zh-CN" altLang="en-US" sz="2400" b="1" dirty="0">
                <a:latin typeface="华文楷体" panose="02010600040101010101" pitchFamily="2" charset="-122"/>
                <a:ea typeface="华文楷体" panose="02010600040101010101" pitchFamily="2" charset="-122"/>
              </a:rPr>
              <a:t>上锁</a:t>
            </a:r>
            <a:r>
              <a:rPr lang="en-US" altLang="zh-CN" sz="2400" b="1" dirty="0">
                <a:latin typeface="华文楷体" panose="02010600040101010101" pitchFamily="2" charset="-122"/>
                <a:ea typeface="华文楷体" panose="02010600040101010101" pitchFamily="2" charset="-122"/>
              </a:rPr>
              <a:t>*/</a:t>
            </a:r>
            <a:endParaRPr lang="zh-CN" altLang="en-US" sz="2400" b="1" dirty="0">
              <a:latin typeface="华文楷体" panose="02010600040101010101" pitchFamily="2" charset="-122"/>
              <a:ea typeface="华文楷体" panose="02010600040101010101" pitchFamily="2" charset="-122"/>
            </a:endParaRPr>
          </a:p>
          <a:p>
            <a:pPr eaLnBrk="1" hangingPunct="1">
              <a:lnSpc>
                <a:spcPct val="75000"/>
              </a:lnSpc>
              <a:buFont typeface="Wingdings" pitchFamily="2" charset="2"/>
              <a:buNone/>
            </a:pPr>
            <a:r>
              <a:rPr lang="zh-CN" altLang="en-US" sz="2400" b="1" dirty="0">
                <a:solidFill>
                  <a:srgbClr val="FF0000"/>
                </a:solidFill>
                <a:latin typeface="华文楷体" panose="02010600040101010101" pitchFamily="2" charset="-122"/>
                <a:ea typeface="华文楷体" panose="02010600040101010101" pitchFamily="2" charset="-122"/>
              </a:rPr>
              <a:t>	    </a:t>
            </a:r>
            <a:r>
              <a:rPr lang="en-US" altLang="zh-CN" sz="2400" b="1" dirty="0">
                <a:solidFill>
                  <a:srgbClr val="FF0000"/>
                </a:solidFill>
                <a:latin typeface="华文楷体" panose="02010600040101010101" pitchFamily="2" charset="-122"/>
                <a:ea typeface="华文楷体" panose="02010600040101010101" pitchFamily="2" charset="-122"/>
              </a:rPr>
              <a:t>/*</a:t>
            </a:r>
            <a:r>
              <a:rPr lang="zh-CN" altLang="en-US" sz="2400" b="1" dirty="0">
                <a:solidFill>
                  <a:srgbClr val="FF0000"/>
                </a:solidFill>
                <a:latin typeface="华文楷体" panose="02010600040101010101" pitchFamily="2" charset="-122"/>
                <a:ea typeface="华文楷体" panose="02010600040101010101" pitchFamily="2" charset="-122"/>
              </a:rPr>
              <a:t>临界区</a:t>
            </a:r>
            <a:r>
              <a:rPr lang="en-US" altLang="zh-CN" sz="2400" b="1" dirty="0">
                <a:solidFill>
                  <a:srgbClr val="FF0000"/>
                </a:solidFill>
                <a:latin typeface="华文楷体" panose="02010600040101010101" pitchFamily="2" charset="-122"/>
                <a:ea typeface="华文楷体" panose="02010600040101010101" pitchFamily="2" charset="-122"/>
              </a:rPr>
              <a:t>*/;</a:t>
            </a:r>
          </a:p>
          <a:p>
            <a:pPr eaLnBrk="1" hangingPunct="1">
              <a:lnSpc>
                <a:spcPct val="75000"/>
              </a:lnSpc>
              <a:buFont typeface="Wingdings" pitchFamily="2" charset="2"/>
              <a:buNone/>
            </a:pPr>
            <a:r>
              <a:rPr lang="en-US" altLang="zh-CN" sz="2400" b="1" dirty="0">
                <a:latin typeface="华文楷体" panose="02010600040101010101" pitchFamily="2" charset="-122"/>
                <a:ea typeface="华文楷体" panose="02010600040101010101" pitchFamily="2" charset="-122"/>
              </a:rPr>
              <a:t>	    SWAP( </a:t>
            </a:r>
            <a:r>
              <a:rPr lang="en-US" altLang="zh-CN" sz="2400" b="1" dirty="0" err="1">
                <a:latin typeface="华文楷体" panose="02010600040101010101" pitchFamily="2" charset="-122"/>
                <a:ea typeface="华文楷体" panose="02010600040101010101" pitchFamily="2" charset="-122"/>
              </a:rPr>
              <a:t>keyi</a:t>
            </a:r>
            <a:r>
              <a:rPr lang="en-US" altLang="zh-CN" sz="2400" b="1" dirty="0">
                <a:latin typeface="华文楷体" panose="02010600040101010101" pitchFamily="2" charset="-122"/>
                <a:ea typeface="华文楷体" panose="02010600040101010101" pitchFamily="2" charset="-122"/>
              </a:rPr>
              <a:t> , lock );       /*</a:t>
            </a:r>
            <a:r>
              <a:rPr lang="zh-CN" altLang="en-US" sz="2400" b="1" dirty="0">
                <a:latin typeface="华文楷体" panose="02010600040101010101" pitchFamily="2" charset="-122"/>
                <a:ea typeface="华文楷体" panose="02010600040101010101" pitchFamily="2" charset="-122"/>
              </a:rPr>
              <a:t>开锁</a:t>
            </a:r>
            <a:r>
              <a:rPr lang="en-US" altLang="zh-CN" sz="2400" b="1" dirty="0">
                <a:latin typeface="华文楷体" panose="02010600040101010101" pitchFamily="2" charset="-122"/>
                <a:ea typeface="华文楷体" panose="02010600040101010101" pitchFamily="2" charset="-122"/>
              </a:rPr>
              <a:t>*/</a:t>
            </a:r>
            <a:endParaRPr lang="zh-CN" altLang="en-US" sz="2400" b="1" dirty="0">
              <a:latin typeface="华文楷体" panose="02010600040101010101" pitchFamily="2" charset="-122"/>
              <a:ea typeface="华文楷体" panose="02010600040101010101" pitchFamily="2" charset="-122"/>
            </a:endParaRPr>
          </a:p>
          <a:p>
            <a:pPr eaLnBrk="1" hangingPunct="1">
              <a:lnSpc>
                <a:spcPct val="75000"/>
              </a:lnSpc>
              <a:buFont typeface="Wingdings" pitchFamily="2" charset="2"/>
              <a:buNone/>
            </a:pPr>
            <a:r>
              <a:rPr lang="en-US" altLang="zh-CN" sz="2400" b="1" dirty="0">
                <a:latin typeface="华文楷体" panose="02010600040101010101" pitchFamily="2" charset="-122"/>
                <a:ea typeface="华文楷体" panose="02010600040101010101" pitchFamily="2" charset="-122"/>
              </a:rPr>
              <a:t>  </a:t>
            </a:r>
            <a:r>
              <a:rPr lang="en-US" altLang="zh-CN" sz="2400" b="1" dirty="0">
                <a:solidFill>
                  <a:srgbClr val="FF0000"/>
                </a:solidFill>
                <a:latin typeface="华文楷体" panose="02010600040101010101" pitchFamily="2" charset="-122"/>
                <a:ea typeface="华文楷体" panose="02010600040101010101" pitchFamily="2" charset="-122"/>
              </a:rPr>
              <a:t>}</a:t>
            </a:r>
          </a:p>
          <a:p>
            <a:pPr eaLnBrk="1" hangingPunct="1">
              <a:lnSpc>
                <a:spcPct val="75000"/>
              </a:lnSpc>
              <a:buFont typeface="Wingdings" pitchFamily="2" charset="2"/>
              <a:buNone/>
            </a:pPr>
            <a:r>
              <a:rPr lang="en-US" altLang="zh-CN" sz="2400" b="1" dirty="0" err="1">
                <a:solidFill>
                  <a:srgbClr val="CC3399"/>
                </a:solidFill>
                <a:latin typeface="华文楷体" panose="02010600040101010101" pitchFamily="2" charset="-122"/>
                <a:ea typeface="华文楷体" panose="02010600040101010101" pitchFamily="2" charset="-122"/>
              </a:rPr>
              <a:t>coend</a:t>
            </a:r>
            <a:endParaRPr lang="en-US" altLang="zh-CN" sz="2400" b="1" dirty="0">
              <a:solidFill>
                <a:srgbClr val="CC3399"/>
              </a:solidFill>
              <a:latin typeface="华文楷体" panose="02010600040101010101" pitchFamily="2" charset="-122"/>
              <a:ea typeface="华文楷体" panose="02010600040101010101" pitchFamily="2" charset="-122"/>
            </a:endParaRPr>
          </a:p>
        </p:txBody>
      </p:sp>
      <p:sp>
        <p:nvSpPr>
          <p:cNvPr id="37893" name="Rectangle 3">
            <a:extLst>
              <a:ext uri="{FF2B5EF4-FFF2-40B4-BE49-F238E27FC236}">
                <a16:creationId xmlns:a16="http://schemas.microsoft.com/office/drawing/2014/main" id="{E5A890A8-4853-6949-B9E4-15A24DD33715}"/>
              </a:ext>
            </a:extLst>
          </p:cNvPr>
          <p:cNvSpPr>
            <a:spLocks noChangeArrowheads="1"/>
          </p:cNvSpPr>
          <p:nvPr/>
        </p:nvSpPr>
        <p:spPr bwMode="auto">
          <a:xfrm>
            <a:off x="5364163" y="1484313"/>
            <a:ext cx="3671887" cy="2952750"/>
          </a:xfrm>
          <a:prstGeom prst="rect">
            <a:avLst/>
          </a:prstGeom>
          <a:solidFill>
            <a:srgbClr val="FFF5CC"/>
          </a:solidFill>
          <a:ln w="9525">
            <a:noFill/>
            <a:miter lim="800000"/>
            <a:headEnd/>
            <a:tailEnd/>
          </a:ln>
        </p:spPr>
        <p:txBody>
          <a:bodyPr/>
          <a:lstStyle/>
          <a:p>
            <a:pPr marL="342900" indent="-342900" algn="just">
              <a:lnSpc>
                <a:spcPct val="88000"/>
              </a:lnSpc>
              <a:buClr>
                <a:schemeClr val="folHlink"/>
              </a:buClr>
              <a:buSzPct val="60000"/>
              <a:buFont typeface="Wingdings" pitchFamily="2" charset="2"/>
              <a:buNone/>
              <a:defRPr/>
            </a:pPr>
            <a:r>
              <a:rPr kumimoji="0" lang="en-US" altLang="zh-CN" sz="2400" dirty="0">
                <a:solidFill>
                  <a:srgbClr val="0033CC"/>
                </a:solidFill>
                <a:latin typeface="+mn-lt"/>
                <a:ea typeface="华文新魏" pitchFamily="2" charset="-122"/>
              </a:rPr>
              <a:t>void</a:t>
            </a:r>
          </a:p>
          <a:p>
            <a:pPr marL="342900" indent="-342900" algn="just">
              <a:lnSpc>
                <a:spcPct val="88000"/>
              </a:lnSpc>
              <a:buClr>
                <a:schemeClr val="folHlink"/>
              </a:buClr>
              <a:buSzPct val="60000"/>
              <a:buFont typeface="Wingdings" pitchFamily="2" charset="2"/>
              <a:buNone/>
              <a:defRPr/>
            </a:pPr>
            <a:r>
              <a:rPr kumimoji="0" lang="en-US" altLang="zh-CN" sz="2400" dirty="0">
                <a:solidFill>
                  <a:srgbClr val="0033CC"/>
                </a:solidFill>
                <a:latin typeface="+mn-lt"/>
                <a:ea typeface="华文新魏" pitchFamily="2" charset="-122"/>
              </a:rPr>
              <a:t> SWAP(</a:t>
            </a:r>
            <a:r>
              <a:rPr kumimoji="0" lang="en-US" altLang="zh-CN" sz="2400" dirty="0" err="1">
                <a:solidFill>
                  <a:srgbClr val="0033CC"/>
                </a:solidFill>
                <a:latin typeface="+mn-lt"/>
                <a:ea typeface="华文新魏" pitchFamily="2" charset="-122"/>
              </a:rPr>
              <a:t>bool&amp;a,bool</a:t>
            </a:r>
            <a:r>
              <a:rPr kumimoji="0" lang="en-US" altLang="zh-CN" sz="2400" dirty="0">
                <a:solidFill>
                  <a:srgbClr val="0033CC"/>
                </a:solidFill>
                <a:latin typeface="+mn-lt"/>
                <a:ea typeface="华文新魏" pitchFamily="2" charset="-122"/>
              </a:rPr>
              <a:t> &amp;b) {</a:t>
            </a:r>
          </a:p>
          <a:p>
            <a:pPr marL="342900" indent="-342900">
              <a:buClr>
                <a:schemeClr val="folHlink"/>
              </a:buClr>
              <a:buSzPct val="60000"/>
              <a:buFont typeface="Wingdings" pitchFamily="2" charset="2"/>
              <a:buNone/>
              <a:defRPr/>
            </a:pPr>
            <a:r>
              <a:rPr kumimoji="0" lang="en-US" altLang="zh-CN" sz="2400" dirty="0">
                <a:solidFill>
                  <a:srgbClr val="0033CC"/>
                </a:solidFill>
                <a:latin typeface="+mn-lt"/>
                <a:ea typeface="华文新魏" pitchFamily="2" charset="-122"/>
              </a:rPr>
              <a:t>	   </a:t>
            </a:r>
            <a:r>
              <a:rPr kumimoji="0" lang="en-US" altLang="zh-CN" sz="2400" dirty="0" err="1">
                <a:solidFill>
                  <a:srgbClr val="0033CC"/>
                </a:solidFill>
                <a:latin typeface="+mn-lt"/>
                <a:ea typeface="华文新魏" pitchFamily="2" charset="-122"/>
              </a:rPr>
              <a:t>bool</a:t>
            </a:r>
            <a:r>
              <a:rPr kumimoji="0" lang="en-US" altLang="zh-CN" sz="2400" dirty="0">
                <a:solidFill>
                  <a:srgbClr val="0033CC"/>
                </a:solidFill>
                <a:latin typeface="+mn-lt"/>
                <a:ea typeface="华文新魏" pitchFamily="2" charset="-122"/>
              </a:rPr>
              <a:t> temp=a;</a:t>
            </a:r>
          </a:p>
          <a:p>
            <a:pPr marL="342900" indent="-342900">
              <a:buClr>
                <a:schemeClr val="folHlink"/>
              </a:buClr>
              <a:buSzPct val="60000"/>
              <a:buFont typeface="Wingdings" pitchFamily="2" charset="2"/>
              <a:buNone/>
              <a:defRPr/>
            </a:pPr>
            <a:r>
              <a:rPr kumimoji="0" lang="en-US" altLang="zh-CN" sz="2400" dirty="0">
                <a:solidFill>
                  <a:srgbClr val="0033CC"/>
                </a:solidFill>
                <a:latin typeface="+mn-lt"/>
                <a:ea typeface="华文新魏" pitchFamily="2" charset="-122"/>
              </a:rPr>
              <a:t>	   a=b;</a:t>
            </a:r>
          </a:p>
          <a:p>
            <a:pPr marL="342900" indent="-342900">
              <a:buClr>
                <a:schemeClr val="folHlink"/>
              </a:buClr>
              <a:buSzPct val="60000"/>
              <a:buFont typeface="Wingdings" pitchFamily="2" charset="2"/>
              <a:buNone/>
              <a:defRPr/>
            </a:pPr>
            <a:r>
              <a:rPr kumimoji="0" lang="en-US" altLang="zh-CN" sz="2400" dirty="0">
                <a:solidFill>
                  <a:srgbClr val="0033CC"/>
                </a:solidFill>
                <a:latin typeface="+mn-lt"/>
                <a:ea typeface="华文新魏" pitchFamily="2" charset="-122"/>
              </a:rPr>
              <a:t>	   b=temp;</a:t>
            </a:r>
          </a:p>
          <a:p>
            <a:pPr marL="342900" indent="-342900">
              <a:buClr>
                <a:schemeClr val="folHlink"/>
              </a:buClr>
              <a:buSzPct val="60000"/>
              <a:buFont typeface="Wingdings" pitchFamily="2" charset="2"/>
              <a:buNone/>
              <a:defRPr/>
            </a:pPr>
            <a:r>
              <a:rPr kumimoji="0" lang="en-US" altLang="zh-CN" sz="2400" dirty="0">
                <a:solidFill>
                  <a:srgbClr val="0033CC"/>
                </a:solidFill>
                <a:latin typeface="+mn-lt"/>
                <a:ea typeface="华文新魏" pitchFamily="2" charset="-122"/>
              </a:rPr>
              <a:t>	}</a:t>
            </a:r>
          </a:p>
        </p:txBody>
      </p:sp>
      <p:sp>
        <p:nvSpPr>
          <p:cNvPr id="7" name="Text Box 4">
            <a:extLst>
              <a:ext uri="{FF2B5EF4-FFF2-40B4-BE49-F238E27FC236}">
                <a16:creationId xmlns:a16="http://schemas.microsoft.com/office/drawing/2014/main" id="{A0D6404C-1540-AF46-AF1C-967BC6334C17}"/>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硬</a:t>
            </a:r>
            <a:r>
              <a:rPr lang="zh-TW" altLang="en-US" sz="3200" b="1" dirty="0">
                <a:solidFill>
                  <a:srgbClr val="FF3300"/>
                </a:solidFill>
                <a:latin typeface="宋体" panose="02010600030101010101" pitchFamily="2" charset="-122"/>
              </a:rPr>
              <a:t>件同步</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0B6E9F4A-B5FA-8D49-8342-E3FD3FB133D4}"/>
              </a:ext>
            </a:extLst>
          </p:cNvPr>
          <p:cNvSpPr>
            <a:spLocks noGrp="1"/>
          </p:cNvSpPr>
          <p:nvPr>
            <p:ph type="sldNum" sz="quarter" idx="12"/>
          </p:nvPr>
        </p:nvSpPr>
        <p:spPr/>
        <p:txBody>
          <a:bodyPr/>
          <a:lstStyle/>
          <a:p>
            <a:fld id="{DC6D1BD5-D0BD-4B4A-ABF2-851E9CF71F86}" type="slidenum">
              <a:rPr lang="zh-CN" altLang="en-US" smtClean="0"/>
              <a:pPr/>
              <a:t>78</a:t>
            </a:fld>
            <a:endParaRPr lang="en-US" altLang="zh-CN" dirty="0"/>
          </a:p>
        </p:txBody>
      </p:sp>
    </p:spTree>
    <p:extLst>
      <p:ext uri="{BB962C8B-B14F-4D97-AF65-F5344CB8AC3E}">
        <p14:creationId xmlns:p14="http://schemas.microsoft.com/office/powerpoint/2010/main" val="1437504511"/>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7893"/>
                                        </p:tgtEl>
                                        <p:attrNameLst>
                                          <p:attrName>style.visibility</p:attrName>
                                        </p:attrNameLst>
                                      </p:cBhvr>
                                      <p:to>
                                        <p:strVal val="visible"/>
                                      </p:to>
                                    </p:set>
                                    <p:animEffect transition="in" filter="blinds(horizontal)">
                                      <p:cBhvr>
                                        <p:cTn id="7" dur="500"/>
                                        <p:tgtEl>
                                          <p:spTgt spid="37893"/>
                                        </p:tgtEl>
                                      </p:cBhvr>
                                    </p:animEffect>
                                  </p:childTnLst>
                                  <p:subTnLst>
                                    <p:set>
                                      <p:cBhvr override="childStyle">
                                        <p:cTn dur="1" fill="hold" display="0" masterRel="nextClick" afterEffect="1"/>
                                        <p:tgtEl>
                                          <p:spTgt spid="3789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643E79-A87B-0740-A335-DB1D6438665F}"/>
              </a:ext>
            </a:extLst>
          </p:cNvPr>
          <p:cNvSpPr txBox="1">
            <a:spLocks noChangeArrowheads="1"/>
          </p:cNvSpPr>
          <p:nvPr/>
        </p:nvSpPr>
        <p:spPr bwMode="auto">
          <a:xfrm>
            <a:off x="827584" y="1340768"/>
            <a:ext cx="7786688" cy="3933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a:defRPr kumimoji="1" sz="2400">
                <a:solidFill>
                  <a:schemeClr val="hlink"/>
                </a:solidFill>
                <a:latin typeface="Arial Narrow" panose="020B0604020202020204" pitchFamily="34" charset="0"/>
                <a:ea typeface="宋体" panose="02010600030101010101" pitchFamily="2" charset="-122"/>
              </a:defRPr>
            </a:lvl2pPr>
            <a:lvl3pPr>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buFont typeface="Wingdings" pitchFamily="2" charset="2"/>
              <a:buChar char="n"/>
            </a:pPr>
            <a:r>
              <a:rPr lang="zh-CN" altLang="en-US" b="1" dirty="0">
                <a:solidFill>
                  <a:srgbClr val="0033CC"/>
                </a:solidFill>
                <a:latin typeface="华文楷体" panose="02010600040101010101" pitchFamily="2" charset="-122"/>
                <a:ea typeface="华文楷体" panose="02010600040101010101" pitchFamily="2" charset="-122"/>
              </a:rPr>
              <a:t>硬件指令的特点</a:t>
            </a:r>
            <a:endParaRPr lang="en-US" altLang="zh-CN" b="1" dirty="0">
              <a:solidFill>
                <a:srgbClr val="0033CC"/>
              </a:solidFill>
              <a:latin typeface="华文楷体" panose="02010600040101010101" pitchFamily="2" charset="-122"/>
              <a:ea typeface="华文楷体" panose="02010600040101010101" pitchFamily="2" charset="-122"/>
            </a:endParaRPr>
          </a:p>
          <a:p>
            <a:pPr lvl="1">
              <a:buFont typeface="Wingdings" pitchFamily="2" charset="2"/>
              <a:buChar char="n"/>
            </a:pPr>
            <a:r>
              <a:rPr lang="zh-CN" altLang="en-US" dirty="0">
                <a:solidFill>
                  <a:srgbClr val="FF0000"/>
                </a:solidFill>
                <a:latin typeface="华文楷体" panose="02010600040101010101" pitchFamily="2" charset="-122"/>
                <a:ea typeface="华文楷体" panose="02010600040101010101" pitchFamily="2" charset="-122"/>
              </a:rPr>
              <a:t>优点</a:t>
            </a:r>
            <a:endParaRPr lang="en-US" altLang="zh-CN" dirty="0">
              <a:solidFill>
                <a:srgbClr val="FF0000"/>
              </a:solidFill>
              <a:latin typeface="华文楷体" panose="02010600040101010101" pitchFamily="2" charset="-122"/>
              <a:ea typeface="华文楷体" panose="02010600040101010101" pitchFamily="2" charset="-122"/>
            </a:endParaRPr>
          </a:p>
          <a:p>
            <a:pPr lvl="2">
              <a:buClr>
                <a:srgbClr val="0000FF"/>
              </a:buClr>
              <a:buFont typeface="Wingdings" pitchFamily="2" charset="2"/>
              <a:buChar char="n"/>
            </a:pPr>
            <a:r>
              <a:rPr lang="zh-CN" altLang="en-US" dirty="0">
                <a:solidFill>
                  <a:srgbClr val="171D17"/>
                </a:solidFill>
                <a:latin typeface="华文楷体" panose="02010600040101010101" pitchFamily="2" charset="-122"/>
                <a:ea typeface="华文楷体" panose="02010600040101010101" pitchFamily="2" charset="-122"/>
              </a:rPr>
              <a:t>适用于单处理器或共享内存的多处理器上的任何数目的进程</a:t>
            </a:r>
            <a:endParaRPr lang="en-US" altLang="zh-CN" dirty="0">
              <a:solidFill>
                <a:srgbClr val="171D17"/>
              </a:solidFill>
              <a:latin typeface="华文楷体" panose="02010600040101010101" pitchFamily="2" charset="-122"/>
              <a:ea typeface="华文楷体" panose="02010600040101010101" pitchFamily="2" charset="-122"/>
            </a:endParaRPr>
          </a:p>
          <a:p>
            <a:pPr lvl="2">
              <a:buClr>
                <a:srgbClr val="0000FF"/>
              </a:buClr>
              <a:buFont typeface="Wingdings" pitchFamily="2" charset="2"/>
              <a:buChar char="n"/>
            </a:pPr>
            <a:r>
              <a:rPr lang="zh-CN" altLang="en-US" dirty="0">
                <a:solidFill>
                  <a:srgbClr val="171D17"/>
                </a:solidFill>
                <a:latin typeface="华文楷体" panose="02010600040101010101" pitchFamily="2" charset="-122"/>
                <a:ea typeface="华文楷体" panose="02010600040101010101" pitchFamily="2" charset="-122"/>
              </a:rPr>
              <a:t>支持多个临界区，每个临界区单独定义变量</a:t>
            </a:r>
            <a:endParaRPr lang="en-US" altLang="zh-CN" dirty="0">
              <a:solidFill>
                <a:srgbClr val="171D17"/>
              </a:solidFill>
              <a:latin typeface="华文楷体" panose="02010600040101010101" pitchFamily="2" charset="-122"/>
              <a:ea typeface="华文楷体" panose="02010600040101010101" pitchFamily="2" charset="-122"/>
            </a:endParaRPr>
          </a:p>
          <a:p>
            <a:pPr lvl="1">
              <a:buClr>
                <a:srgbClr val="FF0000"/>
              </a:buClr>
              <a:buFont typeface="Wingdings" pitchFamily="2" charset="2"/>
              <a:buChar char="n"/>
            </a:pPr>
            <a:r>
              <a:rPr lang="zh-CN" altLang="en-US" dirty="0">
                <a:solidFill>
                  <a:srgbClr val="FF0000"/>
                </a:solidFill>
                <a:latin typeface="华文楷体" panose="02010600040101010101" pitchFamily="2" charset="-122"/>
                <a:ea typeface="华文楷体" panose="02010600040101010101" pitchFamily="2" charset="-122"/>
              </a:rPr>
              <a:t>缺点</a:t>
            </a:r>
            <a:endParaRPr lang="en-US" altLang="zh-CN" dirty="0">
              <a:solidFill>
                <a:srgbClr val="FF0000"/>
              </a:solidFill>
              <a:latin typeface="华文楷体" panose="02010600040101010101" pitchFamily="2" charset="-122"/>
              <a:ea typeface="华文楷体" panose="02010600040101010101" pitchFamily="2" charset="-122"/>
            </a:endParaRPr>
          </a:p>
          <a:p>
            <a:pPr lvl="2">
              <a:buClr>
                <a:srgbClr val="0000FF"/>
              </a:buClr>
              <a:buFont typeface="Wingdings" pitchFamily="2" charset="2"/>
              <a:buChar char="n"/>
            </a:pPr>
            <a:r>
              <a:rPr lang="zh-CN" altLang="en-US" dirty="0">
                <a:solidFill>
                  <a:srgbClr val="171D17"/>
                </a:solidFill>
                <a:latin typeface="华文楷体" panose="02010600040101010101" pitchFamily="2" charset="-122"/>
                <a:ea typeface="华文楷体" panose="02010600040101010101" pitchFamily="2" charset="-122"/>
              </a:rPr>
              <a:t>使用了忙等</a:t>
            </a:r>
            <a:endParaRPr lang="en-US" altLang="zh-CN" dirty="0">
              <a:solidFill>
                <a:srgbClr val="171D17"/>
              </a:solidFill>
              <a:latin typeface="华文楷体" panose="02010600040101010101" pitchFamily="2" charset="-122"/>
              <a:ea typeface="华文楷体" panose="02010600040101010101" pitchFamily="2" charset="-122"/>
            </a:endParaRPr>
          </a:p>
          <a:p>
            <a:pPr lvl="2">
              <a:buClr>
                <a:srgbClr val="0000FF"/>
              </a:buClr>
              <a:buFont typeface="Wingdings" pitchFamily="2" charset="2"/>
              <a:buChar char="n"/>
            </a:pPr>
            <a:r>
              <a:rPr lang="zh-CN" altLang="en-US" dirty="0">
                <a:solidFill>
                  <a:srgbClr val="171D17"/>
                </a:solidFill>
                <a:latin typeface="华文楷体" panose="02010600040101010101" pitchFamily="2" charset="-122"/>
                <a:ea typeface="华文楷体" panose="02010600040101010101" pitchFamily="2" charset="-122"/>
              </a:rPr>
              <a:t>可能饥饿</a:t>
            </a:r>
            <a:endParaRPr lang="en-US" altLang="zh-CN" dirty="0">
              <a:solidFill>
                <a:srgbClr val="171D17"/>
              </a:solidFill>
              <a:latin typeface="华文楷体" panose="02010600040101010101" pitchFamily="2" charset="-122"/>
              <a:ea typeface="华文楷体" panose="02010600040101010101" pitchFamily="2" charset="-122"/>
            </a:endParaRPr>
          </a:p>
          <a:p>
            <a:pPr lvl="2">
              <a:buClr>
                <a:srgbClr val="0000FF"/>
              </a:buClr>
              <a:buFont typeface="Wingdings" pitchFamily="2" charset="2"/>
              <a:buChar char="n"/>
            </a:pPr>
            <a:r>
              <a:rPr lang="zh-CN" altLang="en-US" dirty="0">
                <a:solidFill>
                  <a:srgbClr val="171D17"/>
                </a:solidFill>
                <a:latin typeface="华文楷体" panose="02010600040101010101" pitchFamily="2" charset="-122"/>
                <a:ea typeface="华文楷体" panose="02010600040101010101" pitchFamily="2" charset="-122"/>
              </a:rPr>
              <a:t>可能死锁</a:t>
            </a:r>
          </a:p>
        </p:txBody>
      </p:sp>
      <p:sp>
        <p:nvSpPr>
          <p:cNvPr id="5" name="Text Box 4">
            <a:extLst>
              <a:ext uri="{FF2B5EF4-FFF2-40B4-BE49-F238E27FC236}">
                <a16:creationId xmlns:a16="http://schemas.microsoft.com/office/drawing/2014/main" id="{32D0769E-BAA3-8845-B981-E6E59E05DEB8}"/>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硬</a:t>
            </a:r>
            <a:r>
              <a:rPr lang="zh-TW" altLang="en-US" sz="3200" b="1" dirty="0">
                <a:solidFill>
                  <a:srgbClr val="FF3300"/>
                </a:solidFill>
                <a:latin typeface="宋体" panose="02010600030101010101" pitchFamily="2" charset="-122"/>
              </a:rPr>
              <a:t>件同步</a:t>
            </a:r>
            <a:endParaRPr lang="zh-CN" altLang="en-US" sz="3200" b="1" dirty="0">
              <a:solidFill>
                <a:srgbClr val="FF3300"/>
              </a:solidFill>
              <a:latin typeface="宋体" panose="02010600030101010101" pitchFamily="2" charset="-122"/>
            </a:endParaRPr>
          </a:p>
        </p:txBody>
      </p:sp>
      <p:sp>
        <p:nvSpPr>
          <p:cNvPr id="3" name="Slide Number Placeholder 2">
            <a:extLst>
              <a:ext uri="{FF2B5EF4-FFF2-40B4-BE49-F238E27FC236}">
                <a16:creationId xmlns:a16="http://schemas.microsoft.com/office/drawing/2014/main" id="{C98BA88F-5690-014A-9910-61B4247B1D0E}"/>
              </a:ext>
            </a:extLst>
          </p:cNvPr>
          <p:cNvSpPr>
            <a:spLocks noGrp="1"/>
          </p:cNvSpPr>
          <p:nvPr>
            <p:ph type="sldNum" sz="quarter" idx="12"/>
          </p:nvPr>
        </p:nvSpPr>
        <p:spPr/>
        <p:txBody>
          <a:bodyPr/>
          <a:lstStyle/>
          <a:p>
            <a:fld id="{DC6D1BD5-D0BD-4B4A-ABF2-851E9CF71F86}" type="slidenum">
              <a:rPr lang="zh-CN" altLang="en-US" smtClean="0"/>
              <a:pPr/>
              <a:t>79</a:t>
            </a:fld>
            <a:endParaRPr lang="en-US" altLang="zh-CN" dirty="0"/>
          </a:p>
        </p:txBody>
      </p:sp>
    </p:spTree>
    <p:extLst>
      <p:ext uri="{BB962C8B-B14F-4D97-AF65-F5344CB8AC3E}">
        <p14:creationId xmlns:p14="http://schemas.microsoft.com/office/powerpoint/2010/main" val="112209046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linds(horizontal)">
                                      <p:cBhvr>
                                        <p:cTn id="17" dur="500"/>
                                        <p:tgtEl>
                                          <p:spTgt spid="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linds(horizontal)">
                                      <p:cBhvr>
                                        <p:cTn id="22" dur="500"/>
                                        <p:tgtEl>
                                          <p:spTgt spid="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linds(horizontal)">
                                      <p:cBhvr>
                                        <p:cTn id="27" dur="500"/>
                                        <p:tgtEl>
                                          <p:spTgt spid="2">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blinds(horizontal)">
                                      <p:cBhvr>
                                        <p:cTn id="32" dur="500"/>
                                        <p:tgtEl>
                                          <p:spTgt spid="2">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blinds(horizontal)">
                                      <p:cBhvr>
                                        <p:cTn id="37" dur="500"/>
                                        <p:tgtEl>
                                          <p:spTgt spid="2">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blinds(horizontal)">
                                      <p:cBhvr>
                                        <p:cTn id="4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a:extLst>
              <a:ext uri="{FF2B5EF4-FFF2-40B4-BE49-F238E27FC236}">
                <a16:creationId xmlns:a16="http://schemas.microsoft.com/office/drawing/2014/main" id="{E14C4F13-DEE0-D94A-8D25-95F0C959DA02}"/>
              </a:ext>
            </a:extLst>
          </p:cNvPr>
          <p:cNvSpPr>
            <a:spLocks noGrp="1" noChangeArrowheads="1"/>
          </p:cNvSpPr>
          <p:nvPr>
            <p:ph type="body" idx="4294967295"/>
          </p:nvPr>
        </p:nvSpPr>
        <p:spPr bwMode="auto">
          <a:xfrm>
            <a:off x="539751" y="1342177"/>
            <a:ext cx="7632649" cy="5410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lnSpc>
                <a:spcPct val="150000"/>
              </a:lnSpc>
              <a:buClr>
                <a:srgbClr val="0000FF"/>
              </a:buClr>
            </a:pPr>
            <a:r>
              <a:rPr lang="zh-CN" altLang="en-US" sz="2400" dirty="0">
                <a:solidFill>
                  <a:srgbClr val="0000FF"/>
                </a:solidFill>
                <a:latin typeface="华文新魏" panose="02010800040101010101" pitchFamily="2" charset="-122"/>
                <a:ea typeface="华文新魏" panose="02010800040101010101" pitchFamily="2" charset="-122"/>
              </a:rPr>
              <a:t>前面方法解决临界区调度问题的缺点</a:t>
            </a:r>
            <a:endParaRPr lang="en-US" altLang="zh-CN" sz="2400" dirty="0">
              <a:solidFill>
                <a:srgbClr val="0000FF"/>
              </a:solidFill>
              <a:latin typeface="华文新魏" panose="02010800040101010101" pitchFamily="2" charset="-122"/>
              <a:ea typeface="华文新魏" panose="02010800040101010101" pitchFamily="2" charset="-122"/>
            </a:endParaRPr>
          </a:p>
          <a:p>
            <a:pPr lvl="1" algn="just" eaLnBrk="1" hangingPunct="1">
              <a:lnSpc>
                <a:spcPct val="150000"/>
              </a:lnSpc>
              <a:buClr>
                <a:srgbClr val="0000FF"/>
              </a:buClr>
            </a:pPr>
            <a:r>
              <a:rPr lang="zh-CN" altLang="en-US" sz="2400" dirty="0">
                <a:latin typeface="华文新魏" panose="02010800040101010101" pitchFamily="2" charset="-122"/>
                <a:ea typeface="华文新魏" panose="02010800040101010101" pitchFamily="2" charset="-122"/>
              </a:rPr>
              <a:t>对不能进入临界区的进程，采用忙等待测试法，浪费</a:t>
            </a:r>
            <a:r>
              <a:rPr lang="en-US" altLang="zh-CN" sz="2400" dirty="0">
                <a:latin typeface="华文新魏" panose="02010800040101010101" pitchFamily="2" charset="-122"/>
                <a:ea typeface="华文新魏" panose="02010800040101010101" pitchFamily="2" charset="-122"/>
              </a:rPr>
              <a:t>CPU</a:t>
            </a:r>
            <a:r>
              <a:rPr lang="zh-CN" altLang="en-US" sz="2400" dirty="0">
                <a:latin typeface="华文新魏" panose="02010800040101010101" pitchFamily="2" charset="-122"/>
                <a:ea typeface="华文新魏" panose="02010800040101010101" pitchFamily="2" charset="-122"/>
              </a:rPr>
              <a:t>时间。</a:t>
            </a:r>
            <a:endParaRPr lang="en-US" altLang="zh-CN" sz="2400" dirty="0">
              <a:latin typeface="华文新魏" panose="02010800040101010101" pitchFamily="2" charset="-122"/>
              <a:ea typeface="华文新魏" panose="02010800040101010101" pitchFamily="2" charset="-122"/>
            </a:endParaRPr>
          </a:p>
          <a:p>
            <a:pPr lvl="1" algn="just" eaLnBrk="1" hangingPunct="1">
              <a:lnSpc>
                <a:spcPct val="150000"/>
              </a:lnSpc>
              <a:buClr>
                <a:srgbClr val="0000FF"/>
              </a:buClr>
            </a:pPr>
            <a:r>
              <a:rPr lang="zh-CN" altLang="en-US" sz="2400" dirty="0">
                <a:latin typeface="华文新魏" panose="02010800040101010101" pitchFamily="2" charset="-122"/>
                <a:ea typeface="华文新魏" panose="02010800040101010101" pitchFamily="2" charset="-122"/>
              </a:rPr>
              <a:t>将测试能否进入临界区的责任推给各个竞争的进程会削弱系统的可靠性，加重用户编程负担。</a:t>
            </a:r>
          </a:p>
          <a:p>
            <a:pPr eaLnBrk="1" hangingPunct="1">
              <a:lnSpc>
                <a:spcPct val="150000"/>
              </a:lnSpc>
              <a:buClr>
                <a:srgbClr val="0000FF"/>
              </a:buClr>
            </a:pPr>
            <a:r>
              <a:rPr lang="en-US" altLang="zh-CN" sz="2400" dirty="0">
                <a:solidFill>
                  <a:srgbClr val="0000FF"/>
                </a:solidFill>
                <a:latin typeface="华文新魏" panose="02010800040101010101" pitchFamily="2" charset="-122"/>
                <a:ea typeface="华文新魏" panose="02010800040101010101" pitchFamily="2" charset="-122"/>
              </a:rPr>
              <a:t>1965</a:t>
            </a:r>
            <a:r>
              <a:rPr lang="zh-CN" altLang="en-US" sz="2400" dirty="0">
                <a:solidFill>
                  <a:srgbClr val="0000FF"/>
                </a:solidFill>
                <a:latin typeface="华文新魏" panose="02010800040101010101" pitchFamily="2" charset="-122"/>
                <a:ea typeface="华文新魏" panose="02010800040101010101" pitchFamily="2" charset="-122"/>
              </a:rPr>
              <a:t>年</a:t>
            </a:r>
            <a:r>
              <a:rPr lang="en-US" altLang="zh-CN" sz="2400" dirty="0" err="1">
                <a:solidFill>
                  <a:srgbClr val="0000FF"/>
                </a:solidFill>
                <a:latin typeface="华文新魏" panose="02010800040101010101" pitchFamily="2" charset="-122"/>
                <a:ea typeface="华文新魏" panose="02010800040101010101" pitchFamily="2" charset="-122"/>
              </a:rPr>
              <a:t>E.W.Dijkstra</a:t>
            </a:r>
            <a:r>
              <a:rPr lang="zh-CN" altLang="en-US" sz="2400" dirty="0">
                <a:solidFill>
                  <a:srgbClr val="0000FF"/>
                </a:solidFill>
                <a:latin typeface="华文新魏" panose="02010800040101010101" pitchFamily="2" charset="-122"/>
                <a:ea typeface="华文新魏" panose="02010800040101010101" pitchFamily="2" charset="-122"/>
              </a:rPr>
              <a:t>提出了新的同步工具</a:t>
            </a:r>
            <a:r>
              <a:rPr lang="en-US" altLang="zh-CN" sz="2400" dirty="0">
                <a:solidFill>
                  <a:srgbClr val="0000FF"/>
                </a:solidFill>
                <a:latin typeface="华文新魏" panose="02010800040101010101" pitchFamily="2" charset="-122"/>
                <a:ea typeface="华文新魏" panose="02010800040101010101" pitchFamily="2" charset="-122"/>
              </a:rPr>
              <a:t>--</a:t>
            </a:r>
            <a:r>
              <a:rPr lang="zh-CN" altLang="en-US" sz="2400" dirty="0">
                <a:solidFill>
                  <a:srgbClr val="FF0000"/>
                </a:solidFill>
                <a:latin typeface="华文新魏" panose="02010800040101010101" pitchFamily="2" charset="-122"/>
                <a:ea typeface="华文新魏" panose="02010800040101010101" pitchFamily="2" charset="-122"/>
              </a:rPr>
              <a:t>信号量</a:t>
            </a:r>
            <a:r>
              <a:rPr lang="zh-CN" altLang="en-US" sz="2400" dirty="0">
                <a:solidFill>
                  <a:srgbClr val="0000FF"/>
                </a:solidFill>
                <a:latin typeface="华文新魏" panose="02010800040101010101" pitchFamily="2" charset="-122"/>
                <a:ea typeface="华文新魏" panose="02010800040101010101" pitchFamily="2" charset="-122"/>
              </a:rPr>
              <a:t>和</a:t>
            </a:r>
            <a:r>
              <a:rPr lang="en-US" altLang="zh-CN" sz="2400" dirty="0">
                <a:solidFill>
                  <a:srgbClr val="FF0000"/>
                </a:solidFill>
                <a:latin typeface="华文新魏" panose="02010800040101010101" pitchFamily="2" charset="-122"/>
                <a:ea typeface="华文新魏" panose="02010800040101010101" pitchFamily="2" charset="-122"/>
              </a:rPr>
              <a:t>P</a:t>
            </a:r>
            <a:r>
              <a:rPr lang="zh-CN" altLang="en-US" sz="2400" dirty="0">
                <a:solidFill>
                  <a:srgbClr val="FF0000"/>
                </a:solidFill>
                <a:latin typeface="华文新魏" panose="02010800040101010101" pitchFamily="2" charset="-122"/>
                <a:ea typeface="华文新魏" panose="02010800040101010101" pitchFamily="2" charset="-122"/>
              </a:rPr>
              <a:t>、</a:t>
            </a:r>
            <a:r>
              <a:rPr lang="en-US" altLang="zh-CN" sz="2400" dirty="0">
                <a:solidFill>
                  <a:srgbClr val="FF0000"/>
                </a:solidFill>
                <a:latin typeface="华文新魏" panose="02010800040101010101" pitchFamily="2" charset="-122"/>
                <a:ea typeface="华文新魏" panose="02010800040101010101" pitchFamily="2" charset="-122"/>
              </a:rPr>
              <a:t>V</a:t>
            </a:r>
            <a:r>
              <a:rPr lang="zh-CN" altLang="en-US" sz="2400" dirty="0">
                <a:solidFill>
                  <a:srgbClr val="0000FF"/>
                </a:solidFill>
                <a:latin typeface="华文新魏" panose="02010800040101010101" pitchFamily="2" charset="-122"/>
                <a:ea typeface="华文新魏" panose="02010800040101010101" pitchFamily="2" charset="-122"/>
              </a:rPr>
              <a:t>操作。 </a:t>
            </a:r>
          </a:p>
        </p:txBody>
      </p:sp>
      <p:sp>
        <p:nvSpPr>
          <p:cNvPr id="5" name="Text Box 4">
            <a:extLst>
              <a:ext uri="{FF2B5EF4-FFF2-40B4-BE49-F238E27FC236}">
                <a16:creationId xmlns:a16="http://schemas.microsoft.com/office/drawing/2014/main" id="{4F28F474-7661-834D-B662-2C8CED2D6439}"/>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信号量机制</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B7B69493-1696-0F4A-841F-00C75A14466C}"/>
              </a:ext>
            </a:extLst>
          </p:cNvPr>
          <p:cNvSpPr>
            <a:spLocks noGrp="1"/>
          </p:cNvSpPr>
          <p:nvPr>
            <p:ph type="sldNum" sz="quarter" idx="12"/>
          </p:nvPr>
        </p:nvSpPr>
        <p:spPr/>
        <p:txBody>
          <a:bodyPr/>
          <a:lstStyle/>
          <a:p>
            <a:fld id="{DC6D1BD5-D0BD-4B4A-ABF2-851E9CF71F86}" type="slidenum">
              <a:rPr lang="zh-CN" altLang="en-US" smtClean="0"/>
              <a:pPr/>
              <a:t>80</a:t>
            </a:fld>
            <a:endParaRPr lang="en-US" altLang="zh-CN" dirty="0"/>
          </a:p>
        </p:txBody>
      </p:sp>
    </p:spTree>
    <p:extLst>
      <p:ext uri="{BB962C8B-B14F-4D97-AF65-F5344CB8AC3E}">
        <p14:creationId xmlns:p14="http://schemas.microsoft.com/office/powerpoint/2010/main" val="1169740732"/>
      </p:ext>
    </p:extLst>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blinds(horizontal)">
                                      <p:cBhvr>
                                        <p:cTn id="7" dur="500"/>
                                        <p:tgtEl>
                                          <p:spTgt spid="450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5059">
                                            <p:txEl>
                                              <p:pRg st="1" end="1"/>
                                            </p:txEl>
                                          </p:spTgt>
                                        </p:tgtEl>
                                        <p:attrNameLst>
                                          <p:attrName>style.visibility</p:attrName>
                                        </p:attrNameLst>
                                      </p:cBhvr>
                                      <p:to>
                                        <p:strVal val="visible"/>
                                      </p:to>
                                    </p:set>
                                    <p:animEffect transition="in" filter="blinds(horizontal)">
                                      <p:cBhvr>
                                        <p:cTn id="12" dur="500"/>
                                        <p:tgtEl>
                                          <p:spTgt spid="450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5059">
                                            <p:txEl>
                                              <p:pRg st="2" end="2"/>
                                            </p:txEl>
                                          </p:spTgt>
                                        </p:tgtEl>
                                        <p:attrNameLst>
                                          <p:attrName>style.visibility</p:attrName>
                                        </p:attrNameLst>
                                      </p:cBhvr>
                                      <p:to>
                                        <p:strVal val="visible"/>
                                      </p:to>
                                    </p:set>
                                    <p:animEffect transition="in" filter="blinds(horizontal)">
                                      <p:cBhvr>
                                        <p:cTn id="17" dur="500"/>
                                        <p:tgtEl>
                                          <p:spTgt spid="4505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5059">
                                            <p:txEl>
                                              <p:pRg st="3" end="3"/>
                                            </p:txEl>
                                          </p:spTgt>
                                        </p:tgtEl>
                                        <p:attrNameLst>
                                          <p:attrName>style.visibility</p:attrName>
                                        </p:attrNameLst>
                                      </p:cBhvr>
                                      <p:to>
                                        <p:strVal val="visible"/>
                                      </p:to>
                                    </p:set>
                                    <p:animEffect transition="in" filter="blinds(horizontal)">
                                      <p:cBhvr>
                                        <p:cTn id="22" dur="500"/>
                                        <p:tgtEl>
                                          <p:spTgt spid="450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C02456E8-647C-7341-9484-81FF2DFEA032}"/>
              </a:ext>
            </a:extLst>
          </p:cNvPr>
          <p:cNvSpPr>
            <a:spLocks noGrp="1" noChangeArrowheads="1"/>
          </p:cNvSpPr>
          <p:nvPr>
            <p:ph type="title"/>
          </p:nvPr>
        </p:nvSpPr>
        <p:spPr bwMode="auto">
          <a:xfrm>
            <a:off x="1083196" y="320756"/>
            <a:ext cx="5480050" cy="56197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zh-CN" altLang="en-US" sz="4000" dirty="0">
                <a:solidFill>
                  <a:srgbClr val="0000FF"/>
                </a:solidFill>
                <a:latin typeface="华文楷体" panose="02010600040101010101" pitchFamily="2" charset="-122"/>
                <a:ea typeface="华文楷体" panose="02010600040101010101" pitchFamily="2" charset="-122"/>
              </a:rPr>
              <a:t>艾兹格</a:t>
            </a:r>
            <a:r>
              <a:rPr lang="en-US" altLang="zh-CN" sz="4000" dirty="0">
                <a:solidFill>
                  <a:srgbClr val="0000FF"/>
                </a:solidFill>
                <a:latin typeface="华文楷体" panose="02010600040101010101" pitchFamily="2" charset="-122"/>
                <a:ea typeface="华文楷体" panose="02010600040101010101" pitchFamily="2" charset="-122"/>
              </a:rPr>
              <a:t>·W·</a:t>
            </a:r>
            <a:r>
              <a:rPr lang="zh-CN" altLang="en-US" sz="4000" dirty="0">
                <a:solidFill>
                  <a:srgbClr val="0000FF"/>
                </a:solidFill>
                <a:latin typeface="华文楷体" panose="02010600040101010101" pitchFamily="2" charset="-122"/>
                <a:ea typeface="华文楷体" panose="02010600040101010101" pitchFamily="2" charset="-122"/>
              </a:rPr>
              <a:t>迪科斯彻 </a:t>
            </a:r>
          </a:p>
        </p:txBody>
      </p:sp>
      <p:sp>
        <p:nvSpPr>
          <p:cNvPr id="77827" name="Rectangle 3">
            <a:extLst>
              <a:ext uri="{FF2B5EF4-FFF2-40B4-BE49-F238E27FC236}">
                <a16:creationId xmlns:a16="http://schemas.microsoft.com/office/drawing/2014/main" id="{4FC8129B-4176-DA40-8599-501737426602}"/>
              </a:ext>
            </a:extLst>
          </p:cNvPr>
          <p:cNvSpPr>
            <a:spLocks noGrp="1" noChangeArrowheads="1"/>
          </p:cNvSpPr>
          <p:nvPr>
            <p:ph type="body" idx="1"/>
          </p:nvPr>
        </p:nvSpPr>
        <p:spPr bwMode="auto">
          <a:xfrm>
            <a:off x="146844" y="1272555"/>
            <a:ext cx="6518275" cy="175674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ts val="2500"/>
              </a:lnSpc>
              <a:buClr>
                <a:srgbClr val="FF0000"/>
              </a:buClr>
              <a:buFont typeface="Wingdings" pitchFamily="2" charset="2"/>
              <a:buChar char="§"/>
            </a:pPr>
            <a:r>
              <a:rPr lang="zh-CN" altLang="en-US" sz="2000" dirty="0">
                <a:solidFill>
                  <a:srgbClr val="0033CC"/>
                </a:solidFill>
                <a:latin typeface="华文楷体" panose="02010600040101010101" pitchFamily="2" charset="-122"/>
                <a:ea typeface="华文楷体" panose="02010600040101010101" pitchFamily="2" charset="-122"/>
              </a:rPr>
              <a:t>艾兹格</a:t>
            </a:r>
            <a:r>
              <a:rPr lang="en-US" altLang="zh-CN" sz="2000" dirty="0">
                <a:solidFill>
                  <a:srgbClr val="0033CC"/>
                </a:solidFill>
                <a:latin typeface="华文楷体" panose="02010600040101010101" pitchFamily="2" charset="-122"/>
                <a:ea typeface="华文楷体" panose="02010600040101010101" pitchFamily="2" charset="-122"/>
              </a:rPr>
              <a:t>·W·</a:t>
            </a:r>
            <a:r>
              <a:rPr lang="zh-CN" altLang="en-US" sz="2000" dirty="0">
                <a:solidFill>
                  <a:srgbClr val="0033CC"/>
                </a:solidFill>
                <a:latin typeface="华文楷体" panose="02010600040101010101" pitchFamily="2" charset="-122"/>
                <a:ea typeface="华文楷体" panose="02010600040101010101" pitchFamily="2" charset="-122"/>
              </a:rPr>
              <a:t>迪科斯彻 （</a:t>
            </a:r>
            <a:r>
              <a:rPr lang="en-US" altLang="zh-CN" sz="2000" dirty="0" err="1">
                <a:solidFill>
                  <a:srgbClr val="0033CC"/>
                </a:solidFill>
                <a:latin typeface="华文楷体" panose="02010600040101010101" pitchFamily="2" charset="-122"/>
                <a:ea typeface="华文楷体" panose="02010600040101010101" pitchFamily="2" charset="-122"/>
              </a:rPr>
              <a:t>Edsger</a:t>
            </a:r>
            <a:r>
              <a:rPr lang="en-US" altLang="zh-CN" sz="2000" dirty="0">
                <a:solidFill>
                  <a:srgbClr val="0033CC"/>
                </a:solidFill>
                <a:latin typeface="华文楷体" panose="02010600040101010101" pitchFamily="2" charset="-122"/>
                <a:ea typeface="华文楷体" panose="02010600040101010101" pitchFamily="2" charset="-122"/>
              </a:rPr>
              <a:t> </a:t>
            </a:r>
            <a:r>
              <a:rPr lang="en-US" altLang="zh-CN" sz="2000" dirty="0" err="1">
                <a:solidFill>
                  <a:srgbClr val="0033CC"/>
                </a:solidFill>
                <a:latin typeface="华文楷体" panose="02010600040101010101" pitchFamily="2" charset="-122"/>
                <a:ea typeface="华文楷体" panose="02010600040101010101" pitchFamily="2" charset="-122"/>
              </a:rPr>
              <a:t>Wybe</a:t>
            </a:r>
            <a:r>
              <a:rPr lang="en-US" altLang="zh-CN" sz="2000" dirty="0">
                <a:solidFill>
                  <a:srgbClr val="0033CC"/>
                </a:solidFill>
                <a:latin typeface="华文楷体" panose="02010600040101010101" pitchFamily="2" charset="-122"/>
                <a:ea typeface="华文楷体" panose="02010600040101010101" pitchFamily="2" charset="-122"/>
              </a:rPr>
              <a:t> Dijkstra</a:t>
            </a:r>
            <a:r>
              <a:rPr lang="zh-CN" altLang="en-US" sz="2000" dirty="0">
                <a:solidFill>
                  <a:srgbClr val="0033CC"/>
                </a:solidFill>
                <a:latin typeface="华文楷体" panose="02010600040101010101" pitchFamily="2" charset="-122"/>
                <a:ea typeface="华文楷体" panose="02010600040101010101" pitchFamily="2" charset="-122"/>
              </a:rPr>
              <a:t>，</a:t>
            </a:r>
            <a:r>
              <a:rPr lang="en-US" altLang="zh-CN" sz="2000" dirty="0">
                <a:solidFill>
                  <a:srgbClr val="0033CC"/>
                </a:solidFill>
                <a:latin typeface="华文楷体" panose="02010600040101010101" pitchFamily="2" charset="-122"/>
                <a:ea typeface="华文楷体" panose="02010600040101010101" pitchFamily="2" charset="-122"/>
              </a:rPr>
              <a:t>1930</a:t>
            </a:r>
            <a:r>
              <a:rPr lang="zh-CN" altLang="en-US" sz="2000" dirty="0">
                <a:solidFill>
                  <a:srgbClr val="0033CC"/>
                </a:solidFill>
                <a:latin typeface="华文楷体" panose="02010600040101010101" pitchFamily="2" charset="-122"/>
                <a:ea typeface="华文楷体" panose="02010600040101010101" pitchFamily="2" charset="-122"/>
              </a:rPr>
              <a:t>年</a:t>
            </a:r>
            <a:r>
              <a:rPr lang="en-US" altLang="zh-CN" sz="2000" dirty="0">
                <a:solidFill>
                  <a:srgbClr val="0033CC"/>
                </a:solidFill>
                <a:latin typeface="华文楷体" panose="02010600040101010101" pitchFamily="2" charset="-122"/>
                <a:ea typeface="华文楷体" panose="02010600040101010101" pitchFamily="2" charset="-122"/>
              </a:rPr>
              <a:t>5</a:t>
            </a:r>
            <a:r>
              <a:rPr lang="zh-CN" altLang="en-US" sz="2000" dirty="0">
                <a:solidFill>
                  <a:srgbClr val="0033CC"/>
                </a:solidFill>
                <a:latin typeface="华文楷体" panose="02010600040101010101" pitchFamily="2" charset="-122"/>
                <a:ea typeface="华文楷体" panose="02010600040101010101" pitchFamily="2" charset="-122"/>
              </a:rPr>
              <a:t>月</a:t>
            </a:r>
            <a:r>
              <a:rPr lang="en-US" altLang="zh-CN" sz="2000" dirty="0">
                <a:solidFill>
                  <a:srgbClr val="0033CC"/>
                </a:solidFill>
                <a:latin typeface="华文楷体" panose="02010600040101010101" pitchFamily="2" charset="-122"/>
                <a:ea typeface="华文楷体" panose="02010600040101010101" pitchFamily="2" charset="-122"/>
              </a:rPr>
              <a:t>11</a:t>
            </a:r>
            <a:r>
              <a:rPr lang="zh-CN" altLang="en-US" sz="2000" dirty="0">
                <a:solidFill>
                  <a:srgbClr val="0033CC"/>
                </a:solidFill>
                <a:latin typeface="华文楷体" panose="02010600040101010101" pitchFamily="2" charset="-122"/>
                <a:ea typeface="华文楷体" panose="02010600040101010101" pitchFamily="2" charset="-122"/>
              </a:rPr>
              <a:t>日</a:t>
            </a:r>
            <a:r>
              <a:rPr lang="en-US" altLang="zh-CN" sz="2000" dirty="0">
                <a:solidFill>
                  <a:srgbClr val="0033CC"/>
                </a:solidFill>
                <a:latin typeface="华文楷体" panose="02010600040101010101" pitchFamily="2" charset="-122"/>
                <a:ea typeface="华文楷体" panose="02010600040101010101" pitchFamily="2" charset="-122"/>
              </a:rPr>
              <a:t>-2002</a:t>
            </a:r>
            <a:r>
              <a:rPr lang="zh-CN" altLang="en-US" sz="2000" dirty="0">
                <a:solidFill>
                  <a:srgbClr val="0033CC"/>
                </a:solidFill>
                <a:latin typeface="华文楷体" panose="02010600040101010101" pitchFamily="2" charset="-122"/>
                <a:ea typeface="华文楷体" panose="02010600040101010101" pitchFamily="2" charset="-122"/>
              </a:rPr>
              <a:t>年</a:t>
            </a:r>
            <a:r>
              <a:rPr lang="en-US" altLang="zh-CN" sz="2000" dirty="0">
                <a:solidFill>
                  <a:srgbClr val="0033CC"/>
                </a:solidFill>
                <a:latin typeface="华文楷体" panose="02010600040101010101" pitchFamily="2" charset="-122"/>
                <a:ea typeface="华文楷体" panose="02010600040101010101" pitchFamily="2" charset="-122"/>
              </a:rPr>
              <a:t>8</a:t>
            </a:r>
            <a:r>
              <a:rPr lang="zh-CN" altLang="en-US" sz="2000" dirty="0">
                <a:solidFill>
                  <a:srgbClr val="0033CC"/>
                </a:solidFill>
                <a:latin typeface="华文楷体" panose="02010600040101010101" pitchFamily="2" charset="-122"/>
                <a:ea typeface="华文楷体" panose="02010600040101010101" pitchFamily="2" charset="-122"/>
              </a:rPr>
              <a:t>月</a:t>
            </a:r>
            <a:r>
              <a:rPr lang="en-US" altLang="zh-CN" sz="2000" dirty="0">
                <a:solidFill>
                  <a:srgbClr val="0033CC"/>
                </a:solidFill>
                <a:latin typeface="华文楷体" panose="02010600040101010101" pitchFamily="2" charset="-122"/>
                <a:ea typeface="华文楷体" panose="02010600040101010101" pitchFamily="2" charset="-122"/>
              </a:rPr>
              <a:t>6</a:t>
            </a:r>
            <a:r>
              <a:rPr lang="zh-CN" altLang="en-US" sz="2000" dirty="0">
                <a:solidFill>
                  <a:srgbClr val="0033CC"/>
                </a:solidFill>
                <a:latin typeface="华文楷体" panose="02010600040101010101" pitchFamily="2" charset="-122"/>
                <a:ea typeface="华文楷体" panose="02010600040101010101" pitchFamily="2" charset="-122"/>
              </a:rPr>
              <a:t>日）荷兰人。 计算机科学家，毕业就职于荷兰</a:t>
            </a:r>
            <a:r>
              <a:rPr lang="en-US" altLang="zh-CN" sz="2000" dirty="0">
                <a:solidFill>
                  <a:srgbClr val="0033CC"/>
                </a:solidFill>
                <a:latin typeface="华文楷体" panose="02010600040101010101" pitchFamily="2" charset="-122"/>
                <a:ea typeface="华文楷体" panose="02010600040101010101" pitchFamily="2" charset="-122"/>
              </a:rPr>
              <a:t>Leiden</a:t>
            </a:r>
            <a:r>
              <a:rPr lang="zh-CN" altLang="en-US" sz="2000" dirty="0">
                <a:solidFill>
                  <a:srgbClr val="0033CC"/>
                </a:solidFill>
                <a:latin typeface="华文楷体" panose="02010600040101010101" pitchFamily="2" charset="-122"/>
                <a:ea typeface="华文楷体" panose="02010600040101010101" pitchFamily="2" charset="-122"/>
              </a:rPr>
              <a:t>大学，早年钻研物理及数学，而后转为计算学。曾在</a:t>
            </a:r>
            <a:r>
              <a:rPr lang="en-US" altLang="zh-CN" sz="2000" dirty="0">
                <a:solidFill>
                  <a:srgbClr val="0033CC"/>
                </a:solidFill>
                <a:latin typeface="华文楷体" panose="02010600040101010101" pitchFamily="2" charset="-122"/>
                <a:ea typeface="华文楷体" panose="02010600040101010101" pitchFamily="2" charset="-122"/>
              </a:rPr>
              <a:t>1972</a:t>
            </a:r>
            <a:r>
              <a:rPr lang="zh-CN" altLang="en-US" sz="2000" dirty="0">
                <a:solidFill>
                  <a:srgbClr val="0033CC"/>
                </a:solidFill>
                <a:latin typeface="华文楷体" panose="02010600040101010101" pitchFamily="2" charset="-122"/>
                <a:ea typeface="华文楷体" panose="02010600040101010101" pitchFamily="2" charset="-122"/>
              </a:rPr>
              <a:t>年获得图灵奖，之后，获得过：</a:t>
            </a:r>
          </a:p>
        </p:txBody>
      </p:sp>
      <p:pic>
        <p:nvPicPr>
          <p:cNvPr id="77828" name="Picture 4" descr="Edsger Wybe Dijkstra">
            <a:extLst>
              <a:ext uri="{FF2B5EF4-FFF2-40B4-BE49-F238E27FC236}">
                <a16:creationId xmlns:a16="http://schemas.microsoft.com/office/drawing/2014/main" id="{73A6C0FA-BA7C-E445-9EAD-EB75295958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7988" y="-15875"/>
            <a:ext cx="23876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9" name="Text Box 5">
            <a:extLst>
              <a:ext uri="{FF2B5EF4-FFF2-40B4-BE49-F238E27FC236}">
                <a16:creationId xmlns:a16="http://schemas.microsoft.com/office/drawing/2014/main" id="{6C6FBA76-1518-BE41-84C1-B2BEB58ADB5C}"/>
              </a:ext>
            </a:extLst>
          </p:cNvPr>
          <p:cNvSpPr txBox="1">
            <a:spLocks noChangeArrowheads="1"/>
          </p:cNvSpPr>
          <p:nvPr/>
        </p:nvSpPr>
        <p:spPr bwMode="auto">
          <a:xfrm>
            <a:off x="251520" y="3564791"/>
            <a:ext cx="8892480"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marL="285750" indent="-285750">
              <a:buFont typeface="Wingdings" pitchFamily="2" charset="2"/>
              <a:buChar char="§"/>
            </a:pPr>
            <a:r>
              <a:rPr lang="zh-CN" altLang="en-US" sz="1800" dirty="0">
                <a:solidFill>
                  <a:srgbClr val="FF3300"/>
                </a:solidFill>
                <a:latin typeface="华文楷体" panose="02010600040101010101" pitchFamily="2" charset="-122"/>
                <a:ea typeface="华文楷体" panose="02010600040101010101" pitchFamily="2" charset="-122"/>
              </a:rPr>
              <a:t>主要成就</a:t>
            </a:r>
            <a:r>
              <a:rPr lang="zh-CN" altLang="en-US" sz="1800" dirty="0">
                <a:latin typeface="华文楷体" panose="02010600040101010101" pitchFamily="2" charset="-122"/>
                <a:ea typeface="华文楷体" panose="02010600040101010101" pitchFamily="2" charset="-122"/>
              </a:rPr>
              <a:t>　</a:t>
            </a:r>
          </a:p>
          <a:p>
            <a:pPr lvl="1">
              <a:buFont typeface="Wingdings" pitchFamily="2" charset="2"/>
              <a:buChar char="n"/>
            </a:pPr>
            <a:r>
              <a:rPr lang="zh-CN" altLang="en-US" sz="2000" dirty="0">
                <a:solidFill>
                  <a:srgbClr val="0033CC"/>
                </a:solidFill>
                <a:latin typeface="华文楷体" panose="02010600040101010101" pitchFamily="2" charset="-122"/>
                <a:ea typeface="华文楷体" panose="02010600040101010101" pitchFamily="2" charset="-122"/>
              </a:rPr>
              <a:t> 提出“</a:t>
            </a:r>
            <a:r>
              <a:rPr lang="en-US" altLang="zh-CN" sz="2000" dirty="0" err="1">
                <a:solidFill>
                  <a:srgbClr val="0033CC"/>
                </a:solidFill>
                <a:latin typeface="华文楷体" panose="02010600040101010101" pitchFamily="2" charset="-122"/>
                <a:ea typeface="华文楷体" panose="02010600040101010101" pitchFamily="2" charset="-122"/>
              </a:rPr>
              <a:t>goto</a:t>
            </a:r>
            <a:r>
              <a:rPr lang="zh-CN" altLang="en-US" sz="2000" dirty="0">
                <a:solidFill>
                  <a:srgbClr val="0033CC"/>
                </a:solidFill>
                <a:latin typeface="华文楷体" panose="02010600040101010101" pitchFamily="2" charset="-122"/>
                <a:ea typeface="华文楷体" panose="02010600040101010101" pitchFamily="2" charset="-122"/>
              </a:rPr>
              <a:t>有害论”</a:t>
            </a:r>
            <a:r>
              <a:rPr lang="en-US" altLang="zh-CN" sz="2000" dirty="0">
                <a:solidFill>
                  <a:srgbClr val="0033CC"/>
                </a:solidFill>
                <a:latin typeface="华文楷体" panose="02010600040101010101" pitchFamily="2" charset="-122"/>
                <a:ea typeface="华文楷体" panose="02010600040101010101" pitchFamily="2" charset="-122"/>
              </a:rPr>
              <a:t> </a:t>
            </a:r>
          </a:p>
          <a:p>
            <a:pPr lvl="1">
              <a:buFont typeface="Wingdings" pitchFamily="2" charset="2"/>
              <a:buChar char="n"/>
            </a:pPr>
            <a:r>
              <a:rPr lang="en-US" altLang="zh-CN" sz="2000" dirty="0">
                <a:solidFill>
                  <a:srgbClr val="0033CC"/>
                </a:solidFill>
                <a:latin typeface="华文楷体" panose="02010600040101010101" pitchFamily="2" charset="-122"/>
                <a:ea typeface="华文楷体" panose="02010600040101010101" pitchFamily="2" charset="-122"/>
              </a:rPr>
              <a:t> </a:t>
            </a:r>
            <a:r>
              <a:rPr lang="zh-CN" altLang="en-US" sz="2000" dirty="0">
                <a:solidFill>
                  <a:srgbClr val="0033CC"/>
                </a:solidFill>
                <a:latin typeface="华文楷体" panose="02010600040101010101" pitchFamily="2" charset="-122"/>
                <a:ea typeface="华文楷体" panose="02010600040101010101" pitchFamily="2" charset="-122"/>
              </a:rPr>
              <a:t>提出信号量和</a:t>
            </a:r>
            <a:r>
              <a:rPr lang="en-US" altLang="zh-CN" sz="2000" dirty="0">
                <a:solidFill>
                  <a:srgbClr val="0033CC"/>
                </a:solidFill>
                <a:latin typeface="华文楷体" panose="02010600040101010101" pitchFamily="2" charset="-122"/>
                <a:ea typeface="华文楷体" panose="02010600040101010101" pitchFamily="2" charset="-122"/>
              </a:rPr>
              <a:t>PV</a:t>
            </a:r>
            <a:r>
              <a:rPr lang="zh-CN" altLang="en-US" sz="2000" dirty="0">
                <a:solidFill>
                  <a:srgbClr val="0033CC"/>
                </a:solidFill>
                <a:latin typeface="华文楷体" panose="02010600040101010101" pitchFamily="2" charset="-122"/>
                <a:ea typeface="华文楷体" panose="02010600040101010101" pitchFamily="2" charset="-122"/>
              </a:rPr>
              <a:t>原语</a:t>
            </a:r>
            <a:r>
              <a:rPr lang="en-US" altLang="zh-CN" sz="2000" dirty="0">
                <a:solidFill>
                  <a:srgbClr val="0033CC"/>
                </a:solidFill>
                <a:latin typeface="华文楷体" panose="02010600040101010101" pitchFamily="2" charset="-122"/>
                <a:ea typeface="华文楷体" panose="02010600040101010101" pitchFamily="2" charset="-122"/>
              </a:rPr>
              <a:t> </a:t>
            </a:r>
          </a:p>
          <a:p>
            <a:pPr lvl="1">
              <a:buFont typeface="Wingdings" pitchFamily="2" charset="2"/>
              <a:buChar char="n"/>
            </a:pPr>
            <a:r>
              <a:rPr lang="en-US" altLang="zh-CN" sz="2000" dirty="0">
                <a:solidFill>
                  <a:srgbClr val="0033CC"/>
                </a:solidFill>
                <a:latin typeface="华文楷体" panose="02010600040101010101" pitchFamily="2" charset="-122"/>
                <a:ea typeface="华文楷体" panose="02010600040101010101" pitchFamily="2" charset="-122"/>
              </a:rPr>
              <a:t> </a:t>
            </a:r>
            <a:r>
              <a:rPr lang="zh-CN" altLang="en-US" sz="2000" dirty="0">
                <a:solidFill>
                  <a:srgbClr val="0033CC"/>
                </a:solidFill>
                <a:latin typeface="华文楷体" panose="02010600040101010101" pitchFamily="2" charset="-122"/>
                <a:ea typeface="华文楷体" panose="02010600040101010101" pitchFamily="2" charset="-122"/>
              </a:rPr>
              <a:t>解决了有趣的“哲学家聚餐”问题</a:t>
            </a:r>
            <a:r>
              <a:rPr lang="en-US" altLang="zh-CN" sz="2000" dirty="0">
                <a:solidFill>
                  <a:srgbClr val="0033CC"/>
                </a:solidFill>
                <a:latin typeface="华文楷体" panose="02010600040101010101" pitchFamily="2" charset="-122"/>
                <a:ea typeface="华文楷体" panose="02010600040101010101" pitchFamily="2" charset="-122"/>
              </a:rPr>
              <a:t>; </a:t>
            </a:r>
          </a:p>
          <a:p>
            <a:pPr lvl="1">
              <a:buFont typeface="Wingdings" pitchFamily="2" charset="2"/>
              <a:buChar char="n"/>
            </a:pPr>
            <a:r>
              <a:rPr lang="en-US" altLang="zh-CN" sz="2000" dirty="0">
                <a:solidFill>
                  <a:srgbClr val="0033CC"/>
                </a:solidFill>
                <a:latin typeface="华文楷体" panose="02010600040101010101" pitchFamily="2" charset="-122"/>
                <a:ea typeface="华文楷体" panose="02010600040101010101" pitchFamily="2" charset="-122"/>
              </a:rPr>
              <a:t> </a:t>
            </a:r>
            <a:r>
              <a:rPr lang="zh-CN" altLang="en-US" sz="2000" dirty="0">
                <a:solidFill>
                  <a:srgbClr val="0033CC"/>
                </a:solidFill>
                <a:latin typeface="华文楷体" panose="02010600040101010101" pitchFamily="2" charset="-122"/>
                <a:ea typeface="华文楷体" panose="02010600040101010101" pitchFamily="2" charset="-122"/>
              </a:rPr>
              <a:t>最短路径算法</a:t>
            </a:r>
            <a:r>
              <a:rPr lang="en-US" altLang="zh-CN" sz="2000" dirty="0">
                <a:solidFill>
                  <a:srgbClr val="0033CC"/>
                </a:solidFill>
                <a:latin typeface="华文楷体" panose="02010600040101010101" pitchFamily="2" charset="-122"/>
                <a:ea typeface="华文楷体" panose="02010600040101010101" pitchFamily="2" charset="-122"/>
              </a:rPr>
              <a:t>(SPF)</a:t>
            </a:r>
            <a:r>
              <a:rPr lang="zh-CN" altLang="en-US" sz="2000" dirty="0">
                <a:solidFill>
                  <a:srgbClr val="0033CC"/>
                </a:solidFill>
                <a:latin typeface="华文楷体" panose="02010600040101010101" pitchFamily="2" charset="-122"/>
                <a:ea typeface="华文楷体" panose="02010600040101010101" pitchFamily="2" charset="-122"/>
              </a:rPr>
              <a:t>和银行家算法的创造者</a:t>
            </a:r>
            <a:r>
              <a:rPr lang="en-US" altLang="zh-CN" sz="2000" dirty="0">
                <a:solidFill>
                  <a:srgbClr val="0033CC"/>
                </a:solidFill>
                <a:latin typeface="华文楷体" panose="02010600040101010101" pitchFamily="2" charset="-122"/>
                <a:ea typeface="华文楷体" panose="02010600040101010101" pitchFamily="2" charset="-122"/>
              </a:rPr>
              <a:t>; </a:t>
            </a:r>
          </a:p>
          <a:p>
            <a:pPr lvl="1">
              <a:buFont typeface="Wingdings" pitchFamily="2" charset="2"/>
              <a:buChar char="n"/>
            </a:pPr>
            <a:r>
              <a:rPr lang="en-US" altLang="zh-CN" sz="2000" dirty="0">
                <a:solidFill>
                  <a:srgbClr val="0033CC"/>
                </a:solidFill>
                <a:latin typeface="华文楷体" panose="02010600040101010101" pitchFamily="2" charset="-122"/>
                <a:ea typeface="华文楷体" panose="02010600040101010101" pitchFamily="2" charset="-122"/>
              </a:rPr>
              <a:t> </a:t>
            </a:r>
            <a:r>
              <a:rPr lang="zh-CN" altLang="en-US" sz="2000" dirty="0">
                <a:solidFill>
                  <a:srgbClr val="0033CC"/>
                </a:solidFill>
                <a:latin typeface="华文楷体" panose="02010600040101010101" pitchFamily="2" charset="-122"/>
                <a:ea typeface="华文楷体" panose="02010600040101010101" pitchFamily="2" charset="-122"/>
              </a:rPr>
              <a:t>第一个</a:t>
            </a:r>
            <a:r>
              <a:rPr lang="en-US" altLang="zh-CN" sz="2000" dirty="0">
                <a:solidFill>
                  <a:srgbClr val="0033CC"/>
                </a:solidFill>
                <a:latin typeface="华文楷体" panose="02010600040101010101" pitchFamily="2" charset="-122"/>
                <a:ea typeface="华文楷体" panose="02010600040101010101" pitchFamily="2" charset="-122"/>
              </a:rPr>
              <a:t>Algol 60</a:t>
            </a:r>
            <a:r>
              <a:rPr lang="zh-CN" altLang="en-US" sz="2000" dirty="0">
                <a:solidFill>
                  <a:srgbClr val="0033CC"/>
                </a:solidFill>
                <a:latin typeface="华文楷体" panose="02010600040101010101" pitchFamily="2" charset="-122"/>
                <a:ea typeface="华文楷体" panose="02010600040101010101" pitchFamily="2" charset="-122"/>
              </a:rPr>
              <a:t>编译器的设计者和实现者</a:t>
            </a:r>
            <a:r>
              <a:rPr lang="en-US" altLang="zh-CN" sz="2000" dirty="0">
                <a:solidFill>
                  <a:srgbClr val="0033CC"/>
                </a:solidFill>
                <a:latin typeface="华文楷体" panose="02010600040101010101" pitchFamily="2" charset="-122"/>
                <a:ea typeface="华文楷体" panose="02010600040101010101" pitchFamily="2" charset="-122"/>
              </a:rPr>
              <a:t>; </a:t>
            </a:r>
          </a:p>
          <a:p>
            <a:pPr lvl="1">
              <a:buFont typeface="Wingdings" pitchFamily="2" charset="2"/>
              <a:buChar char="n"/>
            </a:pPr>
            <a:r>
              <a:rPr lang="en-US" altLang="zh-CN" sz="2000" dirty="0">
                <a:solidFill>
                  <a:srgbClr val="0033CC"/>
                </a:solidFill>
                <a:latin typeface="华文楷体" panose="02010600040101010101" pitchFamily="2" charset="-122"/>
                <a:ea typeface="华文楷体" panose="02010600040101010101" pitchFamily="2" charset="-122"/>
              </a:rPr>
              <a:t> THE</a:t>
            </a:r>
            <a:r>
              <a:rPr lang="zh-CN" altLang="en-US" sz="2000" dirty="0">
                <a:solidFill>
                  <a:srgbClr val="0033CC"/>
                </a:solidFill>
                <a:latin typeface="华文楷体" panose="02010600040101010101" pitchFamily="2" charset="-122"/>
                <a:ea typeface="华文楷体" panose="02010600040101010101" pitchFamily="2" charset="-122"/>
              </a:rPr>
              <a:t>操作系统的设计者和开发者</a:t>
            </a:r>
            <a:r>
              <a:rPr lang="en-US" altLang="zh-CN" sz="2000" dirty="0">
                <a:solidFill>
                  <a:srgbClr val="0033CC"/>
                </a:solidFill>
                <a:latin typeface="华文楷体" panose="02010600040101010101" pitchFamily="2" charset="-122"/>
                <a:ea typeface="华文楷体" panose="02010600040101010101" pitchFamily="2" charset="-122"/>
              </a:rPr>
              <a:t>; </a:t>
            </a:r>
          </a:p>
          <a:p>
            <a:pPr lvl="1">
              <a:buFont typeface="Wingdings" pitchFamily="2" charset="2"/>
              <a:buChar char="n"/>
            </a:pPr>
            <a:r>
              <a:rPr lang="en-US" altLang="zh-CN" sz="2000" dirty="0">
                <a:solidFill>
                  <a:srgbClr val="0033CC"/>
                </a:solidFill>
                <a:latin typeface="华文楷体" panose="02010600040101010101" pitchFamily="2" charset="-122"/>
                <a:ea typeface="华文楷体" panose="02010600040101010101" pitchFamily="2" charset="-122"/>
              </a:rPr>
              <a:t> </a:t>
            </a:r>
            <a:r>
              <a:rPr lang="zh-CN" altLang="en-US" sz="2000" dirty="0">
                <a:solidFill>
                  <a:srgbClr val="0033CC"/>
                </a:solidFill>
                <a:latin typeface="华文楷体" panose="02010600040101010101" pitchFamily="2" charset="-122"/>
                <a:ea typeface="华文楷体" panose="02010600040101010101" pitchFamily="2" charset="-122"/>
              </a:rPr>
              <a:t>与</a:t>
            </a:r>
            <a:r>
              <a:rPr lang="en-US" altLang="zh-CN" sz="2000" dirty="0">
                <a:solidFill>
                  <a:srgbClr val="0033CC"/>
                </a:solidFill>
                <a:latin typeface="华文楷体" panose="02010600040101010101" pitchFamily="2" charset="-122"/>
                <a:ea typeface="华文楷体" panose="02010600040101010101" pitchFamily="2" charset="-122"/>
              </a:rPr>
              <a:t>D. E. Knuth</a:t>
            </a:r>
            <a:r>
              <a:rPr lang="zh-CN" altLang="en-US" sz="2000" dirty="0">
                <a:solidFill>
                  <a:srgbClr val="0033CC"/>
                </a:solidFill>
                <a:latin typeface="华文楷体" panose="02010600040101010101" pitchFamily="2" charset="-122"/>
                <a:ea typeface="华文楷体" panose="02010600040101010101" pitchFamily="2" charset="-122"/>
              </a:rPr>
              <a:t>（高德纳 ）并称为我们这个时代最伟大的计算机科学家</a:t>
            </a:r>
            <a:r>
              <a:rPr lang="zh-CN" altLang="en-US" sz="2000" dirty="0">
                <a:latin typeface="华文楷体" panose="02010600040101010101" pitchFamily="2" charset="-122"/>
                <a:ea typeface="华文楷体" panose="02010600040101010101" pitchFamily="2" charset="-122"/>
              </a:rPr>
              <a:t> 。</a:t>
            </a:r>
          </a:p>
        </p:txBody>
      </p:sp>
      <p:sp>
        <p:nvSpPr>
          <p:cNvPr id="77831" name="TextBox 6">
            <a:extLst>
              <a:ext uri="{FF2B5EF4-FFF2-40B4-BE49-F238E27FC236}">
                <a16:creationId xmlns:a16="http://schemas.microsoft.com/office/drawing/2014/main" id="{5BE6ABBD-5D15-E247-AEDA-12A7B72C2683}"/>
              </a:ext>
            </a:extLst>
          </p:cNvPr>
          <p:cNvSpPr txBox="1">
            <a:spLocks noChangeArrowheads="1"/>
          </p:cNvSpPr>
          <p:nvPr/>
        </p:nvSpPr>
        <p:spPr bwMode="auto">
          <a:xfrm>
            <a:off x="1083196" y="2553524"/>
            <a:ext cx="8281987" cy="1151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ts val="2500"/>
              </a:lnSpc>
            </a:pPr>
            <a:r>
              <a:rPr lang="en-US" altLang="zh-CN" sz="2000" dirty="0">
                <a:solidFill>
                  <a:srgbClr val="0033CC"/>
                </a:solidFill>
                <a:latin typeface="华文楷体" panose="02010600040101010101" pitchFamily="2" charset="-122"/>
                <a:ea typeface="华文楷体" panose="02010600040101010101" pitchFamily="2" charset="-122"/>
              </a:rPr>
              <a:t>1974</a:t>
            </a:r>
            <a:r>
              <a:rPr lang="zh-CN" altLang="en-US" sz="2000" dirty="0">
                <a:solidFill>
                  <a:srgbClr val="0033CC"/>
                </a:solidFill>
                <a:latin typeface="华文楷体" panose="02010600040101010101" pitchFamily="2" charset="-122"/>
                <a:ea typeface="华文楷体" panose="02010600040101010101" pitchFamily="2" charset="-122"/>
              </a:rPr>
              <a:t>年 </a:t>
            </a:r>
            <a:r>
              <a:rPr lang="en-US" altLang="zh-CN" sz="2000" dirty="0">
                <a:solidFill>
                  <a:srgbClr val="0033CC"/>
                </a:solidFill>
                <a:latin typeface="华文楷体" panose="02010600040101010101" pitchFamily="2" charset="-122"/>
                <a:ea typeface="华文楷体" panose="02010600040101010101" pitchFamily="2" charset="-122"/>
              </a:rPr>
              <a:t>AFIPS Harry Goode Memorial Award</a:t>
            </a:r>
          </a:p>
          <a:p>
            <a:pPr>
              <a:lnSpc>
                <a:spcPts val="2500"/>
              </a:lnSpc>
            </a:pPr>
            <a:r>
              <a:rPr lang="en-US" altLang="zh-CN" sz="2000" dirty="0">
                <a:solidFill>
                  <a:srgbClr val="0033CC"/>
                </a:solidFill>
                <a:latin typeface="华文楷体" panose="02010600040101010101" pitchFamily="2" charset="-122"/>
                <a:ea typeface="华文楷体" panose="02010600040101010101" pitchFamily="2" charset="-122"/>
              </a:rPr>
              <a:t>1989</a:t>
            </a:r>
            <a:r>
              <a:rPr lang="zh-CN" altLang="en-US" sz="2000" dirty="0">
                <a:solidFill>
                  <a:srgbClr val="0033CC"/>
                </a:solidFill>
                <a:latin typeface="华文楷体" panose="02010600040101010101" pitchFamily="2" charset="-122"/>
                <a:ea typeface="华文楷体" panose="02010600040101010101" pitchFamily="2" charset="-122"/>
              </a:rPr>
              <a:t>年</a:t>
            </a:r>
            <a:r>
              <a:rPr lang="en-US" altLang="zh-CN" sz="2000" dirty="0">
                <a:solidFill>
                  <a:srgbClr val="0033CC"/>
                </a:solidFill>
                <a:latin typeface="华文楷体" panose="02010600040101010101" pitchFamily="2" charset="-122"/>
                <a:ea typeface="华文楷体" panose="02010600040101010101" pitchFamily="2" charset="-122"/>
              </a:rPr>
              <a:t>ACM SIGCSE</a:t>
            </a:r>
            <a:r>
              <a:rPr lang="zh-CN" altLang="en-US" sz="2000" dirty="0">
                <a:solidFill>
                  <a:srgbClr val="0033CC"/>
                </a:solidFill>
                <a:latin typeface="华文楷体" panose="02010600040101010101" pitchFamily="2" charset="-122"/>
                <a:ea typeface="华文楷体" panose="02010600040101010101" pitchFamily="2" charset="-122"/>
              </a:rPr>
              <a:t>计算机科学教育教学杰出贡献奖</a:t>
            </a:r>
            <a:endParaRPr lang="en-US" altLang="zh-CN" sz="2000" dirty="0">
              <a:solidFill>
                <a:srgbClr val="0033CC"/>
              </a:solidFill>
              <a:latin typeface="华文楷体" panose="02010600040101010101" pitchFamily="2" charset="-122"/>
              <a:ea typeface="华文楷体" panose="02010600040101010101" pitchFamily="2" charset="-122"/>
            </a:endParaRPr>
          </a:p>
          <a:p>
            <a:pPr>
              <a:lnSpc>
                <a:spcPts val="2500"/>
              </a:lnSpc>
            </a:pPr>
            <a:r>
              <a:rPr lang="en-US" altLang="zh-CN" sz="2000" dirty="0">
                <a:solidFill>
                  <a:srgbClr val="0033CC"/>
                </a:solidFill>
                <a:latin typeface="华文楷体" panose="02010600040101010101" pitchFamily="2" charset="-122"/>
                <a:ea typeface="华文楷体" panose="02010600040101010101" pitchFamily="2" charset="-122"/>
              </a:rPr>
              <a:t>2002</a:t>
            </a:r>
            <a:r>
              <a:rPr lang="zh-CN" altLang="en-US" sz="2000" dirty="0">
                <a:solidFill>
                  <a:srgbClr val="0033CC"/>
                </a:solidFill>
                <a:latin typeface="华文楷体" panose="02010600040101010101" pitchFamily="2" charset="-122"/>
                <a:ea typeface="华文楷体" panose="02010600040101010101" pitchFamily="2" charset="-122"/>
              </a:rPr>
              <a:t>年</a:t>
            </a:r>
            <a:r>
              <a:rPr lang="en-US" altLang="zh-CN" sz="2000" dirty="0">
                <a:solidFill>
                  <a:srgbClr val="0033CC"/>
                </a:solidFill>
                <a:latin typeface="华文楷体" panose="02010600040101010101" pitchFamily="2" charset="-122"/>
                <a:ea typeface="华文楷体" panose="02010600040101010101" pitchFamily="2" charset="-122"/>
              </a:rPr>
              <a:t>ACM PODC</a:t>
            </a:r>
            <a:r>
              <a:rPr lang="zh-CN" altLang="en-US" sz="2000" dirty="0">
                <a:solidFill>
                  <a:srgbClr val="0033CC"/>
                </a:solidFill>
                <a:latin typeface="华文楷体" panose="02010600040101010101" pitchFamily="2" charset="-122"/>
                <a:ea typeface="华文楷体" panose="02010600040101010101" pitchFamily="2" charset="-122"/>
              </a:rPr>
              <a:t>最具影响力论文奖</a:t>
            </a:r>
            <a:endParaRPr lang="zh-CN" altLang="en-US" sz="2000" dirty="0"/>
          </a:p>
        </p:txBody>
      </p:sp>
      <p:sp>
        <p:nvSpPr>
          <p:cNvPr id="2" name="Slide Number Placeholder 1">
            <a:extLst>
              <a:ext uri="{FF2B5EF4-FFF2-40B4-BE49-F238E27FC236}">
                <a16:creationId xmlns:a16="http://schemas.microsoft.com/office/drawing/2014/main" id="{B8788085-B5AF-4A44-A702-AB0B1E792A93}"/>
              </a:ext>
            </a:extLst>
          </p:cNvPr>
          <p:cNvSpPr>
            <a:spLocks noGrp="1"/>
          </p:cNvSpPr>
          <p:nvPr>
            <p:ph type="sldNum" sz="quarter" idx="12"/>
          </p:nvPr>
        </p:nvSpPr>
        <p:spPr/>
        <p:txBody>
          <a:bodyPr/>
          <a:lstStyle/>
          <a:p>
            <a:fld id="{35076E67-1031-0C41-AAD0-5499F93954D8}" type="slidenum">
              <a:rPr lang="zh-CN" altLang="en-US" smtClean="0"/>
              <a:pPr/>
              <a:t>81</a:t>
            </a:fld>
            <a:endParaRPr lang="en-US" altLang="zh-CN"/>
          </a:p>
        </p:txBody>
      </p:sp>
    </p:spTree>
    <p:extLst>
      <p:ext uri="{BB962C8B-B14F-4D97-AF65-F5344CB8AC3E}">
        <p14:creationId xmlns:p14="http://schemas.microsoft.com/office/powerpoint/2010/main" val="3222587107"/>
      </p:ext>
    </p:extLst>
  </p:cSld>
  <p:clrMapOvr>
    <a:masterClrMapping/>
  </p:clrMapOvr>
  <p:transition>
    <p:random/>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3">
            <a:extLst>
              <a:ext uri="{FF2B5EF4-FFF2-40B4-BE49-F238E27FC236}">
                <a16:creationId xmlns:a16="http://schemas.microsoft.com/office/drawing/2014/main" id="{340D3AE2-FD8D-CF4E-8F06-95A6EB76F043}"/>
              </a:ext>
            </a:extLst>
          </p:cNvPr>
          <p:cNvSpPr>
            <a:spLocks noGrp="1" noChangeArrowheads="1"/>
          </p:cNvSpPr>
          <p:nvPr>
            <p:ph type="body" idx="4294967295"/>
          </p:nvPr>
        </p:nvSpPr>
        <p:spPr bwMode="auto">
          <a:xfrm>
            <a:off x="539552" y="1209675"/>
            <a:ext cx="8247063" cy="223190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Clr>
                <a:srgbClr val="0000FF"/>
              </a:buClr>
            </a:pPr>
            <a:r>
              <a:rPr lang="zh-CN" altLang="en-US" sz="2400" b="1" dirty="0">
                <a:solidFill>
                  <a:srgbClr val="0000FF"/>
                </a:solidFill>
                <a:latin typeface="华文楷体" panose="02010600040101010101" pitchFamily="2" charset="-122"/>
                <a:ea typeface="华文楷体" panose="02010600040101010101" pitchFamily="2" charset="-122"/>
              </a:rPr>
              <a:t>主要内容</a:t>
            </a:r>
          </a:p>
          <a:p>
            <a:pPr lvl="1" eaLnBrk="1" hangingPunct="1">
              <a:buClr>
                <a:srgbClr val="FF0000"/>
              </a:buClr>
              <a:buSzPct val="80000"/>
              <a:buFont typeface="Wingdings" pitchFamily="2" charset="2"/>
              <a:buChar char="Ø"/>
            </a:pPr>
            <a:r>
              <a:rPr lang="zh-CN" altLang="en-US" sz="2400" b="1" dirty="0">
                <a:solidFill>
                  <a:srgbClr val="171D17"/>
                </a:solidFill>
                <a:latin typeface="华文楷体" panose="02010600040101010101" pitchFamily="2" charset="-122"/>
                <a:ea typeface="华文楷体" panose="02010600040101010101" pitchFamily="2" charset="-122"/>
              </a:rPr>
              <a:t>整型信号量</a:t>
            </a:r>
            <a:endParaRPr lang="en-US" altLang="zh-CN" sz="2400" b="1" dirty="0">
              <a:solidFill>
                <a:srgbClr val="171D17"/>
              </a:solidFill>
              <a:latin typeface="华文楷体" panose="02010600040101010101" pitchFamily="2" charset="-122"/>
              <a:ea typeface="华文楷体" panose="02010600040101010101" pitchFamily="2" charset="-122"/>
            </a:endParaRPr>
          </a:p>
          <a:p>
            <a:pPr lvl="1" eaLnBrk="1" hangingPunct="1">
              <a:buClr>
                <a:srgbClr val="FF0000"/>
              </a:buClr>
              <a:buSzPct val="80000"/>
              <a:buFont typeface="Wingdings" pitchFamily="2" charset="2"/>
              <a:buChar char="Ø"/>
            </a:pPr>
            <a:r>
              <a:rPr lang="zh-CN" altLang="en-US" sz="2400" b="1" dirty="0">
                <a:solidFill>
                  <a:srgbClr val="171D17"/>
                </a:solidFill>
                <a:latin typeface="华文楷体" panose="02010600040101010101" pitchFamily="2" charset="-122"/>
                <a:ea typeface="华文楷体" panose="02010600040101010101" pitchFamily="2" charset="-122"/>
              </a:rPr>
              <a:t>记录型信号量</a:t>
            </a:r>
            <a:endParaRPr lang="en-US" altLang="zh-CN" sz="2400" b="1" dirty="0">
              <a:solidFill>
                <a:srgbClr val="171D17"/>
              </a:solidFill>
              <a:latin typeface="华文楷体" panose="02010600040101010101" pitchFamily="2" charset="-122"/>
              <a:ea typeface="华文楷体" panose="02010600040101010101" pitchFamily="2" charset="-122"/>
            </a:endParaRPr>
          </a:p>
          <a:p>
            <a:pPr lvl="1" eaLnBrk="1" hangingPunct="1">
              <a:buClr>
                <a:srgbClr val="FF0000"/>
              </a:buClr>
              <a:buSzPct val="80000"/>
              <a:buFont typeface="Wingdings" pitchFamily="2" charset="2"/>
              <a:buChar char="Ø"/>
            </a:pPr>
            <a:r>
              <a:rPr lang="en-US" altLang="zh-CN" sz="2400" b="1" dirty="0">
                <a:solidFill>
                  <a:srgbClr val="171D17"/>
                </a:solidFill>
                <a:latin typeface="华文楷体" panose="02010600040101010101" pitchFamily="2" charset="-122"/>
                <a:ea typeface="华文楷体" panose="02010600040101010101" pitchFamily="2" charset="-122"/>
              </a:rPr>
              <a:t>AND</a:t>
            </a:r>
            <a:r>
              <a:rPr lang="zh-CN" altLang="en-US" sz="2400" b="1" dirty="0">
                <a:solidFill>
                  <a:srgbClr val="171D17"/>
                </a:solidFill>
                <a:latin typeface="华文楷体" panose="02010600040101010101" pitchFamily="2" charset="-122"/>
                <a:ea typeface="华文楷体" panose="02010600040101010101" pitchFamily="2" charset="-122"/>
              </a:rPr>
              <a:t>信号量</a:t>
            </a:r>
            <a:endParaRPr lang="en-US" altLang="zh-CN" sz="2400" b="1" dirty="0">
              <a:solidFill>
                <a:srgbClr val="171D17"/>
              </a:solidFill>
              <a:latin typeface="华文楷体" panose="02010600040101010101" pitchFamily="2" charset="-122"/>
              <a:ea typeface="华文楷体" panose="02010600040101010101" pitchFamily="2" charset="-122"/>
            </a:endParaRPr>
          </a:p>
          <a:p>
            <a:pPr lvl="1" eaLnBrk="1" hangingPunct="1">
              <a:buClr>
                <a:srgbClr val="FF0000"/>
              </a:buClr>
              <a:buSzPct val="80000"/>
              <a:buFont typeface="Wingdings" pitchFamily="2" charset="2"/>
              <a:buChar char="Ø"/>
            </a:pPr>
            <a:r>
              <a:rPr lang="zh-CN" altLang="en-US" sz="2400" b="1" dirty="0">
                <a:solidFill>
                  <a:srgbClr val="171D17"/>
                </a:solidFill>
                <a:latin typeface="华文楷体" panose="02010600040101010101" pitchFamily="2" charset="-122"/>
                <a:ea typeface="华文楷体" panose="02010600040101010101" pitchFamily="2" charset="-122"/>
              </a:rPr>
              <a:t>信号量集</a:t>
            </a:r>
          </a:p>
          <a:p>
            <a:pPr eaLnBrk="1" hangingPunct="1">
              <a:buFont typeface="Wingdings" pitchFamily="2" charset="2"/>
              <a:buNone/>
            </a:pPr>
            <a:endParaRPr lang="en-US" altLang="zh-CN" sz="2400" dirty="0">
              <a:latin typeface="华文楷体" panose="02010600040101010101" pitchFamily="2" charset="-122"/>
              <a:ea typeface="华文楷体" panose="02010600040101010101" pitchFamily="2" charset="-122"/>
            </a:endParaRPr>
          </a:p>
        </p:txBody>
      </p:sp>
      <p:sp>
        <p:nvSpPr>
          <p:cNvPr id="5" name="Text Box 4">
            <a:extLst>
              <a:ext uri="{FF2B5EF4-FFF2-40B4-BE49-F238E27FC236}">
                <a16:creationId xmlns:a16="http://schemas.microsoft.com/office/drawing/2014/main" id="{D302ACDE-6E81-AB44-847D-97DE0C40AA7A}"/>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信号量机制</a:t>
            </a:r>
            <a:endParaRPr lang="zh-CN" altLang="en-US" sz="3200" b="1" dirty="0">
              <a:solidFill>
                <a:srgbClr val="FF3300"/>
              </a:solidFill>
              <a:latin typeface="宋体" panose="02010600030101010101" pitchFamily="2" charset="-122"/>
            </a:endParaRPr>
          </a:p>
        </p:txBody>
      </p:sp>
      <p:sp>
        <p:nvSpPr>
          <p:cNvPr id="6" name="Rectangle 3">
            <a:extLst>
              <a:ext uri="{FF2B5EF4-FFF2-40B4-BE49-F238E27FC236}">
                <a16:creationId xmlns:a16="http://schemas.microsoft.com/office/drawing/2014/main" id="{6B08516D-1B8B-354D-9199-7F1E3FE3F615}"/>
              </a:ext>
            </a:extLst>
          </p:cNvPr>
          <p:cNvSpPr txBox="1">
            <a:spLocks noChangeArrowheads="1"/>
          </p:cNvSpPr>
          <p:nvPr/>
        </p:nvSpPr>
        <p:spPr bwMode="auto">
          <a:xfrm>
            <a:off x="516385" y="3600450"/>
            <a:ext cx="8248650" cy="2044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9pPr>
          </a:lstStyle>
          <a:p>
            <a:pPr eaLnBrk="1" hangingPunct="1">
              <a:spcBef>
                <a:spcPct val="0"/>
              </a:spcBef>
              <a:buClr>
                <a:srgbClr val="0000FF"/>
              </a:buClr>
            </a:pPr>
            <a:r>
              <a:rPr kumimoji="0" lang="zh-CN" altLang="en-US" sz="2400" b="1" kern="0" dirty="0">
                <a:solidFill>
                  <a:srgbClr val="0000FF"/>
                </a:solidFill>
                <a:latin typeface="华文楷体" panose="02010600040101010101" pitchFamily="2" charset="-122"/>
                <a:ea typeface="华文楷体" panose="02010600040101010101" pitchFamily="2" charset="-122"/>
              </a:rPr>
              <a:t>信号量</a:t>
            </a:r>
            <a:endParaRPr kumimoji="0" lang="en-US" altLang="zh-CN" sz="2400" b="1" kern="0" dirty="0">
              <a:solidFill>
                <a:srgbClr val="0000FF"/>
              </a:solidFill>
              <a:latin typeface="华文楷体" panose="02010600040101010101" pitchFamily="2" charset="-122"/>
              <a:ea typeface="华文楷体" panose="02010600040101010101" pitchFamily="2" charset="-122"/>
            </a:endParaRPr>
          </a:p>
          <a:p>
            <a:pPr lvl="1" eaLnBrk="1" hangingPunct="1">
              <a:spcBef>
                <a:spcPct val="0"/>
              </a:spcBef>
              <a:buClr>
                <a:srgbClr val="0000FF"/>
              </a:buClr>
            </a:pPr>
            <a:r>
              <a:rPr kumimoji="0" lang="zh-CN" altLang="en-US" sz="2400" b="1" kern="0" dirty="0">
                <a:latin typeface="华文楷体" panose="02010600040101010101" pitchFamily="2" charset="-122"/>
                <a:ea typeface="华文楷体" panose="02010600040101010101" pitchFamily="2" charset="-122"/>
              </a:rPr>
              <a:t>一个进程在某一特殊点上被迫停止执行直到接收到一个对应的特殊变量值，这种特殊变量就是</a:t>
            </a:r>
            <a:r>
              <a:rPr kumimoji="0" lang="zh-CN" altLang="en-US" sz="2400" b="1" kern="0" dirty="0">
                <a:solidFill>
                  <a:srgbClr val="CC3399"/>
                </a:solidFill>
                <a:latin typeface="华文楷体" panose="02010600040101010101" pitchFamily="2" charset="-122"/>
                <a:ea typeface="华文楷体" panose="02010600040101010101" pitchFamily="2" charset="-122"/>
              </a:rPr>
              <a:t>信号量</a:t>
            </a:r>
            <a:r>
              <a:rPr kumimoji="0" lang="en-US" altLang="zh-CN" sz="2400" b="1" kern="0" dirty="0">
                <a:latin typeface="华文楷体" panose="02010600040101010101" pitchFamily="2" charset="-122"/>
                <a:ea typeface="华文楷体" panose="02010600040101010101" pitchFamily="2" charset="-122"/>
              </a:rPr>
              <a:t>(semaphore)</a:t>
            </a:r>
          </a:p>
          <a:p>
            <a:pPr lvl="1" eaLnBrk="1" hangingPunct="1">
              <a:spcBef>
                <a:spcPct val="0"/>
              </a:spcBef>
              <a:buClr>
                <a:srgbClr val="0000FF"/>
              </a:buClr>
            </a:pPr>
            <a:r>
              <a:rPr kumimoji="0" lang="zh-CN" altLang="en-US" sz="2400" b="1" kern="0" dirty="0">
                <a:solidFill>
                  <a:srgbClr val="FF0000"/>
                </a:solidFill>
                <a:latin typeface="华文楷体" panose="02010600040101010101" pitchFamily="2" charset="-122"/>
                <a:ea typeface="华文楷体" panose="02010600040101010101" pitchFamily="2" charset="-122"/>
              </a:rPr>
              <a:t>一种资源</a:t>
            </a:r>
          </a:p>
        </p:txBody>
      </p:sp>
      <p:sp>
        <p:nvSpPr>
          <p:cNvPr id="2" name="Slide Number Placeholder 1">
            <a:extLst>
              <a:ext uri="{FF2B5EF4-FFF2-40B4-BE49-F238E27FC236}">
                <a16:creationId xmlns:a16="http://schemas.microsoft.com/office/drawing/2014/main" id="{D35B3A41-50CE-654D-A9B3-C2FFE317DFF6}"/>
              </a:ext>
            </a:extLst>
          </p:cNvPr>
          <p:cNvSpPr>
            <a:spLocks noGrp="1"/>
          </p:cNvSpPr>
          <p:nvPr>
            <p:ph type="sldNum" sz="quarter" idx="12"/>
          </p:nvPr>
        </p:nvSpPr>
        <p:spPr/>
        <p:txBody>
          <a:bodyPr/>
          <a:lstStyle/>
          <a:p>
            <a:fld id="{DC6D1BD5-D0BD-4B4A-ABF2-851E9CF71F86}" type="slidenum">
              <a:rPr lang="zh-CN" altLang="en-US" smtClean="0"/>
              <a:pPr/>
              <a:t>82</a:t>
            </a:fld>
            <a:endParaRPr lang="en-US" altLang="zh-CN" dirty="0"/>
          </a:p>
        </p:txBody>
      </p:sp>
    </p:spTree>
    <p:extLst>
      <p:ext uri="{BB962C8B-B14F-4D97-AF65-F5344CB8AC3E}">
        <p14:creationId xmlns:p14="http://schemas.microsoft.com/office/powerpoint/2010/main" val="2760559481"/>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blinds(horizontal)">
                                      <p:cBhvr>
                                        <p:cTn id="10" dur="500"/>
                                        <p:tgtEl>
                                          <p:spTgt spid="6">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blinds(horizontal)">
                                      <p:cBhvr>
                                        <p:cTn id="13"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4" name="Text Box 4">
            <a:extLst>
              <a:ext uri="{FF2B5EF4-FFF2-40B4-BE49-F238E27FC236}">
                <a16:creationId xmlns:a16="http://schemas.microsoft.com/office/drawing/2014/main" id="{06AFC851-B712-5C4C-B409-7689653AEDEA}"/>
              </a:ext>
            </a:extLst>
          </p:cNvPr>
          <p:cNvSpPr txBox="1">
            <a:spLocks noChangeArrowheads="1"/>
          </p:cNvSpPr>
          <p:nvPr/>
        </p:nvSpPr>
        <p:spPr bwMode="auto">
          <a:xfrm>
            <a:off x="492795" y="1344540"/>
            <a:ext cx="8229600" cy="2309222"/>
          </a:xfrm>
          <a:prstGeom prst="rect">
            <a:avLst/>
          </a:prstGeom>
          <a:noFill/>
          <a:ln w="12700">
            <a:noFill/>
            <a:miter lim="800000"/>
            <a:headEnd type="none" w="sm" len="sm"/>
            <a:tailEnd type="none" w="sm" len="sm"/>
          </a:ln>
          <a:effec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15000"/>
              </a:lnSpc>
            </a:pPr>
            <a:r>
              <a:rPr lang="zh-CN" altLang="en-US" b="1" dirty="0">
                <a:solidFill>
                  <a:srgbClr val="0000FF"/>
                </a:solidFill>
                <a:effectLst>
                  <a:outerShdw blurRad="38100" dist="38100" dir="2700000" algn="tl">
                    <a:srgbClr val="C0C0C0"/>
                  </a:outerShdw>
                </a:effectLst>
                <a:latin typeface="华文楷体" panose="02010600040101010101" pitchFamily="2" charset="-122"/>
                <a:ea typeface="华文楷体" panose="02010600040101010101" pitchFamily="2" charset="-122"/>
              </a:rPr>
              <a:t>一、整型信号量</a:t>
            </a:r>
          </a:p>
          <a:p>
            <a:pPr>
              <a:lnSpc>
                <a:spcPct val="115000"/>
              </a:lnSpc>
            </a:pPr>
            <a:r>
              <a:rPr lang="zh-CN" altLang="en-US"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        定义为一个表示资源的整形量，除初始化外，仅能通过两个标准的原子操作</a:t>
            </a:r>
            <a:r>
              <a:rPr lang="en-US" altLang="en-US" b="1" dirty="0">
                <a:solidFill>
                  <a:srgbClr val="FF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wait(s)</a:t>
            </a:r>
            <a:r>
              <a:rPr lang="zh-CN" altLang="en-US"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和</a:t>
            </a:r>
            <a:r>
              <a:rPr lang="en-US" altLang="en-US" b="1" dirty="0">
                <a:solidFill>
                  <a:srgbClr val="FF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signal(s)</a:t>
            </a:r>
            <a:r>
              <a:rPr lang="zh-CN" altLang="en-US"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来访问。</a:t>
            </a:r>
          </a:p>
          <a:p>
            <a:pPr>
              <a:lnSpc>
                <a:spcPct val="115000"/>
              </a:lnSpc>
            </a:pPr>
            <a:r>
              <a:rPr lang="zh-CN" altLang="en-US"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        这两个操作又被称为</a:t>
            </a:r>
            <a:r>
              <a:rPr lang="en-US" altLang="en-US" b="1" dirty="0">
                <a:solidFill>
                  <a:srgbClr val="FF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P</a:t>
            </a:r>
            <a:r>
              <a:rPr lang="zh-CN" altLang="en-US" b="1" dirty="0">
                <a:solidFill>
                  <a:srgbClr val="FF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a:t>
            </a:r>
            <a:r>
              <a:rPr lang="en-US" altLang="zh-CN" b="1" dirty="0">
                <a:solidFill>
                  <a:srgbClr val="FF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V</a:t>
            </a:r>
            <a:r>
              <a:rPr lang="zh-CN" altLang="zh-CN"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操作</a:t>
            </a:r>
            <a:r>
              <a:rPr lang="zh-CN" altLang="en-US"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（或</a:t>
            </a:r>
            <a:r>
              <a:rPr lang="en-US" altLang="zh-CN"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wait()</a:t>
            </a:r>
            <a:r>
              <a:rPr lang="zh-CN" altLang="en-US"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a:t>
            </a:r>
            <a:r>
              <a:rPr lang="en-US" altLang="zh-CN"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signal()</a:t>
            </a:r>
            <a:r>
              <a:rPr lang="zh-CN" altLang="en-US"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操作）</a:t>
            </a:r>
            <a:r>
              <a:rPr lang="zh-CN" altLang="zh-CN"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a:t>
            </a:r>
            <a:endParaRPr lang="zh-CN" altLang="en-US" dirty="0">
              <a:solidFill>
                <a:srgbClr val="000000"/>
              </a:solidFill>
              <a:latin typeface="华文楷体" panose="02010600040101010101" pitchFamily="2" charset="-122"/>
              <a:ea typeface="华文楷体" panose="02010600040101010101" pitchFamily="2" charset="-122"/>
            </a:endParaRPr>
          </a:p>
        </p:txBody>
      </p:sp>
      <p:sp>
        <p:nvSpPr>
          <p:cNvPr id="5" name="Text Box 4">
            <a:extLst>
              <a:ext uri="{FF2B5EF4-FFF2-40B4-BE49-F238E27FC236}">
                <a16:creationId xmlns:a16="http://schemas.microsoft.com/office/drawing/2014/main" id="{5589DE1E-1F7C-304D-B940-6BEB194FEF54}"/>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信号量机制</a:t>
            </a:r>
            <a:endParaRPr lang="zh-CN" altLang="en-US" sz="3200" b="1" dirty="0">
              <a:solidFill>
                <a:srgbClr val="FF3300"/>
              </a:solidFill>
              <a:latin typeface="宋体" panose="02010600030101010101" pitchFamily="2" charset="-122"/>
            </a:endParaRPr>
          </a:p>
        </p:txBody>
      </p:sp>
      <p:sp>
        <p:nvSpPr>
          <p:cNvPr id="6" name="Text Box 5">
            <a:extLst>
              <a:ext uri="{FF2B5EF4-FFF2-40B4-BE49-F238E27FC236}">
                <a16:creationId xmlns:a16="http://schemas.microsoft.com/office/drawing/2014/main" id="{27A3F30F-5A9A-2145-8914-F80C306FF594}"/>
              </a:ext>
            </a:extLst>
          </p:cNvPr>
          <p:cNvSpPr txBox="1">
            <a:spLocks noChangeArrowheads="1"/>
          </p:cNvSpPr>
          <p:nvPr/>
        </p:nvSpPr>
        <p:spPr bwMode="auto">
          <a:xfrm>
            <a:off x="492794" y="4149861"/>
            <a:ext cx="4655269" cy="1323439"/>
          </a:xfrm>
          <a:prstGeom prst="rect">
            <a:avLst/>
          </a:prstGeom>
          <a:solidFill>
            <a:srgbClr val="DDDDDD"/>
          </a:solidFill>
          <a:ln w="12700">
            <a:noFill/>
            <a:miter lim="800000"/>
            <a:headEnd type="none" w="sm" len="sm"/>
            <a:tailEnd type="none" w="sm" len="sm"/>
          </a:ln>
          <a:effectLst/>
        </p:spPr>
        <p:txBody>
          <a:bodyPr wrap="square">
            <a:spAutoFit/>
          </a:bodyPr>
          <a:lstStyle/>
          <a:p>
            <a:pPr>
              <a:spcBef>
                <a:spcPts val="0"/>
              </a:spcBef>
              <a:defRPr/>
            </a:pPr>
            <a:r>
              <a:rPr lang="en-US" altLang="zh-CN" sz="2000" b="1" dirty="0">
                <a:solidFill>
                  <a:srgbClr val="FF0000"/>
                </a:solidFill>
                <a:latin typeface="SimSun" panose="02010600030101010101" pitchFamily="2" charset="-122"/>
                <a:ea typeface="SimSun" panose="02010600030101010101" pitchFamily="2" charset="-122"/>
              </a:rPr>
              <a:t>Wait (s)</a:t>
            </a:r>
            <a:r>
              <a:rPr lang="en-US" altLang="zh-CN" sz="2000" b="1" dirty="0">
                <a:solidFill>
                  <a:srgbClr val="0000FF"/>
                </a:solidFill>
                <a:latin typeface="SimSun" panose="02010600030101010101" pitchFamily="2" charset="-122"/>
                <a:ea typeface="SimSun" panose="02010600030101010101" pitchFamily="2" charset="-122"/>
              </a:rPr>
              <a:t>{    while </a:t>
            </a:r>
            <a:r>
              <a:rPr lang="zh-CN" altLang="en-US" sz="2000" b="1" dirty="0">
                <a:solidFill>
                  <a:srgbClr val="0000FF"/>
                </a:solidFill>
                <a:latin typeface="SimSun" panose="02010600030101010101" pitchFamily="2" charset="-122"/>
                <a:ea typeface="SimSun" panose="02010600030101010101" pitchFamily="2" charset="-122"/>
              </a:rPr>
              <a:t>（</a:t>
            </a:r>
            <a:r>
              <a:rPr lang="en-US" altLang="zh-CN" sz="2000" b="1" dirty="0">
                <a:solidFill>
                  <a:srgbClr val="0000FF"/>
                </a:solidFill>
                <a:latin typeface="SimSun" panose="02010600030101010101" pitchFamily="2" charset="-122"/>
                <a:ea typeface="SimSun" panose="02010600030101010101" pitchFamily="2" charset="-122"/>
              </a:rPr>
              <a:t>s &lt;=o</a:t>
            </a:r>
            <a:r>
              <a:rPr lang="zh-CN" altLang="en-US" sz="2000" b="1" dirty="0">
                <a:solidFill>
                  <a:srgbClr val="0000FF"/>
                </a:solidFill>
                <a:latin typeface="SimSun" panose="02010600030101010101" pitchFamily="2" charset="-122"/>
                <a:ea typeface="SimSun" panose="02010600030101010101" pitchFamily="2" charset="-122"/>
              </a:rPr>
              <a:t>）</a:t>
            </a:r>
            <a:r>
              <a:rPr lang="en-US" altLang="zh-CN" sz="2000" b="1" dirty="0">
                <a:solidFill>
                  <a:srgbClr val="0000FF"/>
                </a:solidFill>
                <a:latin typeface="SimSun" panose="02010600030101010101" pitchFamily="2" charset="-122"/>
                <a:ea typeface="SimSun" panose="02010600030101010101" pitchFamily="2" charset="-122"/>
              </a:rPr>
              <a:t> </a:t>
            </a:r>
            <a:r>
              <a:rPr lang="zh-CN" altLang="en-US" sz="2000" b="1" dirty="0">
                <a:solidFill>
                  <a:srgbClr val="0000FF"/>
                </a:solidFill>
                <a:latin typeface="SimSun" panose="02010600030101010101" pitchFamily="2" charset="-122"/>
                <a:ea typeface="SimSun" panose="02010600030101010101" pitchFamily="2" charset="-122"/>
              </a:rPr>
              <a:t>；    </a:t>
            </a:r>
            <a:r>
              <a:rPr lang="en-US" altLang="zh-CN" sz="2000" b="1" dirty="0">
                <a:solidFill>
                  <a:srgbClr val="0000FF"/>
                </a:solidFill>
                <a:latin typeface="SimSun" panose="02010600030101010101" pitchFamily="2" charset="-122"/>
                <a:ea typeface="SimSun" panose="02010600030101010101" pitchFamily="2" charset="-122"/>
              </a:rPr>
              <a:t>/* do no-op*/</a:t>
            </a:r>
          </a:p>
          <a:p>
            <a:pPr>
              <a:spcBef>
                <a:spcPts val="0"/>
              </a:spcBef>
              <a:defRPr/>
            </a:pPr>
            <a:r>
              <a:rPr lang="en-US" altLang="zh-CN" sz="2000" b="1" dirty="0">
                <a:solidFill>
                  <a:srgbClr val="0000FF"/>
                </a:solidFill>
                <a:latin typeface="SimSun" panose="02010600030101010101" pitchFamily="2" charset="-122"/>
                <a:ea typeface="SimSun" panose="02010600030101010101" pitchFamily="2" charset="-122"/>
              </a:rPr>
              <a:t>                     s--; </a:t>
            </a:r>
          </a:p>
          <a:p>
            <a:pPr>
              <a:spcBef>
                <a:spcPts val="0"/>
              </a:spcBef>
              <a:defRPr/>
            </a:pPr>
            <a:r>
              <a:rPr lang="en-US" altLang="zh-CN" sz="2000" b="1" dirty="0">
                <a:solidFill>
                  <a:srgbClr val="0000FF"/>
                </a:solidFill>
                <a:latin typeface="SimSun" panose="02010600030101010101" pitchFamily="2" charset="-122"/>
                <a:ea typeface="SimSun" panose="02010600030101010101" pitchFamily="2" charset="-122"/>
              </a:rPr>
              <a:t>             }</a:t>
            </a:r>
          </a:p>
        </p:txBody>
      </p:sp>
      <p:sp>
        <p:nvSpPr>
          <p:cNvPr id="7" name="Text Box 6">
            <a:extLst>
              <a:ext uri="{FF2B5EF4-FFF2-40B4-BE49-F238E27FC236}">
                <a16:creationId xmlns:a16="http://schemas.microsoft.com/office/drawing/2014/main" id="{3348FB33-78C7-1D48-91F6-2798B4C9FD6F}"/>
              </a:ext>
            </a:extLst>
          </p:cNvPr>
          <p:cNvSpPr txBox="1">
            <a:spLocks noChangeArrowheads="1"/>
          </p:cNvSpPr>
          <p:nvPr/>
        </p:nvSpPr>
        <p:spPr bwMode="auto">
          <a:xfrm>
            <a:off x="483648" y="5542903"/>
            <a:ext cx="8604250" cy="1000125"/>
          </a:xfrm>
          <a:prstGeom prst="rect">
            <a:avLst/>
          </a:prstGeom>
          <a:noFill/>
          <a:ln w="12700">
            <a:noFill/>
            <a:miter lim="800000"/>
            <a:headEnd type="none" w="sm" len="sm"/>
            <a:tailEnd type="none" w="sm" len="sm"/>
          </a:ln>
          <a:effec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ts val="2700"/>
              </a:lnSpc>
              <a:spcBef>
                <a:spcPct val="50000"/>
              </a:spcBef>
            </a:pPr>
            <a:r>
              <a:rPr lang="zh-CN" altLang="en-US" b="1" dirty="0">
                <a:solidFill>
                  <a:srgbClr val="FF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注意： </a:t>
            </a:r>
            <a:r>
              <a:rPr lang="zh-CN" altLang="en-US" dirty="0">
                <a:latin typeface="华文楷体" panose="02010600040101010101" pitchFamily="2" charset="-122"/>
                <a:ea typeface="华文楷体" panose="02010600040101010101" pitchFamily="2" charset="-122"/>
              </a:rPr>
              <a:t> </a:t>
            </a:r>
            <a:endParaRPr lang="zh-CN" altLang="en-US" b="1" dirty="0">
              <a:solidFill>
                <a:srgbClr val="FF0000"/>
              </a:solidFill>
              <a:effectLst>
                <a:outerShdw blurRad="38100" dist="38100" dir="2700000" algn="tl">
                  <a:srgbClr val="C0C0C0"/>
                </a:outerShdw>
              </a:effectLst>
              <a:latin typeface="华文楷体" panose="02010600040101010101" pitchFamily="2" charset="-122"/>
              <a:ea typeface="华文楷体" panose="02010600040101010101" pitchFamily="2" charset="-122"/>
            </a:endParaRPr>
          </a:p>
          <a:p>
            <a:pPr>
              <a:lnSpc>
                <a:spcPts val="2700"/>
              </a:lnSpc>
              <a:spcBef>
                <a:spcPct val="50000"/>
              </a:spcBef>
            </a:pPr>
            <a:r>
              <a:rPr lang="zh-CN" altLang="en-US"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  </a:t>
            </a:r>
            <a:r>
              <a:rPr lang="en-US" altLang="zh-CN"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   wait(s)</a:t>
            </a:r>
            <a:r>
              <a:rPr lang="zh-CN" altLang="en-US"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和</a:t>
            </a:r>
            <a:r>
              <a:rPr lang="en-US" altLang="zh-CN"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signal(s)</a:t>
            </a:r>
            <a:r>
              <a:rPr lang="zh-CN" altLang="en-US"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是两个原子操作，不可中断运行</a:t>
            </a:r>
            <a:endParaRPr lang="en-US" altLang="zh-CN"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endParaRPr>
          </a:p>
        </p:txBody>
      </p:sp>
      <p:sp>
        <p:nvSpPr>
          <p:cNvPr id="8" name="Text Box 7">
            <a:extLst>
              <a:ext uri="{FF2B5EF4-FFF2-40B4-BE49-F238E27FC236}">
                <a16:creationId xmlns:a16="http://schemas.microsoft.com/office/drawing/2014/main" id="{5EB8E873-15B3-2842-8F21-7167ECF50C5C}"/>
              </a:ext>
            </a:extLst>
          </p:cNvPr>
          <p:cNvSpPr txBox="1">
            <a:spLocks noChangeArrowheads="1"/>
          </p:cNvSpPr>
          <p:nvPr/>
        </p:nvSpPr>
        <p:spPr bwMode="auto">
          <a:xfrm>
            <a:off x="495300" y="3616615"/>
            <a:ext cx="8153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buClr>
                <a:srgbClr val="0000FF"/>
              </a:buClr>
              <a:buFont typeface="Wingdings" pitchFamily="2" charset="2"/>
              <a:buChar char="n"/>
            </a:pPr>
            <a:r>
              <a:rPr lang="en-US" altLang="en-US" b="1" dirty="0">
                <a:solidFill>
                  <a:srgbClr val="0000FF"/>
                </a:solidFill>
                <a:latin typeface="华文楷体" panose="02010600040101010101" pitchFamily="2" charset="-122"/>
                <a:ea typeface="华文楷体" panose="02010600040101010101" pitchFamily="2" charset="-122"/>
              </a:rPr>
              <a:t>wait(s)</a:t>
            </a:r>
            <a:r>
              <a:rPr lang="zh-CN" altLang="en-US" b="1" dirty="0">
                <a:solidFill>
                  <a:srgbClr val="0000FF"/>
                </a:solidFill>
                <a:latin typeface="华文楷体" panose="02010600040101010101" pitchFamily="2" charset="-122"/>
                <a:ea typeface="华文楷体" panose="02010600040101010101" pitchFamily="2" charset="-122"/>
              </a:rPr>
              <a:t>、</a:t>
            </a:r>
            <a:r>
              <a:rPr lang="en-US" altLang="en-US" b="1" dirty="0">
                <a:solidFill>
                  <a:srgbClr val="0000FF"/>
                </a:solidFill>
                <a:latin typeface="华文楷体" panose="02010600040101010101" pitchFamily="2" charset="-122"/>
                <a:ea typeface="华文楷体" panose="02010600040101010101" pitchFamily="2" charset="-122"/>
              </a:rPr>
              <a:t>signal(s)</a:t>
            </a:r>
            <a:r>
              <a:rPr lang="zh-CN" altLang="en-US" b="1" dirty="0">
                <a:solidFill>
                  <a:srgbClr val="0000FF"/>
                </a:solidFill>
                <a:latin typeface="华文楷体" panose="02010600040101010101" pitchFamily="2" charset="-122"/>
                <a:ea typeface="华文楷体" panose="02010600040101010101" pitchFamily="2" charset="-122"/>
              </a:rPr>
              <a:t>原语</a:t>
            </a:r>
            <a:r>
              <a:rPr lang="en-US" altLang="en-US" b="1" dirty="0" err="1">
                <a:solidFill>
                  <a:srgbClr val="0000FF"/>
                </a:solidFill>
                <a:latin typeface="华文楷体" panose="02010600040101010101" pitchFamily="2" charset="-122"/>
                <a:ea typeface="华文楷体" panose="02010600040101010101" pitchFamily="2" charset="-122"/>
              </a:rPr>
              <a:t>操作</a:t>
            </a:r>
            <a:endParaRPr lang="zh-CN" altLang="en-US" b="1" dirty="0">
              <a:solidFill>
                <a:srgbClr val="0000FF"/>
              </a:solidFill>
              <a:latin typeface="华文楷体" panose="02010600040101010101" pitchFamily="2" charset="-122"/>
              <a:ea typeface="华文楷体" panose="02010600040101010101" pitchFamily="2" charset="-122"/>
            </a:endParaRPr>
          </a:p>
        </p:txBody>
      </p:sp>
      <p:sp>
        <p:nvSpPr>
          <p:cNvPr id="9" name="Text Box 8">
            <a:extLst>
              <a:ext uri="{FF2B5EF4-FFF2-40B4-BE49-F238E27FC236}">
                <a16:creationId xmlns:a16="http://schemas.microsoft.com/office/drawing/2014/main" id="{5EA4E32C-CA5E-104C-A43C-CC6875225488}"/>
              </a:ext>
            </a:extLst>
          </p:cNvPr>
          <p:cNvSpPr txBox="1">
            <a:spLocks noChangeArrowheads="1"/>
          </p:cNvSpPr>
          <p:nvPr/>
        </p:nvSpPr>
        <p:spPr bwMode="auto">
          <a:xfrm>
            <a:off x="5149799" y="4149861"/>
            <a:ext cx="3498901" cy="1118255"/>
          </a:xfrm>
          <a:prstGeom prst="rect">
            <a:avLst/>
          </a:prstGeom>
          <a:solidFill>
            <a:srgbClr val="99CCFF"/>
          </a:solidFill>
          <a:ln w="12700">
            <a:noFill/>
            <a:miter lim="800000"/>
            <a:headEnd type="none" w="sm" len="sm"/>
            <a:tailEnd type="none" w="sm" len="sm"/>
          </a:ln>
          <a:effectLst/>
        </p:spPr>
        <p:txBody>
          <a:bodyPr wrap="square">
            <a:spAutoFit/>
          </a:bodyPr>
          <a:lstStyle/>
          <a:p>
            <a:pPr>
              <a:lnSpc>
                <a:spcPts val="2000"/>
              </a:lnSpc>
              <a:spcBef>
                <a:spcPts val="0"/>
              </a:spcBef>
              <a:defRPr/>
            </a:pPr>
            <a:r>
              <a:rPr lang="en-US" altLang="zh-CN" sz="2400" b="1" dirty="0">
                <a:solidFill>
                  <a:srgbClr val="FF3300"/>
                </a:solidFill>
                <a:latin typeface="SimSun" panose="02010600030101010101" pitchFamily="2" charset="-122"/>
                <a:ea typeface="SimSun" panose="02010600030101010101" pitchFamily="2" charset="-122"/>
              </a:rPr>
              <a:t>signal (s) </a:t>
            </a:r>
            <a:r>
              <a:rPr lang="en-US" altLang="zh-CN" sz="2400" b="1" dirty="0">
                <a:solidFill>
                  <a:srgbClr val="0000FF"/>
                </a:solidFill>
                <a:latin typeface="SimSun" panose="02010600030101010101" pitchFamily="2" charset="-122"/>
                <a:ea typeface="SimSun" panose="02010600030101010101" pitchFamily="2" charset="-122"/>
              </a:rPr>
              <a:t>{    </a:t>
            </a:r>
          </a:p>
          <a:p>
            <a:pPr>
              <a:lnSpc>
                <a:spcPts val="2000"/>
              </a:lnSpc>
              <a:spcBef>
                <a:spcPts val="0"/>
              </a:spcBef>
              <a:defRPr/>
            </a:pPr>
            <a:r>
              <a:rPr lang="en-US" altLang="zh-CN" sz="2400" b="1" dirty="0">
                <a:solidFill>
                  <a:srgbClr val="0000FF"/>
                </a:solidFill>
                <a:latin typeface="SimSun" panose="02010600030101010101" pitchFamily="2" charset="-122"/>
                <a:ea typeface="SimSun" panose="02010600030101010101" pitchFamily="2" charset="-122"/>
              </a:rPr>
              <a:t>                     s++ ;</a:t>
            </a:r>
          </a:p>
          <a:p>
            <a:pPr>
              <a:lnSpc>
                <a:spcPts val="2000"/>
              </a:lnSpc>
              <a:spcBef>
                <a:spcPts val="0"/>
              </a:spcBef>
              <a:defRPr/>
            </a:pPr>
            <a:r>
              <a:rPr lang="en-US" altLang="zh-CN" sz="2400" b="1" dirty="0">
                <a:solidFill>
                  <a:srgbClr val="0000FF"/>
                </a:solidFill>
                <a:latin typeface="SimSun" panose="02010600030101010101" pitchFamily="2" charset="-122"/>
                <a:ea typeface="SimSun" panose="02010600030101010101" pitchFamily="2" charset="-122"/>
              </a:rPr>
              <a:t>                 } </a:t>
            </a:r>
          </a:p>
        </p:txBody>
      </p:sp>
      <p:sp>
        <p:nvSpPr>
          <p:cNvPr id="2" name="Slide Number Placeholder 1">
            <a:extLst>
              <a:ext uri="{FF2B5EF4-FFF2-40B4-BE49-F238E27FC236}">
                <a16:creationId xmlns:a16="http://schemas.microsoft.com/office/drawing/2014/main" id="{1C23AA85-4281-D54D-84C5-296C4623D80E}"/>
              </a:ext>
            </a:extLst>
          </p:cNvPr>
          <p:cNvSpPr>
            <a:spLocks noGrp="1"/>
          </p:cNvSpPr>
          <p:nvPr>
            <p:ph type="sldNum" sz="quarter" idx="12"/>
          </p:nvPr>
        </p:nvSpPr>
        <p:spPr/>
        <p:txBody>
          <a:bodyPr/>
          <a:lstStyle/>
          <a:p>
            <a:fld id="{35076E67-1031-0C41-AAD0-5499F93954D8}" type="slidenum">
              <a:rPr lang="zh-CN" altLang="en-US" smtClean="0"/>
              <a:pPr/>
              <a:t>83</a:t>
            </a:fld>
            <a:endParaRPr lang="en-US" altLang="zh-CN"/>
          </a:p>
        </p:txBody>
      </p:sp>
    </p:spTree>
    <p:extLst>
      <p:ext uri="{BB962C8B-B14F-4D97-AF65-F5344CB8AC3E}">
        <p14:creationId xmlns:p14="http://schemas.microsoft.com/office/powerpoint/2010/main" val="877255700"/>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71044"/>
                                        </p:tgtEl>
                                        <p:attrNameLst>
                                          <p:attrName>style.visibility</p:attrName>
                                        </p:attrNameLst>
                                      </p:cBhvr>
                                      <p:to>
                                        <p:strVal val="visible"/>
                                      </p:to>
                                    </p:set>
                                    <p:animEffect transition="in" filter="wipe(left)">
                                      <p:cBhvr>
                                        <p:cTn id="7" dur="500"/>
                                        <p:tgtEl>
                                          <p:spTgt spid="47104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iterate type="lt">
                                    <p:tmPct val="0"/>
                                  </p:iterate>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barn(outVertical)">
                                      <p:cBhvr>
                                        <p:cTn id="27" dur="5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7">
                                            <p:txEl>
                                              <p:pRg st="1" end="1"/>
                                            </p:txEl>
                                          </p:spTgt>
                                        </p:tgtEl>
                                        <p:attrNameLst>
                                          <p:attrName>style.visibility</p:attrName>
                                        </p:attrNameLst>
                                      </p:cBhvr>
                                      <p:to>
                                        <p:strVal val="visible"/>
                                      </p:to>
                                    </p:set>
                                    <p:animEffect transition="in" filter="barn(outVertical)">
                                      <p:cBhvr>
                                        <p:cTn id="3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44" grpId="0" autoUpdateAnimBg="0"/>
      <p:bldP spid="6" grpId="0" animBg="1"/>
      <p:bldP spid="7" grpId="0" build="p" autoUpdateAnimBg="0"/>
      <p:bldP spid="8" grpId="0"/>
      <p:bldP spid="9" grpId="0" animBg="1" autoUpdateAnimBg="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9" name="Rectangle 5">
            <a:extLst>
              <a:ext uri="{FF2B5EF4-FFF2-40B4-BE49-F238E27FC236}">
                <a16:creationId xmlns:a16="http://schemas.microsoft.com/office/drawing/2014/main" id="{60458566-2851-004A-8261-963029B105E0}"/>
              </a:ext>
            </a:extLst>
          </p:cNvPr>
          <p:cNvSpPr>
            <a:spLocks noChangeArrowheads="1"/>
          </p:cNvSpPr>
          <p:nvPr/>
        </p:nvSpPr>
        <p:spPr bwMode="auto">
          <a:xfrm>
            <a:off x="468313" y="2371353"/>
            <a:ext cx="8458200" cy="2713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30000"/>
              </a:lnSpc>
            </a:pPr>
            <a:r>
              <a:rPr lang="en-US" altLang="zh-CN" b="1" dirty="0">
                <a:solidFill>
                  <a:srgbClr val="0000FF"/>
                </a:solidFill>
                <a:latin typeface="华文楷体" panose="02010600040101010101" pitchFamily="2" charset="-122"/>
                <a:ea typeface="华文楷体" panose="02010600040101010101" pitchFamily="2" charset="-122"/>
              </a:rPr>
              <a:t>    </a:t>
            </a:r>
            <a:r>
              <a:rPr lang="zh-CN" altLang="en-US" b="1" dirty="0">
                <a:solidFill>
                  <a:srgbClr val="0000FF"/>
                </a:solidFill>
                <a:latin typeface="华文楷体" panose="02010600040101010101" pitchFamily="2" charset="-122"/>
                <a:ea typeface="华文楷体" panose="02010600040101010101" pitchFamily="2" charset="-122"/>
              </a:rPr>
              <a:t>记录型信号量机制：</a:t>
            </a:r>
            <a:r>
              <a:rPr lang="zh-CN" altLang="en-US" b="1" dirty="0">
                <a:solidFill>
                  <a:srgbClr val="000000"/>
                </a:solidFill>
                <a:latin typeface="华文楷体" panose="02010600040101010101" pitchFamily="2" charset="-122"/>
                <a:ea typeface="华文楷体" panose="02010600040101010101" pitchFamily="2" charset="-122"/>
              </a:rPr>
              <a:t>采用了记录型数据结构的信号量机制。</a:t>
            </a:r>
          </a:p>
          <a:p>
            <a:pPr>
              <a:lnSpc>
                <a:spcPct val="130000"/>
              </a:lnSpc>
            </a:pPr>
            <a:r>
              <a:rPr lang="zh-CN" altLang="en-US" b="1" dirty="0">
                <a:solidFill>
                  <a:srgbClr val="FF0000"/>
                </a:solidFill>
                <a:latin typeface="华文楷体" panose="02010600040101010101" pitchFamily="2" charset="-122"/>
                <a:ea typeface="华文楷体" panose="02010600040101010101" pitchFamily="2" charset="-122"/>
              </a:rPr>
              <a:t>  方法：</a:t>
            </a:r>
            <a:r>
              <a:rPr lang="zh-CN" altLang="en-US" b="1" dirty="0">
                <a:solidFill>
                  <a:srgbClr val="000000"/>
                </a:solidFill>
                <a:latin typeface="华文楷体" panose="02010600040101010101" pitchFamily="2" charset="-122"/>
                <a:ea typeface="华文楷体" panose="02010600040101010101" pitchFamily="2" charset="-122"/>
              </a:rPr>
              <a:t>用 </a:t>
            </a:r>
            <a:r>
              <a:rPr lang="en-US" altLang="en-US" b="1" dirty="0">
                <a:solidFill>
                  <a:srgbClr val="0000FF"/>
                </a:solidFill>
                <a:latin typeface="华文楷体" panose="02010600040101010101" pitchFamily="2" charset="-122"/>
                <a:ea typeface="华文楷体" panose="02010600040101010101" pitchFamily="2" charset="-122"/>
              </a:rPr>
              <a:t>value</a:t>
            </a:r>
            <a:r>
              <a:rPr lang="en-US" altLang="en-US" b="1" dirty="0">
                <a:solidFill>
                  <a:srgbClr val="000000"/>
                </a:solidFill>
                <a:latin typeface="华文楷体" panose="02010600040101010101" pitchFamily="2" charset="-122"/>
                <a:ea typeface="华文楷体" panose="02010600040101010101" pitchFamily="2" charset="-122"/>
              </a:rPr>
              <a:t> </a:t>
            </a:r>
            <a:r>
              <a:rPr lang="zh-CN" altLang="en-US" b="1" dirty="0">
                <a:solidFill>
                  <a:srgbClr val="000000"/>
                </a:solidFill>
                <a:latin typeface="华文楷体" panose="02010600040101010101" pitchFamily="2" charset="-122"/>
                <a:ea typeface="华文楷体" panose="02010600040101010101" pitchFamily="2" charset="-122"/>
              </a:rPr>
              <a:t>代表资源数目；用 </a:t>
            </a:r>
            <a:r>
              <a:rPr lang="en-US" altLang="en-US" b="1" dirty="0">
                <a:solidFill>
                  <a:srgbClr val="0000FF"/>
                </a:solidFill>
                <a:latin typeface="华文楷体" panose="02010600040101010101" pitchFamily="2" charset="-122"/>
                <a:ea typeface="华文楷体" panose="02010600040101010101" pitchFamily="2" charset="-122"/>
              </a:rPr>
              <a:t>L </a:t>
            </a:r>
            <a:r>
              <a:rPr lang="zh-CN" altLang="en-US" b="1" dirty="0">
                <a:solidFill>
                  <a:srgbClr val="000000"/>
                </a:solidFill>
                <a:latin typeface="华文楷体" panose="02010600040101010101" pitchFamily="2" charset="-122"/>
                <a:ea typeface="华文楷体" panose="02010600040101010101" pitchFamily="2" charset="-122"/>
              </a:rPr>
              <a:t>代表所有等待资源的进程。</a:t>
            </a:r>
            <a:r>
              <a:rPr lang="en-US" altLang="zh-CN" b="1" dirty="0">
                <a:solidFill>
                  <a:srgbClr val="0000FF"/>
                </a:solidFill>
                <a:latin typeface="华文楷体" panose="02010600040101010101" pitchFamily="2" charset="-122"/>
                <a:ea typeface="华文楷体" panose="02010600040101010101" pitchFamily="2" charset="-122"/>
              </a:rPr>
              <a:t>S</a:t>
            </a:r>
            <a:r>
              <a:rPr lang="en-US" altLang="zh-CN" b="1" dirty="0">
                <a:solidFill>
                  <a:srgbClr val="000000"/>
                </a:solidFill>
                <a:latin typeface="华文楷体" panose="02010600040101010101" pitchFamily="2" charset="-122"/>
                <a:ea typeface="华文楷体" panose="02010600040101010101" pitchFamily="2" charset="-122"/>
              </a:rPr>
              <a:t> </a:t>
            </a:r>
            <a:r>
              <a:rPr lang="zh-CN" altLang="en-US" b="1" dirty="0">
                <a:solidFill>
                  <a:srgbClr val="000000"/>
                </a:solidFill>
                <a:latin typeface="华文楷体" panose="02010600040101010101" pitchFamily="2" charset="-122"/>
                <a:ea typeface="华文楷体" panose="02010600040101010101" pitchFamily="2" charset="-122"/>
              </a:rPr>
              <a:t>表示类别</a:t>
            </a:r>
            <a:r>
              <a:rPr lang="zh-CN" altLang="zh-CN" b="1" dirty="0">
                <a:solidFill>
                  <a:srgbClr val="000000"/>
                </a:solidFill>
                <a:latin typeface="华文楷体" panose="02010600040101010101" pitchFamily="2" charset="-122"/>
                <a:ea typeface="华文楷体" panose="02010600040101010101" pitchFamily="2" charset="-122"/>
              </a:rPr>
              <a:t>资源。</a:t>
            </a:r>
            <a:endParaRPr lang="zh-CN" altLang="en-US" b="1" dirty="0">
              <a:solidFill>
                <a:srgbClr val="000000"/>
              </a:solidFill>
              <a:latin typeface="华文楷体" panose="02010600040101010101" pitchFamily="2" charset="-122"/>
              <a:ea typeface="华文楷体" panose="02010600040101010101" pitchFamily="2" charset="-122"/>
            </a:endParaRPr>
          </a:p>
          <a:p>
            <a:pPr>
              <a:lnSpc>
                <a:spcPct val="130000"/>
              </a:lnSpc>
            </a:pPr>
            <a:r>
              <a:rPr lang="zh-CN" altLang="en-US" b="1" dirty="0">
                <a:solidFill>
                  <a:srgbClr val="000000"/>
                </a:solidFill>
                <a:latin typeface="华文楷体" panose="02010600040101010101" pitchFamily="2" charset="-122"/>
                <a:ea typeface="华文楷体" panose="02010600040101010101" pitchFamily="2" charset="-122"/>
              </a:rPr>
              <a:t>    </a:t>
            </a:r>
            <a:r>
              <a:rPr lang="zh-CN" altLang="en-US" b="1" dirty="0">
                <a:solidFill>
                  <a:srgbClr val="0000FF"/>
                </a:solidFill>
                <a:latin typeface="华文楷体" panose="02010600040101010101" pitchFamily="2" charset="-122"/>
                <a:ea typeface="华文楷体" panose="02010600040101010101" pitchFamily="2" charset="-122"/>
              </a:rPr>
              <a:t>Ｓ</a:t>
            </a:r>
            <a:r>
              <a:rPr lang="en-US" altLang="zh-CN" b="1" dirty="0">
                <a:solidFill>
                  <a:srgbClr val="0000FF"/>
                </a:solidFill>
                <a:latin typeface="华文楷体" panose="02010600040101010101" pitchFamily="2" charset="-122"/>
                <a:ea typeface="华文楷体" panose="02010600040101010101" pitchFamily="2" charset="-122"/>
              </a:rPr>
              <a:t>.value</a:t>
            </a:r>
            <a:r>
              <a:rPr lang="zh-CN" altLang="zh-CN" b="1" dirty="0">
                <a:solidFill>
                  <a:srgbClr val="000000"/>
                </a:solidFill>
                <a:latin typeface="华文楷体" panose="02010600040101010101" pitchFamily="2" charset="-122"/>
                <a:ea typeface="华文楷体" panose="02010600040101010101" pitchFamily="2" charset="-122"/>
              </a:rPr>
              <a:t>的初值表示系统中某类资源的数目，因而又称为</a:t>
            </a:r>
            <a:r>
              <a:rPr lang="zh-CN" altLang="zh-CN" b="1" dirty="0">
                <a:solidFill>
                  <a:srgbClr val="0000FF"/>
                </a:solidFill>
                <a:latin typeface="华文楷体" panose="02010600040101010101" pitchFamily="2" charset="-122"/>
                <a:ea typeface="华文楷体" panose="02010600040101010101" pitchFamily="2" charset="-122"/>
              </a:rPr>
              <a:t>资源信号量</a:t>
            </a:r>
            <a:r>
              <a:rPr lang="zh-CN" altLang="zh-CN" b="1" dirty="0">
                <a:solidFill>
                  <a:srgbClr val="000000"/>
                </a:solidFill>
                <a:latin typeface="华文楷体" panose="02010600040101010101" pitchFamily="2" charset="-122"/>
                <a:ea typeface="华文楷体" panose="02010600040101010101" pitchFamily="2" charset="-122"/>
              </a:rPr>
              <a:t>。</a:t>
            </a:r>
            <a:r>
              <a:rPr lang="zh-CN" altLang="en-US" b="1" dirty="0">
                <a:solidFill>
                  <a:srgbClr val="000000"/>
                </a:solidFill>
                <a:latin typeface="华文楷体" panose="02010600040101010101" pitchFamily="2" charset="-122"/>
                <a:ea typeface="华文楷体" panose="02010600040101010101" pitchFamily="2" charset="-122"/>
              </a:rPr>
              <a:t>  </a:t>
            </a:r>
            <a:endParaRPr lang="zh-CN" altLang="zh-CN" b="1" dirty="0">
              <a:solidFill>
                <a:srgbClr val="0000FF"/>
              </a:solidFill>
              <a:latin typeface="华文楷体" panose="02010600040101010101" pitchFamily="2" charset="-122"/>
              <a:ea typeface="华文楷体" panose="02010600040101010101" pitchFamily="2" charset="-122"/>
            </a:endParaRPr>
          </a:p>
        </p:txBody>
      </p:sp>
      <p:sp>
        <p:nvSpPr>
          <p:cNvPr id="82948" name="Text Box 6">
            <a:extLst>
              <a:ext uri="{FF2B5EF4-FFF2-40B4-BE49-F238E27FC236}">
                <a16:creationId xmlns:a16="http://schemas.microsoft.com/office/drawing/2014/main" id="{CD72B96E-323B-0A4F-A827-76EFD78BB6EA}"/>
              </a:ext>
            </a:extLst>
          </p:cNvPr>
          <p:cNvSpPr txBox="1">
            <a:spLocks noChangeArrowheads="1"/>
          </p:cNvSpPr>
          <p:nvPr/>
        </p:nvSpPr>
        <p:spPr bwMode="auto">
          <a:xfrm>
            <a:off x="544513" y="1318868"/>
            <a:ext cx="8305800" cy="993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20000"/>
              </a:lnSpc>
            </a:pPr>
            <a:r>
              <a:rPr lang="zh-CN" altLang="en-US" b="1" dirty="0">
                <a:solidFill>
                  <a:srgbClr val="0000FF"/>
                </a:solidFill>
                <a:latin typeface="华文楷体" panose="02010600040101010101" pitchFamily="2" charset="-122"/>
                <a:ea typeface="华文楷体" panose="02010600040101010101" pitchFamily="2" charset="-122"/>
              </a:rPr>
              <a:t>二、记录型信号量机制</a:t>
            </a:r>
            <a:r>
              <a:rPr lang="zh-CN" altLang="en-US" b="1" dirty="0">
                <a:solidFill>
                  <a:srgbClr val="000000"/>
                </a:solidFill>
                <a:latin typeface="华文楷体" panose="02010600040101010101" pitchFamily="2" charset="-122"/>
                <a:ea typeface="华文楷体" panose="02010600040101010101" pitchFamily="2" charset="-122"/>
              </a:rPr>
              <a:t>    </a:t>
            </a:r>
          </a:p>
          <a:p>
            <a:pPr>
              <a:lnSpc>
                <a:spcPct val="120000"/>
              </a:lnSpc>
            </a:pPr>
            <a:r>
              <a:rPr lang="zh-CN" altLang="en-US" b="1" dirty="0">
                <a:solidFill>
                  <a:srgbClr val="FF0000"/>
                </a:solidFill>
                <a:latin typeface="华文楷体" panose="02010600040101010101" pitchFamily="2" charset="-122"/>
                <a:ea typeface="华文楷体" panose="02010600040101010101" pitchFamily="2" charset="-122"/>
              </a:rPr>
              <a:t>   整型信号量机制中的问题：</a:t>
            </a:r>
            <a:r>
              <a:rPr lang="zh-CN" altLang="en-US" b="1" dirty="0">
                <a:solidFill>
                  <a:srgbClr val="000000"/>
                </a:solidFill>
                <a:latin typeface="华文楷体" panose="02010600040101010101" pitchFamily="2" charset="-122"/>
                <a:ea typeface="华文楷体" panose="02010600040101010101" pitchFamily="2" charset="-122"/>
              </a:rPr>
              <a:t>未遵循“</a:t>
            </a:r>
            <a:r>
              <a:rPr lang="zh-CN" altLang="en-US" b="1" dirty="0">
                <a:solidFill>
                  <a:srgbClr val="0000FF"/>
                </a:solidFill>
                <a:latin typeface="华文楷体" panose="02010600040101010101" pitchFamily="2" charset="-122"/>
                <a:ea typeface="华文楷体" panose="02010600040101010101" pitchFamily="2" charset="-122"/>
              </a:rPr>
              <a:t>让权等待</a:t>
            </a:r>
            <a:r>
              <a:rPr lang="zh-CN" altLang="en-US" b="1" dirty="0">
                <a:solidFill>
                  <a:srgbClr val="000000"/>
                </a:solidFill>
                <a:latin typeface="华文楷体" panose="02010600040101010101" pitchFamily="2" charset="-122"/>
                <a:ea typeface="华文楷体" panose="02010600040101010101" pitchFamily="2" charset="-122"/>
              </a:rPr>
              <a:t>”的原则。</a:t>
            </a:r>
          </a:p>
        </p:txBody>
      </p:sp>
      <p:sp>
        <p:nvSpPr>
          <p:cNvPr id="6" name="Text Box 4">
            <a:extLst>
              <a:ext uri="{FF2B5EF4-FFF2-40B4-BE49-F238E27FC236}">
                <a16:creationId xmlns:a16="http://schemas.microsoft.com/office/drawing/2014/main" id="{DB5F10EE-6BFA-DC46-B6A0-910D6F65686F}"/>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信号量机制</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015E7528-5286-924B-8C36-7C03F8959CF0}"/>
              </a:ext>
            </a:extLst>
          </p:cNvPr>
          <p:cNvSpPr>
            <a:spLocks noGrp="1"/>
          </p:cNvSpPr>
          <p:nvPr>
            <p:ph type="sldNum" sz="quarter" idx="12"/>
          </p:nvPr>
        </p:nvSpPr>
        <p:spPr/>
        <p:txBody>
          <a:bodyPr/>
          <a:lstStyle/>
          <a:p>
            <a:fld id="{DC6D1BD5-D0BD-4B4A-ABF2-851E9CF71F86}" type="slidenum">
              <a:rPr lang="zh-CN" altLang="en-US" smtClean="0"/>
              <a:pPr/>
              <a:t>84</a:t>
            </a:fld>
            <a:endParaRPr lang="en-US" altLang="zh-CN" dirty="0"/>
          </a:p>
        </p:txBody>
      </p:sp>
    </p:spTree>
    <p:extLst>
      <p:ext uri="{BB962C8B-B14F-4D97-AF65-F5344CB8AC3E}">
        <p14:creationId xmlns:p14="http://schemas.microsoft.com/office/powerpoint/2010/main" val="418991575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90149">
                                            <p:txEl>
                                              <p:pRg st="0" end="0"/>
                                            </p:txEl>
                                          </p:spTgt>
                                        </p:tgtEl>
                                        <p:attrNameLst>
                                          <p:attrName>style.visibility</p:attrName>
                                        </p:attrNameLst>
                                      </p:cBhvr>
                                      <p:to>
                                        <p:strVal val="visible"/>
                                      </p:to>
                                    </p:set>
                                    <p:animEffect transition="in" filter="barn(outVertical)">
                                      <p:cBhvr>
                                        <p:cTn id="7" dur="500"/>
                                        <p:tgtEl>
                                          <p:spTgt spid="39014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90149">
                                            <p:txEl>
                                              <p:pRg st="1" end="1"/>
                                            </p:txEl>
                                          </p:spTgt>
                                        </p:tgtEl>
                                        <p:attrNameLst>
                                          <p:attrName>style.visibility</p:attrName>
                                        </p:attrNameLst>
                                      </p:cBhvr>
                                      <p:to>
                                        <p:strVal val="visible"/>
                                      </p:to>
                                    </p:set>
                                    <p:animEffect transition="in" filter="barn(outVertical)">
                                      <p:cBhvr>
                                        <p:cTn id="12" dur="500"/>
                                        <p:tgtEl>
                                          <p:spTgt spid="39014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90149">
                                            <p:txEl>
                                              <p:pRg st="2" end="2"/>
                                            </p:txEl>
                                          </p:spTgt>
                                        </p:tgtEl>
                                        <p:attrNameLst>
                                          <p:attrName>style.visibility</p:attrName>
                                        </p:attrNameLst>
                                      </p:cBhvr>
                                      <p:to>
                                        <p:strVal val="visible"/>
                                      </p:to>
                                    </p:set>
                                    <p:animEffect transition="in" filter="barn(outVertical)">
                                      <p:cBhvr>
                                        <p:cTn id="17" dur="500"/>
                                        <p:tgtEl>
                                          <p:spTgt spid="39014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49" grpId="0" build="p"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a:extLst>
              <a:ext uri="{FF2B5EF4-FFF2-40B4-BE49-F238E27FC236}">
                <a16:creationId xmlns:a16="http://schemas.microsoft.com/office/drawing/2014/main" id="{FC605A56-8F15-854D-8F67-E3F9F94DB26C}"/>
              </a:ext>
            </a:extLst>
          </p:cNvPr>
          <p:cNvSpPr>
            <a:spLocks noGrp="1" noChangeArrowheads="1"/>
          </p:cNvSpPr>
          <p:nvPr>
            <p:ph type="body" idx="4294967295"/>
          </p:nvPr>
        </p:nvSpPr>
        <p:spPr bwMode="auto">
          <a:xfrm>
            <a:off x="575469" y="1268760"/>
            <a:ext cx="7993062" cy="223234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eaLnBrk="1" hangingPunct="1">
              <a:buClr>
                <a:srgbClr val="0000FF"/>
              </a:buClr>
            </a:pPr>
            <a:r>
              <a:rPr lang="en-US" altLang="zh-CN" sz="2400" b="1" dirty="0">
                <a:solidFill>
                  <a:srgbClr val="FF0000"/>
                </a:solidFill>
                <a:latin typeface="华文楷体" panose="02010600040101010101" pitchFamily="2" charset="-122"/>
                <a:ea typeface="华文楷体" panose="02010600040101010101" pitchFamily="2" charset="-122"/>
              </a:rPr>
              <a:t>P</a:t>
            </a:r>
            <a:r>
              <a:rPr lang="zh-CN" altLang="en-US" sz="2400" b="1" dirty="0">
                <a:solidFill>
                  <a:srgbClr val="0000FF"/>
                </a:solidFill>
                <a:latin typeface="华文楷体" panose="02010600040101010101" pitchFamily="2" charset="-122"/>
                <a:ea typeface="华文楷体" panose="02010600040101010101" pitchFamily="2" charset="-122"/>
              </a:rPr>
              <a:t>和</a:t>
            </a:r>
            <a:r>
              <a:rPr lang="en-US" altLang="zh-CN" sz="2400" b="1" dirty="0">
                <a:solidFill>
                  <a:srgbClr val="FF0000"/>
                </a:solidFill>
                <a:latin typeface="华文楷体" panose="02010600040101010101" pitchFamily="2" charset="-122"/>
                <a:ea typeface="华文楷体" panose="02010600040101010101" pitchFamily="2" charset="-122"/>
              </a:rPr>
              <a:t>V</a:t>
            </a:r>
            <a:r>
              <a:rPr lang="zh-CN" altLang="en-US" sz="2400" b="1" dirty="0">
                <a:solidFill>
                  <a:srgbClr val="0000FF"/>
                </a:solidFill>
                <a:latin typeface="华文楷体" panose="02010600040101010101" pitchFamily="2" charset="-122"/>
                <a:ea typeface="华文楷体" panose="02010600040101010101" pitchFamily="2" charset="-122"/>
              </a:rPr>
              <a:t>操作原语定义</a:t>
            </a:r>
          </a:p>
          <a:p>
            <a:pPr lvl="1" algn="just" eaLnBrk="1" hangingPunct="1"/>
            <a:r>
              <a:rPr lang="zh-CN" altLang="en-US" sz="2400" dirty="0">
                <a:solidFill>
                  <a:srgbClr val="0000FF"/>
                </a:solidFill>
                <a:latin typeface="华文楷体" panose="02010600040101010101" pitchFamily="2" charset="-122"/>
                <a:ea typeface="华文楷体" panose="02010600040101010101" pitchFamily="2" charset="-122"/>
              </a:rPr>
              <a:t> </a:t>
            </a:r>
            <a:r>
              <a:rPr lang="en-US" altLang="zh-CN" sz="2400" b="1" dirty="0">
                <a:solidFill>
                  <a:srgbClr val="0000FF"/>
                </a:solidFill>
                <a:latin typeface="华文楷体" panose="02010600040101010101" pitchFamily="2" charset="-122"/>
                <a:ea typeface="华文楷体" panose="02010600040101010101" pitchFamily="2" charset="-122"/>
              </a:rPr>
              <a:t>wait(s)</a:t>
            </a:r>
            <a:r>
              <a:rPr lang="zh-CN" altLang="en-US" sz="2400" b="1" dirty="0">
                <a:solidFill>
                  <a:srgbClr val="0033CC"/>
                </a:solidFill>
                <a:latin typeface="华文楷体" panose="02010600040101010101" pitchFamily="2" charset="-122"/>
                <a:ea typeface="华文楷体" panose="02010600040101010101" pitchFamily="2" charset="-122"/>
              </a:rPr>
              <a:t>：</a:t>
            </a:r>
            <a:r>
              <a:rPr lang="zh-CN" altLang="en-US" sz="2400" dirty="0">
                <a:latin typeface="华文楷体" panose="02010600040101010101" pitchFamily="2" charset="-122"/>
                <a:ea typeface="华文楷体" panose="02010600040101010101" pitchFamily="2" charset="-122"/>
              </a:rPr>
              <a:t>将信号量</a:t>
            </a:r>
            <a:r>
              <a:rPr lang="en-US" altLang="zh-CN" sz="2400" b="1" dirty="0">
                <a:solidFill>
                  <a:srgbClr val="FF3300"/>
                </a:solidFill>
                <a:latin typeface="华文楷体" panose="02010600040101010101" pitchFamily="2" charset="-122"/>
                <a:ea typeface="华文楷体" panose="02010600040101010101" pitchFamily="2" charset="-122"/>
              </a:rPr>
              <a:t>s</a:t>
            </a:r>
            <a:r>
              <a:rPr lang="zh-CN" altLang="en-US" sz="2400" dirty="0">
                <a:latin typeface="华文楷体" panose="02010600040101010101" pitchFamily="2" charset="-122"/>
                <a:ea typeface="华文楷体" panose="02010600040101010101" pitchFamily="2" charset="-122"/>
              </a:rPr>
              <a:t>减去</a:t>
            </a:r>
            <a:r>
              <a:rPr lang="en-US" altLang="zh-CN" sz="2400" dirty="0">
                <a:latin typeface="华文楷体" panose="02010600040101010101" pitchFamily="2" charset="-122"/>
                <a:ea typeface="华文楷体" panose="02010600040101010101" pitchFamily="2" charset="-122"/>
              </a:rPr>
              <a:t>l</a:t>
            </a:r>
            <a:r>
              <a:rPr lang="zh-CN" altLang="en-US" sz="2400" dirty="0">
                <a:latin typeface="华文楷体" panose="02010600040101010101" pitchFamily="2" charset="-122"/>
                <a:ea typeface="华文楷体" panose="02010600040101010101" pitchFamily="2" charset="-122"/>
              </a:rPr>
              <a:t>，若结果小于</a:t>
            </a:r>
            <a:r>
              <a:rPr lang="en-US" altLang="zh-CN" sz="2400" dirty="0">
                <a:latin typeface="华文楷体" panose="02010600040101010101" pitchFamily="2" charset="-122"/>
                <a:ea typeface="华文楷体" panose="02010600040101010101" pitchFamily="2" charset="-122"/>
              </a:rPr>
              <a:t>0</a:t>
            </a:r>
            <a:r>
              <a:rPr lang="zh-CN" altLang="en-US" sz="2400" dirty="0">
                <a:latin typeface="华文楷体" panose="02010600040101010101" pitchFamily="2" charset="-122"/>
                <a:ea typeface="华文楷体" panose="02010600040101010101" pitchFamily="2" charset="-122"/>
              </a:rPr>
              <a:t>，则调用</a:t>
            </a:r>
            <a:r>
              <a:rPr lang="en-US" altLang="zh-CN" sz="2400" dirty="0">
                <a:latin typeface="华文楷体" panose="02010600040101010101" pitchFamily="2" charset="-122"/>
                <a:ea typeface="华文楷体" panose="02010600040101010101" pitchFamily="2" charset="-122"/>
              </a:rPr>
              <a:t>wait(s)</a:t>
            </a:r>
            <a:r>
              <a:rPr lang="zh-CN" altLang="en-US" sz="2400" dirty="0">
                <a:latin typeface="华文楷体" panose="02010600040101010101" pitchFamily="2" charset="-122"/>
                <a:ea typeface="华文楷体" panose="02010600040101010101" pitchFamily="2" charset="-122"/>
              </a:rPr>
              <a:t>的进程被置成等待信号量</a:t>
            </a:r>
            <a:r>
              <a:rPr lang="en-US" altLang="zh-CN" sz="2400" dirty="0">
                <a:latin typeface="华文楷体" panose="02010600040101010101" pitchFamily="2" charset="-122"/>
                <a:ea typeface="华文楷体" panose="02010600040101010101" pitchFamily="2" charset="-122"/>
              </a:rPr>
              <a:t>s</a:t>
            </a:r>
            <a:r>
              <a:rPr lang="zh-CN" altLang="en-US" sz="2400" dirty="0">
                <a:latin typeface="华文楷体" panose="02010600040101010101" pitchFamily="2" charset="-122"/>
                <a:ea typeface="华文楷体" panose="02010600040101010101" pitchFamily="2" charset="-122"/>
              </a:rPr>
              <a:t>的状态。</a:t>
            </a:r>
          </a:p>
          <a:p>
            <a:pPr lvl="1" algn="just" eaLnBrk="1" hangingPunct="1"/>
            <a:r>
              <a:rPr lang="zh-CN" altLang="en-US" sz="2400" dirty="0">
                <a:latin typeface="华文楷体" panose="02010600040101010101" pitchFamily="2" charset="-122"/>
                <a:ea typeface="华文楷体" panose="02010600040101010101" pitchFamily="2" charset="-122"/>
              </a:rPr>
              <a:t> </a:t>
            </a:r>
            <a:r>
              <a:rPr lang="en-US" altLang="zh-CN" sz="2400" b="1" dirty="0">
                <a:solidFill>
                  <a:srgbClr val="0000FF"/>
                </a:solidFill>
                <a:latin typeface="华文楷体" panose="02010600040101010101" pitchFamily="2" charset="-122"/>
                <a:ea typeface="华文楷体" panose="02010600040101010101" pitchFamily="2" charset="-122"/>
              </a:rPr>
              <a:t>signal(s</a:t>
            </a:r>
            <a:r>
              <a:rPr lang="en-US" altLang="zh-CN" sz="2400" b="1" dirty="0">
                <a:solidFill>
                  <a:srgbClr val="0033CC"/>
                </a:solidFill>
                <a:latin typeface="华文楷体" panose="02010600040101010101" pitchFamily="2" charset="-122"/>
                <a:ea typeface="华文楷体" panose="02010600040101010101" pitchFamily="2" charset="-122"/>
              </a:rPr>
              <a:t>)</a:t>
            </a:r>
            <a:r>
              <a:rPr lang="zh-CN" altLang="en-US" sz="2400" b="1" dirty="0">
                <a:solidFill>
                  <a:srgbClr val="0033CC"/>
                </a:solidFill>
                <a:latin typeface="华文楷体" panose="02010600040101010101" pitchFamily="2" charset="-122"/>
                <a:ea typeface="华文楷体" panose="02010600040101010101" pitchFamily="2" charset="-122"/>
              </a:rPr>
              <a:t>：</a:t>
            </a:r>
            <a:r>
              <a:rPr lang="zh-CN" altLang="en-US" sz="2400" dirty="0">
                <a:latin typeface="华文楷体" panose="02010600040101010101" pitchFamily="2" charset="-122"/>
                <a:ea typeface="华文楷体" panose="02010600040101010101" pitchFamily="2" charset="-122"/>
              </a:rPr>
              <a:t>将信号量</a:t>
            </a:r>
            <a:r>
              <a:rPr lang="en-US" altLang="zh-CN" sz="2400" b="1" dirty="0">
                <a:solidFill>
                  <a:srgbClr val="FF3300"/>
                </a:solidFill>
                <a:latin typeface="华文楷体" panose="02010600040101010101" pitchFamily="2" charset="-122"/>
                <a:ea typeface="华文楷体" panose="02010600040101010101" pitchFamily="2" charset="-122"/>
              </a:rPr>
              <a:t>s</a:t>
            </a:r>
            <a:r>
              <a:rPr lang="zh-CN" altLang="en-US" sz="2400" dirty="0">
                <a:latin typeface="华文楷体" panose="02010600040101010101" pitchFamily="2" charset="-122"/>
                <a:ea typeface="华文楷体" panose="02010600040101010101" pitchFamily="2" charset="-122"/>
              </a:rPr>
              <a:t>加</a:t>
            </a:r>
            <a:r>
              <a:rPr lang="en-US" altLang="zh-CN" sz="2400" dirty="0">
                <a:latin typeface="华文楷体" panose="02010600040101010101" pitchFamily="2" charset="-122"/>
                <a:ea typeface="华文楷体" panose="02010600040101010101" pitchFamily="2" charset="-122"/>
              </a:rPr>
              <a:t>1</a:t>
            </a:r>
            <a:r>
              <a:rPr lang="zh-CN" altLang="en-US" sz="2400" dirty="0">
                <a:latin typeface="华文楷体" panose="02010600040101010101" pitchFamily="2" charset="-122"/>
                <a:ea typeface="华文楷体" panose="02010600040101010101" pitchFamily="2" charset="-122"/>
              </a:rPr>
              <a:t>，若结果不大于</a:t>
            </a:r>
            <a:r>
              <a:rPr lang="en-US" altLang="zh-CN" sz="2400" dirty="0">
                <a:latin typeface="华文楷体" panose="02010600040101010101" pitchFamily="2" charset="-122"/>
                <a:ea typeface="华文楷体" panose="02010600040101010101" pitchFamily="2" charset="-122"/>
              </a:rPr>
              <a:t>0</a:t>
            </a:r>
            <a:r>
              <a:rPr lang="zh-CN" altLang="en-US" sz="2400" dirty="0">
                <a:latin typeface="华文楷体" panose="02010600040101010101" pitchFamily="2" charset="-122"/>
                <a:ea typeface="华文楷体" panose="02010600040101010101" pitchFamily="2" charset="-122"/>
              </a:rPr>
              <a:t>，则释放一个等待信号量</a:t>
            </a:r>
            <a:r>
              <a:rPr lang="en-US" altLang="zh-CN" sz="2400" dirty="0">
                <a:latin typeface="华文楷体" panose="02010600040101010101" pitchFamily="2" charset="-122"/>
                <a:ea typeface="华文楷体" panose="02010600040101010101" pitchFamily="2" charset="-122"/>
              </a:rPr>
              <a:t>s</a:t>
            </a:r>
            <a:r>
              <a:rPr lang="zh-CN" altLang="en-US" sz="2400" dirty="0">
                <a:latin typeface="华文楷体" panose="02010600040101010101" pitchFamily="2" charset="-122"/>
                <a:ea typeface="华文楷体" panose="02010600040101010101" pitchFamily="2" charset="-122"/>
              </a:rPr>
              <a:t>的进程。</a:t>
            </a:r>
            <a:endParaRPr lang="en-US" altLang="zh-CN" sz="2400" dirty="0">
              <a:latin typeface="华文楷体" panose="02010600040101010101" pitchFamily="2" charset="-122"/>
              <a:ea typeface="华文楷体" panose="02010600040101010101" pitchFamily="2" charset="-122"/>
            </a:endParaRPr>
          </a:p>
        </p:txBody>
      </p:sp>
      <p:sp>
        <p:nvSpPr>
          <p:cNvPr id="5" name="Text Box 4">
            <a:extLst>
              <a:ext uri="{FF2B5EF4-FFF2-40B4-BE49-F238E27FC236}">
                <a16:creationId xmlns:a16="http://schemas.microsoft.com/office/drawing/2014/main" id="{FE2E72A1-3FE8-E644-BFF9-BBCE810DFA89}"/>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信号量机制</a:t>
            </a:r>
            <a:endParaRPr lang="zh-CN" altLang="en-US" sz="3200" b="1" dirty="0">
              <a:solidFill>
                <a:srgbClr val="FF3300"/>
              </a:solidFill>
              <a:latin typeface="宋体" panose="02010600030101010101" pitchFamily="2" charset="-122"/>
            </a:endParaRPr>
          </a:p>
        </p:txBody>
      </p:sp>
      <p:sp>
        <p:nvSpPr>
          <p:cNvPr id="6" name="Rectangle 1027">
            <a:extLst>
              <a:ext uri="{FF2B5EF4-FFF2-40B4-BE49-F238E27FC236}">
                <a16:creationId xmlns:a16="http://schemas.microsoft.com/office/drawing/2014/main" id="{3D16ACCF-4EE2-E241-B6C9-8BA1766C0048}"/>
              </a:ext>
            </a:extLst>
          </p:cNvPr>
          <p:cNvSpPr txBox="1">
            <a:spLocks noChangeArrowheads="1"/>
          </p:cNvSpPr>
          <p:nvPr/>
        </p:nvSpPr>
        <p:spPr bwMode="auto">
          <a:xfrm>
            <a:off x="908372" y="3573016"/>
            <a:ext cx="7892630" cy="1290835"/>
          </a:xfrm>
          <a:prstGeom prst="rect">
            <a:avLst/>
          </a:prstGeom>
          <a:solidFill>
            <a:schemeClr val="bg2">
              <a:lumMod val="10000"/>
              <a:lumOff val="9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9pPr>
          </a:lstStyle>
          <a:p>
            <a:pPr eaLnBrk="1" hangingPunct="1">
              <a:lnSpc>
                <a:spcPct val="80000"/>
              </a:lnSpc>
              <a:buFont typeface="Wingdings" pitchFamily="2" charset="2"/>
              <a:buNone/>
            </a:pPr>
            <a:r>
              <a:rPr kumimoji="0" lang="en-US" altLang="zh-CN" sz="2000" b="1" kern="0">
                <a:solidFill>
                  <a:srgbClr val="171D17"/>
                </a:solidFill>
                <a:latin typeface="华文楷体" panose="02010600040101010101" pitchFamily="2" charset="-122"/>
                <a:ea typeface="华文楷体" panose="02010600040101010101" pitchFamily="2" charset="-122"/>
                <a:cs typeface="Tahoma" panose="020B0604030504040204" pitchFamily="34" charset="0"/>
              </a:rPr>
              <a:t>typedef struct semaphore {</a:t>
            </a:r>
          </a:p>
          <a:p>
            <a:pPr eaLnBrk="1" hangingPunct="1">
              <a:lnSpc>
                <a:spcPct val="80000"/>
              </a:lnSpc>
              <a:buFont typeface="Wingdings" pitchFamily="2" charset="2"/>
              <a:buNone/>
            </a:pPr>
            <a:r>
              <a:rPr kumimoji="0" lang="en-US" altLang="zh-CN" sz="2000" b="1" kern="0">
                <a:solidFill>
                  <a:srgbClr val="171D17"/>
                </a:solidFill>
                <a:latin typeface="华文楷体" panose="02010600040101010101" pitchFamily="2" charset="-122"/>
                <a:ea typeface="华文楷体" panose="02010600040101010101" pitchFamily="2" charset="-122"/>
                <a:cs typeface="Tahoma" panose="020B0604030504040204" pitchFamily="34" charset="0"/>
              </a:rPr>
              <a:t>	int </a:t>
            </a:r>
            <a:r>
              <a:rPr kumimoji="0" lang="en-US" altLang="zh-CN" sz="2000" b="1" kern="0">
                <a:solidFill>
                  <a:srgbClr val="0000FF"/>
                </a:solidFill>
                <a:latin typeface="华文楷体" panose="02010600040101010101" pitchFamily="2" charset="-122"/>
                <a:ea typeface="华文楷体" panose="02010600040101010101" pitchFamily="2" charset="-122"/>
                <a:cs typeface="Tahoma" panose="020B0604030504040204" pitchFamily="34" charset="0"/>
              </a:rPr>
              <a:t>value</a:t>
            </a:r>
            <a:r>
              <a:rPr kumimoji="0" lang="en-US" altLang="zh-CN" sz="2000" b="1" kern="0">
                <a:solidFill>
                  <a:srgbClr val="171D17"/>
                </a:solidFill>
                <a:latin typeface="华文楷体" panose="02010600040101010101" pitchFamily="2" charset="-122"/>
                <a:ea typeface="华文楷体" panose="02010600040101010101" pitchFamily="2" charset="-122"/>
                <a:cs typeface="Tahoma" panose="020B0604030504040204" pitchFamily="34" charset="0"/>
              </a:rPr>
              <a:t>;             /*</a:t>
            </a:r>
            <a:r>
              <a:rPr kumimoji="0" lang="zh-CN" altLang="en-US" sz="2000" b="1" kern="0">
                <a:solidFill>
                  <a:srgbClr val="171D17"/>
                </a:solidFill>
                <a:latin typeface="华文楷体" panose="02010600040101010101" pitchFamily="2" charset="-122"/>
                <a:ea typeface="华文楷体" panose="02010600040101010101" pitchFamily="2" charset="-122"/>
                <a:cs typeface="Tahoma" panose="020B0604030504040204" pitchFamily="34" charset="0"/>
              </a:rPr>
              <a:t>信号量值</a:t>
            </a:r>
            <a:r>
              <a:rPr kumimoji="0" lang="en-US" altLang="zh-CN" sz="2000" b="1" kern="0">
                <a:solidFill>
                  <a:srgbClr val="171D17"/>
                </a:solidFill>
                <a:latin typeface="华文楷体" panose="02010600040101010101" pitchFamily="2" charset="-122"/>
                <a:ea typeface="华文楷体" panose="02010600040101010101" pitchFamily="2" charset="-122"/>
                <a:cs typeface="Tahoma" panose="020B0604030504040204" pitchFamily="34" charset="0"/>
              </a:rPr>
              <a:t>*/</a:t>
            </a:r>
            <a:endParaRPr kumimoji="0" lang="zh-CN" altLang="en-US" sz="2000" b="1" kern="0">
              <a:solidFill>
                <a:srgbClr val="171D17"/>
              </a:solidFill>
              <a:latin typeface="华文楷体" panose="02010600040101010101" pitchFamily="2" charset="-122"/>
              <a:ea typeface="华文楷体" panose="02010600040101010101" pitchFamily="2" charset="-122"/>
              <a:cs typeface="Tahoma" panose="020B0604030504040204" pitchFamily="34" charset="0"/>
            </a:endParaRPr>
          </a:p>
          <a:p>
            <a:pPr eaLnBrk="1" hangingPunct="1">
              <a:lnSpc>
                <a:spcPct val="80000"/>
              </a:lnSpc>
              <a:buFont typeface="Wingdings" pitchFamily="2" charset="2"/>
              <a:buNone/>
            </a:pPr>
            <a:r>
              <a:rPr kumimoji="0" lang="zh-CN" altLang="en-US" sz="2000" b="1" kern="0">
                <a:solidFill>
                  <a:srgbClr val="171D17"/>
                </a:solidFill>
                <a:latin typeface="华文楷体" panose="02010600040101010101" pitchFamily="2" charset="-122"/>
                <a:ea typeface="华文楷体" panose="02010600040101010101" pitchFamily="2" charset="-122"/>
                <a:cs typeface="Tahoma" panose="020B0604030504040204" pitchFamily="34" charset="0"/>
              </a:rPr>
              <a:t>	</a:t>
            </a:r>
            <a:r>
              <a:rPr kumimoji="0" lang="en-US" altLang="zh-CN" sz="2000" b="1" kern="0">
                <a:solidFill>
                  <a:srgbClr val="171D17"/>
                </a:solidFill>
                <a:latin typeface="华文楷体" panose="02010600040101010101" pitchFamily="2" charset="-122"/>
                <a:ea typeface="华文楷体" panose="02010600040101010101" pitchFamily="2" charset="-122"/>
                <a:cs typeface="Tahoma" panose="020B0604030504040204" pitchFamily="34" charset="0"/>
              </a:rPr>
              <a:t>struct </a:t>
            </a:r>
            <a:r>
              <a:rPr kumimoji="0" lang="en-US" altLang="zh-CN" sz="2000" b="1" kern="0">
                <a:solidFill>
                  <a:srgbClr val="0000FF"/>
                </a:solidFill>
                <a:latin typeface="华文楷体" panose="02010600040101010101" pitchFamily="2" charset="-122"/>
                <a:ea typeface="华文楷体" panose="02010600040101010101" pitchFamily="2" charset="-122"/>
                <a:cs typeface="Tahoma" panose="020B0604030504040204" pitchFamily="34" charset="0"/>
              </a:rPr>
              <a:t>pcb *list</a:t>
            </a:r>
            <a:r>
              <a:rPr kumimoji="0" lang="en-US" altLang="zh-CN" sz="2000" b="1" kern="0">
                <a:solidFill>
                  <a:srgbClr val="171D17"/>
                </a:solidFill>
                <a:latin typeface="华文楷体" panose="02010600040101010101" pitchFamily="2" charset="-122"/>
                <a:ea typeface="华文楷体" panose="02010600040101010101" pitchFamily="2" charset="-122"/>
                <a:cs typeface="Tahoma" panose="020B0604030504040204" pitchFamily="34" charset="0"/>
              </a:rPr>
              <a:t>;    /*</a:t>
            </a:r>
            <a:r>
              <a:rPr kumimoji="0" lang="zh-CN" altLang="en-US" sz="2000" b="1" kern="0">
                <a:solidFill>
                  <a:srgbClr val="171D17"/>
                </a:solidFill>
                <a:latin typeface="华文楷体" panose="02010600040101010101" pitchFamily="2" charset="-122"/>
                <a:ea typeface="华文楷体" panose="02010600040101010101" pitchFamily="2" charset="-122"/>
                <a:cs typeface="Tahoma" panose="020B0604030504040204" pitchFamily="34" charset="0"/>
              </a:rPr>
              <a:t>信号量队列指针</a:t>
            </a:r>
            <a:r>
              <a:rPr kumimoji="0" lang="en-US" altLang="zh-CN" sz="2000" b="1" kern="0">
                <a:solidFill>
                  <a:srgbClr val="171D17"/>
                </a:solidFill>
                <a:latin typeface="华文楷体" panose="02010600040101010101" pitchFamily="2" charset="-122"/>
                <a:ea typeface="华文楷体" panose="02010600040101010101" pitchFamily="2" charset="-122"/>
                <a:cs typeface="Tahoma" panose="020B0604030504040204" pitchFamily="34" charset="0"/>
              </a:rPr>
              <a:t>*/</a:t>
            </a:r>
            <a:endParaRPr kumimoji="0" lang="zh-CN" altLang="en-US" sz="2000" b="1" kern="0">
              <a:solidFill>
                <a:srgbClr val="171D17"/>
              </a:solidFill>
              <a:latin typeface="华文楷体" panose="02010600040101010101" pitchFamily="2" charset="-122"/>
              <a:ea typeface="华文楷体" panose="02010600040101010101" pitchFamily="2" charset="-122"/>
              <a:cs typeface="Tahoma" panose="020B0604030504040204" pitchFamily="34" charset="0"/>
            </a:endParaRPr>
          </a:p>
          <a:p>
            <a:pPr eaLnBrk="1" hangingPunct="1">
              <a:lnSpc>
                <a:spcPct val="80000"/>
              </a:lnSpc>
              <a:buFont typeface="Wingdings" pitchFamily="2" charset="2"/>
              <a:buNone/>
            </a:pPr>
            <a:r>
              <a:rPr kumimoji="0" lang="zh-CN" altLang="en-US" sz="2000" b="1" kern="0">
                <a:solidFill>
                  <a:srgbClr val="171D17"/>
                </a:solidFill>
                <a:latin typeface="华文楷体" panose="02010600040101010101" pitchFamily="2" charset="-122"/>
                <a:ea typeface="华文楷体" panose="02010600040101010101" pitchFamily="2" charset="-122"/>
                <a:cs typeface="Tahoma" panose="020B0604030504040204" pitchFamily="34" charset="0"/>
              </a:rPr>
              <a:t> </a:t>
            </a:r>
            <a:r>
              <a:rPr kumimoji="0" lang="en-US" altLang="zh-CN" sz="2000" b="1" kern="0">
                <a:solidFill>
                  <a:srgbClr val="171D17"/>
                </a:solidFill>
                <a:latin typeface="华文楷体" panose="02010600040101010101" pitchFamily="2" charset="-122"/>
                <a:ea typeface="华文楷体" panose="02010600040101010101" pitchFamily="2" charset="-122"/>
                <a:cs typeface="Tahoma" panose="020B0604030504040204" pitchFamily="34" charset="0"/>
              </a:rPr>
              <a:t>}; </a:t>
            </a:r>
          </a:p>
        </p:txBody>
      </p:sp>
      <p:sp>
        <p:nvSpPr>
          <p:cNvPr id="7" name="TextBox 6">
            <a:extLst>
              <a:ext uri="{FF2B5EF4-FFF2-40B4-BE49-F238E27FC236}">
                <a16:creationId xmlns:a16="http://schemas.microsoft.com/office/drawing/2014/main" id="{2BB87EF8-34BA-0747-A916-7F6D4B5A863C}"/>
              </a:ext>
            </a:extLst>
          </p:cNvPr>
          <p:cNvSpPr txBox="1"/>
          <p:nvPr/>
        </p:nvSpPr>
        <p:spPr>
          <a:xfrm>
            <a:off x="4788058" y="4854739"/>
            <a:ext cx="4012944" cy="1877437"/>
          </a:xfrm>
          <a:prstGeom prst="rect">
            <a:avLst/>
          </a:prstGeom>
          <a:solidFill>
            <a:schemeClr val="accent2">
              <a:lumMod val="20000"/>
              <a:lumOff val="80000"/>
            </a:schemeClr>
          </a:solidFill>
        </p:spPr>
        <p:txBody>
          <a:bodyPr wrap="square">
            <a:spAutoFit/>
          </a:bodyPr>
          <a:lstStyle/>
          <a:p>
            <a:pPr>
              <a:defRPr/>
            </a:pPr>
            <a:r>
              <a:rPr lang="en-US" altLang="zh-CN" sz="2000" dirty="0">
                <a:solidFill>
                  <a:srgbClr val="0000FF"/>
                </a:solidFill>
                <a:latin typeface="+mn-lt"/>
                <a:ea typeface="华文新魏" pitchFamily="2" charset="-122"/>
                <a:cs typeface="Tahoma" pitchFamily="34" charset="0"/>
              </a:rPr>
              <a:t> </a:t>
            </a:r>
            <a:r>
              <a:rPr lang="en-US" altLang="zh-CN" sz="2000" dirty="0">
                <a:solidFill>
                  <a:srgbClr val="FF3300"/>
                </a:solidFill>
                <a:latin typeface="+mn-lt"/>
                <a:ea typeface="华文新魏" pitchFamily="2" charset="-122"/>
                <a:cs typeface="Tahoma" pitchFamily="34" charset="0"/>
              </a:rPr>
              <a:t>signal(semaphore &amp;s)</a:t>
            </a:r>
            <a:r>
              <a:rPr lang="en-US" altLang="zh-CN" sz="2000" dirty="0">
                <a:solidFill>
                  <a:srgbClr val="0000FF"/>
                </a:solidFill>
                <a:latin typeface="+mn-lt"/>
                <a:ea typeface="华文新魏" pitchFamily="2" charset="-122"/>
                <a:cs typeface="Tahoma" pitchFamily="34" charset="0"/>
              </a:rPr>
              <a:t>  {</a:t>
            </a:r>
          </a:p>
          <a:p>
            <a:pPr>
              <a:defRPr/>
            </a:pPr>
            <a:r>
              <a:rPr lang="en-US" altLang="zh-CN" sz="2000" dirty="0">
                <a:solidFill>
                  <a:srgbClr val="0000FF"/>
                </a:solidFill>
                <a:latin typeface="+mn-lt"/>
                <a:ea typeface="华文新魏" pitchFamily="2" charset="-122"/>
                <a:cs typeface="Tahoma" pitchFamily="34" charset="0"/>
              </a:rPr>
              <a:t>	</a:t>
            </a:r>
            <a:r>
              <a:rPr lang="en-US" altLang="zh-CN" sz="2000" dirty="0" err="1">
                <a:solidFill>
                  <a:srgbClr val="0000FF"/>
                </a:solidFill>
                <a:latin typeface="+mn-lt"/>
                <a:ea typeface="华文新魏" pitchFamily="2" charset="-122"/>
                <a:cs typeface="Tahoma" pitchFamily="34" charset="0"/>
              </a:rPr>
              <a:t>s.value</a:t>
            </a:r>
            <a:r>
              <a:rPr lang="en-US" altLang="zh-CN" sz="2000" dirty="0">
                <a:solidFill>
                  <a:srgbClr val="0000FF"/>
                </a:solidFill>
                <a:latin typeface="+mn-lt"/>
                <a:ea typeface="华文新魏" pitchFamily="2" charset="-122"/>
                <a:cs typeface="Tahoma" pitchFamily="34" charset="0"/>
              </a:rPr>
              <a:t>++;            </a:t>
            </a:r>
          </a:p>
          <a:p>
            <a:pPr>
              <a:defRPr/>
            </a:pPr>
            <a:r>
              <a:rPr lang="en-US" altLang="zh-CN" sz="2000" dirty="0">
                <a:solidFill>
                  <a:srgbClr val="0000FF"/>
                </a:solidFill>
                <a:latin typeface="+mn-lt"/>
                <a:ea typeface="华文新魏" pitchFamily="2" charset="-122"/>
                <a:cs typeface="Tahoma" pitchFamily="34" charset="0"/>
              </a:rPr>
              <a:t>          if(</a:t>
            </a:r>
            <a:r>
              <a:rPr lang="en-US" altLang="zh-CN" sz="2000" dirty="0" err="1">
                <a:solidFill>
                  <a:srgbClr val="0000FF"/>
                </a:solidFill>
                <a:latin typeface="+mn-lt"/>
                <a:ea typeface="华文新魏" pitchFamily="2" charset="-122"/>
                <a:cs typeface="Tahoma" pitchFamily="34" charset="0"/>
              </a:rPr>
              <a:t>s.value</a:t>
            </a:r>
            <a:r>
              <a:rPr lang="en-US" altLang="zh-CN" sz="2000" dirty="0">
                <a:solidFill>
                  <a:srgbClr val="0000FF"/>
                </a:solidFill>
                <a:latin typeface="+mn-lt"/>
                <a:ea typeface="华文新魏" pitchFamily="2" charset="-122"/>
                <a:cs typeface="Tahoma" pitchFamily="34" charset="0"/>
              </a:rPr>
              <a:t>&lt;=0)        </a:t>
            </a:r>
          </a:p>
          <a:p>
            <a:pPr>
              <a:defRPr/>
            </a:pPr>
            <a:r>
              <a:rPr lang="en-US" altLang="zh-CN" sz="2000" dirty="0">
                <a:solidFill>
                  <a:srgbClr val="0000FF"/>
                </a:solidFill>
                <a:latin typeface="+mn-lt"/>
                <a:ea typeface="华文新魏" pitchFamily="2" charset="-122"/>
                <a:cs typeface="Tahoma" pitchFamily="34" charset="0"/>
              </a:rPr>
              <a:t>          wakeup(</a:t>
            </a:r>
            <a:r>
              <a:rPr lang="en-US" altLang="zh-CN" sz="2000" dirty="0" err="1">
                <a:solidFill>
                  <a:srgbClr val="0000FF"/>
                </a:solidFill>
                <a:latin typeface="+mn-lt"/>
                <a:ea typeface="华文新魏" pitchFamily="2" charset="-122"/>
                <a:cs typeface="Tahoma" pitchFamily="34" charset="0"/>
              </a:rPr>
              <a:t>s.list</a:t>
            </a:r>
            <a:r>
              <a:rPr lang="en-US" altLang="zh-CN" sz="2000" dirty="0">
                <a:solidFill>
                  <a:srgbClr val="0000FF"/>
                </a:solidFill>
                <a:latin typeface="+mn-lt"/>
                <a:ea typeface="华文新魏" pitchFamily="2" charset="-122"/>
                <a:cs typeface="Tahoma" pitchFamily="34" charset="0"/>
              </a:rPr>
              <a:t>);        </a:t>
            </a:r>
          </a:p>
          <a:p>
            <a:pPr>
              <a:defRPr/>
            </a:pPr>
            <a:r>
              <a:rPr lang="en-US" altLang="zh-CN" sz="2000" dirty="0">
                <a:solidFill>
                  <a:srgbClr val="0000FF"/>
                </a:solidFill>
                <a:latin typeface="+mn-lt"/>
                <a:ea typeface="华文新魏" pitchFamily="2" charset="-122"/>
                <a:cs typeface="Tahoma" pitchFamily="34" charset="0"/>
              </a:rPr>
              <a:t>      }   </a:t>
            </a:r>
            <a:endParaRPr lang="zh-CN" altLang="en-US" sz="2000" dirty="0">
              <a:solidFill>
                <a:srgbClr val="0000FF"/>
              </a:solidFill>
              <a:latin typeface="+mn-lt"/>
              <a:ea typeface="华文新魏" pitchFamily="2" charset="-122"/>
              <a:cs typeface="Tahoma" pitchFamily="34" charset="0"/>
            </a:endParaRPr>
          </a:p>
        </p:txBody>
      </p:sp>
      <p:sp>
        <p:nvSpPr>
          <p:cNvPr id="8" name="TextBox 7">
            <a:extLst>
              <a:ext uri="{FF2B5EF4-FFF2-40B4-BE49-F238E27FC236}">
                <a16:creationId xmlns:a16="http://schemas.microsoft.com/office/drawing/2014/main" id="{7EDCB408-3AA8-8B4A-8246-6E700368108B}"/>
              </a:ext>
            </a:extLst>
          </p:cNvPr>
          <p:cNvSpPr txBox="1"/>
          <p:nvPr/>
        </p:nvSpPr>
        <p:spPr>
          <a:xfrm>
            <a:off x="885721" y="4845627"/>
            <a:ext cx="3917211" cy="1877437"/>
          </a:xfrm>
          <a:prstGeom prst="rect">
            <a:avLst/>
          </a:prstGeom>
          <a:solidFill>
            <a:schemeClr val="accent3">
              <a:lumMod val="95000"/>
            </a:schemeClr>
          </a:solidFill>
        </p:spPr>
        <p:txBody>
          <a:bodyPr wrap="square">
            <a:spAutoFit/>
          </a:bodyPr>
          <a:lstStyle/>
          <a:p>
            <a:pPr>
              <a:defRPr/>
            </a:pPr>
            <a:r>
              <a:rPr lang="en-US" altLang="zh-CN" sz="2000" dirty="0">
                <a:solidFill>
                  <a:srgbClr val="FF3300"/>
                </a:solidFill>
                <a:latin typeface="+mn-lt"/>
                <a:ea typeface="华文新魏" pitchFamily="2" charset="-122"/>
                <a:cs typeface="Tahoma" pitchFamily="34" charset="0"/>
              </a:rPr>
              <a:t> wait(semaphore &amp;s) </a:t>
            </a:r>
            <a:r>
              <a:rPr lang="en-US" altLang="zh-CN" sz="2000" dirty="0">
                <a:solidFill>
                  <a:srgbClr val="0000FF"/>
                </a:solidFill>
                <a:latin typeface="+mn-lt"/>
                <a:ea typeface="华文新魏" pitchFamily="2" charset="-122"/>
                <a:cs typeface="Tahoma" pitchFamily="34" charset="0"/>
              </a:rPr>
              <a:t>  {</a:t>
            </a:r>
          </a:p>
          <a:p>
            <a:pPr>
              <a:defRPr/>
            </a:pPr>
            <a:r>
              <a:rPr lang="en-US" altLang="zh-CN" sz="2000" dirty="0">
                <a:solidFill>
                  <a:srgbClr val="0000FF"/>
                </a:solidFill>
                <a:latin typeface="+mn-lt"/>
                <a:ea typeface="华文新魏" pitchFamily="2" charset="-122"/>
                <a:cs typeface="Tahoma" pitchFamily="34" charset="0"/>
              </a:rPr>
              <a:t>	 </a:t>
            </a:r>
            <a:r>
              <a:rPr lang="en-US" altLang="zh-CN" sz="2000" dirty="0" err="1">
                <a:solidFill>
                  <a:srgbClr val="0000FF"/>
                </a:solidFill>
                <a:latin typeface="+mn-lt"/>
                <a:ea typeface="华文新魏" pitchFamily="2" charset="-122"/>
                <a:cs typeface="Tahoma" pitchFamily="34" charset="0"/>
              </a:rPr>
              <a:t>s.value</a:t>
            </a:r>
            <a:r>
              <a:rPr lang="en-US" altLang="zh-CN" sz="2000" dirty="0">
                <a:solidFill>
                  <a:srgbClr val="0000FF"/>
                </a:solidFill>
                <a:latin typeface="+mn-lt"/>
                <a:ea typeface="华文新魏" pitchFamily="2" charset="-122"/>
                <a:cs typeface="Tahoma" pitchFamily="34" charset="0"/>
              </a:rPr>
              <a:t>--;            </a:t>
            </a:r>
          </a:p>
          <a:p>
            <a:pPr>
              <a:defRPr/>
            </a:pPr>
            <a:r>
              <a:rPr lang="en-US" altLang="zh-CN" sz="2000" dirty="0">
                <a:solidFill>
                  <a:srgbClr val="0000FF"/>
                </a:solidFill>
                <a:latin typeface="+mn-lt"/>
                <a:ea typeface="华文新魏" pitchFamily="2" charset="-122"/>
                <a:cs typeface="Tahoma" pitchFamily="34" charset="0"/>
              </a:rPr>
              <a:t>	 if(</a:t>
            </a:r>
            <a:r>
              <a:rPr lang="en-US" altLang="zh-CN" sz="2000" dirty="0" err="1">
                <a:solidFill>
                  <a:srgbClr val="0000FF"/>
                </a:solidFill>
                <a:latin typeface="+mn-lt"/>
                <a:ea typeface="华文新魏" pitchFamily="2" charset="-122"/>
                <a:cs typeface="Tahoma" pitchFamily="34" charset="0"/>
              </a:rPr>
              <a:t>s.value</a:t>
            </a:r>
            <a:r>
              <a:rPr lang="en-US" altLang="zh-CN" sz="2000" dirty="0">
                <a:solidFill>
                  <a:srgbClr val="0000FF"/>
                </a:solidFill>
                <a:latin typeface="+mn-lt"/>
                <a:ea typeface="华文新魏" pitchFamily="2" charset="-122"/>
                <a:cs typeface="Tahoma" pitchFamily="34" charset="0"/>
              </a:rPr>
              <a:t>&lt;0)         </a:t>
            </a:r>
          </a:p>
          <a:p>
            <a:pPr>
              <a:defRPr/>
            </a:pPr>
            <a:r>
              <a:rPr lang="en-US" altLang="zh-CN" sz="2000" dirty="0">
                <a:solidFill>
                  <a:srgbClr val="0000FF"/>
                </a:solidFill>
                <a:latin typeface="+mn-lt"/>
                <a:ea typeface="华文新魏" pitchFamily="2" charset="-122"/>
                <a:cs typeface="Tahoma" pitchFamily="34" charset="0"/>
              </a:rPr>
              <a:t>           block(</a:t>
            </a:r>
            <a:r>
              <a:rPr lang="en-US" altLang="zh-CN" sz="2000" dirty="0" err="1">
                <a:solidFill>
                  <a:srgbClr val="0000FF"/>
                </a:solidFill>
                <a:latin typeface="+mn-lt"/>
                <a:ea typeface="华文新魏" pitchFamily="2" charset="-122"/>
                <a:cs typeface="Tahoma" pitchFamily="34" charset="0"/>
              </a:rPr>
              <a:t>s.list</a:t>
            </a:r>
            <a:r>
              <a:rPr lang="en-US" altLang="zh-CN" sz="2000" dirty="0">
                <a:solidFill>
                  <a:srgbClr val="0000FF"/>
                </a:solidFill>
                <a:latin typeface="+mn-lt"/>
                <a:ea typeface="华文新魏" pitchFamily="2" charset="-122"/>
                <a:cs typeface="Tahoma" pitchFamily="34" charset="0"/>
              </a:rPr>
              <a:t>);      </a:t>
            </a:r>
          </a:p>
          <a:p>
            <a:pPr>
              <a:defRPr/>
            </a:pPr>
            <a:r>
              <a:rPr lang="en-US" altLang="zh-CN" sz="2000" dirty="0">
                <a:solidFill>
                  <a:srgbClr val="0000FF"/>
                </a:solidFill>
                <a:latin typeface="+mn-lt"/>
                <a:ea typeface="华文新魏" pitchFamily="2" charset="-122"/>
                <a:cs typeface="Tahoma" pitchFamily="34" charset="0"/>
              </a:rPr>
              <a:t>      }     </a:t>
            </a:r>
            <a:endParaRPr lang="zh-CN" altLang="en-US" sz="2000" dirty="0">
              <a:solidFill>
                <a:srgbClr val="0000FF"/>
              </a:solidFill>
              <a:latin typeface="+mn-lt"/>
              <a:ea typeface="华文新魏" pitchFamily="2" charset="-122"/>
              <a:cs typeface="Tahoma" pitchFamily="34" charset="0"/>
            </a:endParaRPr>
          </a:p>
        </p:txBody>
      </p:sp>
      <p:sp>
        <p:nvSpPr>
          <p:cNvPr id="9" name="TextBox 6">
            <a:extLst>
              <a:ext uri="{FF2B5EF4-FFF2-40B4-BE49-F238E27FC236}">
                <a16:creationId xmlns:a16="http://schemas.microsoft.com/office/drawing/2014/main" id="{6B711CEA-494E-0942-AC5A-6E9887A823E5}"/>
              </a:ext>
            </a:extLst>
          </p:cNvPr>
          <p:cNvSpPr txBox="1">
            <a:spLocks noChangeArrowheads="1"/>
          </p:cNvSpPr>
          <p:nvPr/>
        </p:nvSpPr>
        <p:spPr bwMode="auto">
          <a:xfrm>
            <a:off x="654789" y="3198167"/>
            <a:ext cx="37147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buFont typeface="Wingdings" pitchFamily="2" charset="2"/>
              <a:buChar char="n"/>
            </a:pPr>
            <a:r>
              <a:rPr lang="en-US" altLang="zh-CN" b="1" dirty="0">
                <a:solidFill>
                  <a:srgbClr val="0000FF"/>
                </a:solidFill>
                <a:latin typeface="华文楷体" panose="02010600040101010101" pitchFamily="2" charset="-122"/>
                <a:ea typeface="华文楷体" panose="02010600040101010101" pitchFamily="2" charset="-122"/>
              </a:rPr>
              <a:t>P</a:t>
            </a:r>
            <a:r>
              <a:rPr lang="zh-CN" altLang="en-US" b="1" dirty="0">
                <a:solidFill>
                  <a:srgbClr val="0000FF"/>
                </a:solidFill>
                <a:latin typeface="华文楷体" panose="02010600040101010101" pitchFamily="2" charset="-122"/>
                <a:ea typeface="华文楷体" panose="02010600040101010101" pitchFamily="2" charset="-122"/>
              </a:rPr>
              <a:t>、</a:t>
            </a:r>
            <a:r>
              <a:rPr lang="en-US" altLang="zh-CN" b="1" dirty="0">
                <a:solidFill>
                  <a:srgbClr val="0000FF"/>
                </a:solidFill>
                <a:latin typeface="华文楷体" panose="02010600040101010101" pitchFamily="2" charset="-122"/>
                <a:ea typeface="华文楷体" panose="02010600040101010101" pitchFamily="2" charset="-122"/>
              </a:rPr>
              <a:t>V</a:t>
            </a:r>
            <a:r>
              <a:rPr lang="zh-CN" altLang="en-US" b="1" dirty="0">
                <a:solidFill>
                  <a:srgbClr val="0000FF"/>
                </a:solidFill>
                <a:latin typeface="华文楷体" panose="02010600040101010101" pitchFamily="2" charset="-122"/>
                <a:ea typeface="华文楷体" panose="02010600040101010101" pitchFamily="2" charset="-122"/>
              </a:rPr>
              <a:t>操作原语</a:t>
            </a:r>
          </a:p>
        </p:txBody>
      </p:sp>
      <p:sp>
        <p:nvSpPr>
          <p:cNvPr id="2" name="Slide Number Placeholder 1">
            <a:extLst>
              <a:ext uri="{FF2B5EF4-FFF2-40B4-BE49-F238E27FC236}">
                <a16:creationId xmlns:a16="http://schemas.microsoft.com/office/drawing/2014/main" id="{679494EC-BB31-FE4E-9BAF-0EF2B8ABB782}"/>
              </a:ext>
            </a:extLst>
          </p:cNvPr>
          <p:cNvSpPr>
            <a:spLocks noGrp="1"/>
          </p:cNvSpPr>
          <p:nvPr>
            <p:ph type="sldNum" sz="quarter" idx="12"/>
          </p:nvPr>
        </p:nvSpPr>
        <p:spPr/>
        <p:txBody>
          <a:bodyPr/>
          <a:lstStyle/>
          <a:p>
            <a:fld id="{DC6D1BD5-D0BD-4B4A-ABF2-851E9CF71F86}" type="slidenum">
              <a:rPr lang="zh-CN" altLang="en-US" smtClean="0"/>
              <a:pPr/>
              <a:t>85</a:t>
            </a:fld>
            <a:endParaRPr lang="en-US" altLang="zh-CN" dirty="0"/>
          </a:p>
        </p:txBody>
      </p:sp>
    </p:spTree>
    <p:extLst>
      <p:ext uri="{BB962C8B-B14F-4D97-AF65-F5344CB8AC3E}">
        <p14:creationId xmlns:p14="http://schemas.microsoft.com/office/powerpoint/2010/main" val="1005295626"/>
      </p:ext>
    </p:extLst>
  </p:cSld>
  <p:clrMapOvr>
    <a:masterClrMapping/>
  </p:clrMapOvr>
  <p:transition>
    <p:check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blinds(horizontal)">
                                      <p:cBhvr>
                                        <p:cTn id="7" dur="500"/>
                                        <p:tgtEl>
                                          <p:spTgt spid="491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9155">
                                            <p:txEl>
                                              <p:pRg st="1" end="1"/>
                                            </p:txEl>
                                          </p:spTgt>
                                        </p:tgtEl>
                                        <p:attrNameLst>
                                          <p:attrName>style.visibility</p:attrName>
                                        </p:attrNameLst>
                                      </p:cBhvr>
                                      <p:to>
                                        <p:strVal val="visible"/>
                                      </p:to>
                                    </p:set>
                                    <p:animEffect transition="in" filter="blinds(horizontal)">
                                      <p:cBhvr>
                                        <p:cTn id="12" dur="500"/>
                                        <p:tgtEl>
                                          <p:spTgt spid="491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9155">
                                            <p:txEl>
                                              <p:pRg st="2" end="2"/>
                                            </p:txEl>
                                          </p:spTgt>
                                        </p:tgtEl>
                                        <p:attrNameLst>
                                          <p:attrName>style.visibility</p:attrName>
                                        </p:attrNameLst>
                                      </p:cBhvr>
                                      <p:to>
                                        <p:strVal val="visible"/>
                                      </p:to>
                                    </p:set>
                                    <p:animEffect transition="in" filter="blinds(horizontal)">
                                      <p:cBhvr>
                                        <p:cTn id="17" dur="500"/>
                                        <p:tgtEl>
                                          <p:spTgt spid="491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linds(horizont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bldLvl="2"/>
      <p:bldP spid="6" grpId="0" animBg="1"/>
      <p:bldP spid="7" grpId="0" animBg="1"/>
      <p:bldP spid="8"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21" name="Rectangle 5">
            <a:extLst>
              <a:ext uri="{FF2B5EF4-FFF2-40B4-BE49-F238E27FC236}">
                <a16:creationId xmlns:a16="http://schemas.microsoft.com/office/drawing/2014/main" id="{E51214C8-B5BA-BA44-8AB0-C674C75FF682}"/>
              </a:ext>
            </a:extLst>
          </p:cNvPr>
          <p:cNvSpPr>
            <a:spLocks noChangeArrowheads="1"/>
          </p:cNvSpPr>
          <p:nvPr/>
        </p:nvSpPr>
        <p:spPr bwMode="auto">
          <a:xfrm>
            <a:off x="323528" y="1347969"/>
            <a:ext cx="7761217" cy="424847"/>
          </a:xfrm>
          <a:prstGeom prst="rect">
            <a:avLst/>
          </a:prstGeom>
          <a:noFill/>
          <a:ln w="9525">
            <a:noFill/>
            <a:miter lim="800000"/>
            <a:headEnd/>
            <a:tailEnd/>
          </a:ln>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zh-CN" altLang="zh-CN" b="1" dirty="0">
                <a:solidFill>
                  <a:srgbClr val="0000FF"/>
                </a:solidFill>
                <a:effectLst>
                  <a:outerShdw blurRad="38100" dist="38100" dir="2700000" algn="tl">
                    <a:srgbClr val="C0C0C0"/>
                  </a:outerShdw>
                </a:effectLst>
                <a:latin typeface="幼圆" pitchFamily="49" charset="-122"/>
                <a:ea typeface="幼圆" pitchFamily="49" charset="-122"/>
              </a:rPr>
              <a:t>讨论：</a:t>
            </a:r>
            <a:endParaRPr lang="zh-CN" altLang="en-US" b="1" dirty="0">
              <a:solidFill>
                <a:srgbClr val="0000FF"/>
              </a:solidFill>
              <a:effectLst>
                <a:outerShdw blurRad="38100" dist="38100" dir="2700000" algn="tl">
                  <a:srgbClr val="C0C0C0"/>
                </a:outerShdw>
              </a:effectLst>
              <a:latin typeface="幼圆" pitchFamily="49" charset="-122"/>
              <a:ea typeface="幼圆" pitchFamily="49" charset="-122"/>
            </a:endParaRPr>
          </a:p>
        </p:txBody>
      </p:sp>
      <p:sp>
        <p:nvSpPr>
          <p:cNvPr id="393222" name="Rectangle 6">
            <a:extLst>
              <a:ext uri="{FF2B5EF4-FFF2-40B4-BE49-F238E27FC236}">
                <a16:creationId xmlns:a16="http://schemas.microsoft.com/office/drawing/2014/main" id="{A8317CCC-E7F7-9349-A445-28C9650BBD0D}"/>
              </a:ext>
            </a:extLst>
          </p:cNvPr>
          <p:cNvSpPr>
            <a:spLocks noChangeArrowheads="1"/>
          </p:cNvSpPr>
          <p:nvPr/>
        </p:nvSpPr>
        <p:spPr bwMode="auto">
          <a:xfrm>
            <a:off x="518583" y="1772816"/>
            <a:ext cx="7968192" cy="383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lnSpc>
                <a:spcPct val="135000"/>
              </a:lnSpc>
              <a:spcBef>
                <a:spcPct val="20000"/>
              </a:spcBef>
              <a:buClr>
                <a:srgbClr val="FF0000"/>
              </a:buClr>
              <a:buFont typeface="Wingdings" pitchFamily="2" charset="2"/>
              <a:buChar char="v"/>
            </a:pPr>
            <a:r>
              <a:rPr lang="zh-CN" altLang="zh-CN" b="1" dirty="0">
                <a:solidFill>
                  <a:srgbClr val="000000"/>
                </a:solidFill>
                <a:latin typeface="华文楷体" panose="02010600040101010101" pitchFamily="2" charset="-122"/>
                <a:ea typeface="华文楷体" panose="02010600040101010101" pitchFamily="2" charset="-122"/>
              </a:rPr>
              <a:t>当Ｓ</a:t>
            </a:r>
            <a:r>
              <a:rPr lang="en-US" altLang="zh-CN" b="1" dirty="0">
                <a:solidFill>
                  <a:srgbClr val="000000"/>
                </a:solidFill>
                <a:latin typeface="华文楷体" panose="02010600040101010101" pitchFamily="2" charset="-122"/>
                <a:ea typeface="华文楷体" panose="02010600040101010101" pitchFamily="2" charset="-122"/>
              </a:rPr>
              <a:t>.value&lt;=0</a:t>
            </a:r>
            <a:r>
              <a:rPr lang="zh-CN" altLang="en-US" b="1" dirty="0">
                <a:solidFill>
                  <a:srgbClr val="000000"/>
                </a:solidFill>
                <a:latin typeface="华文楷体" panose="02010600040101010101" pitchFamily="2" charset="-122"/>
                <a:ea typeface="华文楷体" panose="02010600040101010101" pitchFamily="2" charset="-122"/>
              </a:rPr>
              <a:t>时表示资源已分配完毕，因此用</a:t>
            </a:r>
            <a:r>
              <a:rPr lang="en-US" altLang="en-US" b="1" dirty="0">
                <a:solidFill>
                  <a:srgbClr val="000000"/>
                </a:solidFill>
                <a:latin typeface="华文楷体" panose="02010600040101010101" pitchFamily="2" charset="-122"/>
                <a:ea typeface="华文楷体" panose="02010600040101010101" pitchFamily="2" charset="-122"/>
              </a:rPr>
              <a:t>block</a:t>
            </a:r>
            <a:r>
              <a:rPr lang="zh-CN" altLang="en-US" b="1" dirty="0">
                <a:solidFill>
                  <a:srgbClr val="000000"/>
                </a:solidFill>
                <a:latin typeface="华文楷体" panose="02010600040101010101" pitchFamily="2" charset="-122"/>
                <a:ea typeface="华文楷体" panose="02010600040101010101" pitchFamily="2" charset="-122"/>
              </a:rPr>
              <a:t>原语进行阻塞。</a:t>
            </a:r>
          </a:p>
          <a:p>
            <a:pPr eaLnBrk="1" hangingPunct="1">
              <a:lnSpc>
                <a:spcPct val="135000"/>
              </a:lnSpc>
              <a:spcBef>
                <a:spcPct val="20000"/>
              </a:spcBef>
              <a:buClr>
                <a:srgbClr val="FF0000"/>
              </a:buClr>
              <a:buFont typeface="Wingdings" pitchFamily="2" charset="2"/>
              <a:buChar char="v"/>
            </a:pPr>
            <a:r>
              <a:rPr lang="zh-CN" altLang="en-US" b="1" dirty="0">
                <a:solidFill>
                  <a:srgbClr val="000000"/>
                </a:solidFill>
                <a:latin typeface="华文楷体" panose="02010600040101010101" pitchFamily="2" charset="-122"/>
                <a:ea typeface="华文楷体" panose="02010600040101010101" pitchFamily="2" charset="-122"/>
              </a:rPr>
              <a:t>每次</a:t>
            </a:r>
            <a:r>
              <a:rPr lang="en-US" altLang="en-US" b="1" dirty="0">
                <a:solidFill>
                  <a:srgbClr val="000000"/>
                </a:solidFill>
                <a:latin typeface="华文楷体" panose="02010600040101010101" pitchFamily="2" charset="-122"/>
                <a:ea typeface="华文楷体" panose="02010600040101010101" pitchFamily="2" charset="-122"/>
              </a:rPr>
              <a:t>signal</a:t>
            </a:r>
            <a:r>
              <a:rPr lang="zh-CN" altLang="en-US" b="1" dirty="0">
                <a:solidFill>
                  <a:srgbClr val="000000"/>
                </a:solidFill>
                <a:latin typeface="华文楷体" panose="02010600040101010101" pitchFamily="2" charset="-122"/>
                <a:ea typeface="华文楷体" panose="02010600040101010101" pitchFamily="2" charset="-122"/>
              </a:rPr>
              <a:t>操作表示执行进程释放一个单位资源。用</a:t>
            </a:r>
            <a:r>
              <a:rPr lang="en-US" altLang="en-US" b="1" dirty="0">
                <a:solidFill>
                  <a:srgbClr val="000000"/>
                </a:solidFill>
                <a:latin typeface="华文楷体" panose="02010600040101010101" pitchFamily="2" charset="-122"/>
                <a:ea typeface="华文楷体" panose="02010600040101010101" pitchFamily="2" charset="-122"/>
              </a:rPr>
              <a:t>wakeup</a:t>
            </a:r>
            <a:r>
              <a:rPr lang="zh-CN" altLang="en-US" b="1" dirty="0">
                <a:solidFill>
                  <a:srgbClr val="000000"/>
                </a:solidFill>
                <a:latin typeface="华文楷体" panose="02010600040101010101" pitchFamily="2" charset="-122"/>
                <a:ea typeface="华文楷体" panose="02010600040101010101" pitchFamily="2" charset="-122"/>
              </a:rPr>
              <a:t>原语唤醒阻塞进程。</a:t>
            </a:r>
            <a:r>
              <a:rPr lang="zh-CN" altLang="en-US" b="1" dirty="0">
                <a:solidFill>
                  <a:srgbClr val="FF0000"/>
                </a:solidFill>
                <a:latin typeface="华文楷体" panose="02010600040101010101" pitchFamily="2" charset="-122"/>
                <a:ea typeface="华文楷体" panose="02010600040101010101" pitchFamily="2" charset="-122"/>
              </a:rPr>
              <a:t>Ｓ</a:t>
            </a:r>
            <a:r>
              <a:rPr lang="en-US" altLang="zh-CN" b="1" dirty="0">
                <a:solidFill>
                  <a:srgbClr val="FF0000"/>
                </a:solidFill>
                <a:latin typeface="华文楷体" panose="02010600040101010101" pitchFamily="2" charset="-122"/>
                <a:ea typeface="华文楷体" panose="02010600040101010101" pitchFamily="2" charset="-122"/>
              </a:rPr>
              <a:t>.value</a:t>
            </a:r>
            <a:r>
              <a:rPr lang="zh-CN" altLang="en-US" b="1" dirty="0">
                <a:solidFill>
                  <a:srgbClr val="FF0000"/>
                </a:solidFill>
                <a:latin typeface="华文楷体" panose="02010600040101010101" pitchFamily="2" charset="-122"/>
                <a:ea typeface="华文楷体" panose="02010600040101010101" pitchFamily="2" charset="-122"/>
              </a:rPr>
              <a:t>的绝对值表示进程阻塞的数目。</a:t>
            </a:r>
          </a:p>
          <a:p>
            <a:pPr>
              <a:lnSpc>
                <a:spcPct val="135000"/>
              </a:lnSpc>
              <a:buClr>
                <a:srgbClr val="FF0000"/>
              </a:buClr>
              <a:buFont typeface="Wingdings" pitchFamily="2" charset="2"/>
              <a:buChar char="v"/>
            </a:pPr>
            <a:r>
              <a:rPr lang="zh-CN" altLang="en-US" b="1" dirty="0">
                <a:solidFill>
                  <a:srgbClr val="000000"/>
                </a:solidFill>
                <a:latin typeface="华文楷体" panose="02010600040101010101" pitchFamily="2" charset="-122"/>
                <a:ea typeface="华文楷体" panose="02010600040101010101" pitchFamily="2" charset="-122"/>
              </a:rPr>
              <a:t>Ｓ</a:t>
            </a:r>
            <a:r>
              <a:rPr lang="en-US" altLang="zh-CN" b="1" dirty="0">
                <a:solidFill>
                  <a:srgbClr val="000000"/>
                </a:solidFill>
                <a:latin typeface="华文楷体" panose="02010600040101010101" pitchFamily="2" charset="-122"/>
                <a:ea typeface="华文楷体" panose="02010600040101010101" pitchFamily="2" charset="-122"/>
              </a:rPr>
              <a:t>.value </a:t>
            </a:r>
            <a:r>
              <a:rPr lang="zh-CN" altLang="zh-CN" b="1" dirty="0">
                <a:solidFill>
                  <a:srgbClr val="000000"/>
                </a:solidFill>
                <a:latin typeface="华文楷体" panose="02010600040101010101" pitchFamily="2" charset="-122"/>
                <a:ea typeface="华文楷体" panose="02010600040101010101" pitchFamily="2" charset="-122"/>
              </a:rPr>
              <a:t>的初值为１，表示只允许一个进程访问临界资源，此时的信号量转为互斥信号量。</a:t>
            </a:r>
            <a:endParaRPr lang="zh-CN" altLang="en-US" b="1" dirty="0">
              <a:solidFill>
                <a:srgbClr val="000000"/>
              </a:solidFill>
              <a:latin typeface="华文楷体" panose="02010600040101010101" pitchFamily="2" charset="-122"/>
              <a:ea typeface="华文楷体" panose="02010600040101010101" pitchFamily="2" charset="-122"/>
            </a:endParaRPr>
          </a:p>
        </p:txBody>
      </p:sp>
      <p:sp>
        <p:nvSpPr>
          <p:cNvPr id="6" name="Text Box 4">
            <a:extLst>
              <a:ext uri="{FF2B5EF4-FFF2-40B4-BE49-F238E27FC236}">
                <a16:creationId xmlns:a16="http://schemas.microsoft.com/office/drawing/2014/main" id="{3E716609-4EF0-184C-B535-81EA1B8FB28E}"/>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信号量机制</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3FB1517D-478A-9541-ABEB-A291582ABCF7}"/>
              </a:ext>
            </a:extLst>
          </p:cNvPr>
          <p:cNvSpPr>
            <a:spLocks noGrp="1"/>
          </p:cNvSpPr>
          <p:nvPr>
            <p:ph type="sldNum" sz="quarter" idx="12"/>
          </p:nvPr>
        </p:nvSpPr>
        <p:spPr/>
        <p:txBody>
          <a:bodyPr/>
          <a:lstStyle/>
          <a:p>
            <a:fld id="{DC6D1BD5-D0BD-4B4A-ABF2-851E9CF71F86}" type="slidenum">
              <a:rPr lang="zh-CN" altLang="en-US" smtClean="0"/>
              <a:pPr/>
              <a:t>86</a:t>
            </a:fld>
            <a:endParaRPr lang="en-US" altLang="zh-CN" dirty="0"/>
          </a:p>
        </p:txBody>
      </p:sp>
    </p:spTree>
    <p:extLst>
      <p:ext uri="{BB962C8B-B14F-4D97-AF65-F5344CB8AC3E}">
        <p14:creationId xmlns:p14="http://schemas.microsoft.com/office/powerpoint/2010/main" val="1565736680"/>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93222">
                                            <p:txEl>
                                              <p:pRg st="0" end="0"/>
                                            </p:txEl>
                                          </p:spTgt>
                                        </p:tgtEl>
                                        <p:attrNameLst>
                                          <p:attrName>style.visibility</p:attrName>
                                        </p:attrNameLst>
                                      </p:cBhvr>
                                      <p:to>
                                        <p:strVal val="visible"/>
                                      </p:to>
                                    </p:set>
                                    <p:animEffect transition="in" filter="barn(outVertical)">
                                      <p:cBhvr>
                                        <p:cTn id="7" dur="500"/>
                                        <p:tgtEl>
                                          <p:spTgt spid="39322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93222">
                                            <p:txEl>
                                              <p:pRg st="1" end="1"/>
                                            </p:txEl>
                                          </p:spTgt>
                                        </p:tgtEl>
                                        <p:attrNameLst>
                                          <p:attrName>style.visibility</p:attrName>
                                        </p:attrNameLst>
                                      </p:cBhvr>
                                      <p:to>
                                        <p:strVal val="visible"/>
                                      </p:to>
                                    </p:set>
                                    <p:animEffect transition="in" filter="barn(outVertical)">
                                      <p:cBhvr>
                                        <p:cTn id="12" dur="500"/>
                                        <p:tgtEl>
                                          <p:spTgt spid="39322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93222">
                                            <p:txEl>
                                              <p:pRg st="2" end="2"/>
                                            </p:txEl>
                                          </p:spTgt>
                                        </p:tgtEl>
                                        <p:attrNameLst>
                                          <p:attrName>style.visibility</p:attrName>
                                        </p:attrNameLst>
                                      </p:cBhvr>
                                      <p:to>
                                        <p:strVal val="visible"/>
                                      </p:to>
                                    </p:set>
                                    <p:animEffect transition="in" filter="barn(outVertical)">
                                      <p:cBhvr>
                                        <p:cTn id="17" dur="500"/>
                                        <p:tgtEl>
                                          <p:spTgt spid="3932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222" grpId="0" build="p" autoUpdateAnimBg="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5" name="Text Box 5">
            <a:extLst>
              <a:ext uri="{FF2B5EF4-FFF2-40B4-BE49-F238E27FC236}">
                <a16:creationId xmlns:a16="http://schemas.microsoft.com/office/drawing/2014/main" id="{A1B99081-D167-3F46-AA33-1EA6A687BB35}"/>
              </a:ext>
            </a:extLst>
          </p:cNvPr>
          <p:cNvSpPr txBox="1">
            <a:spLocks noChangeArrowheads="1"/>
          </p:cNvSpPr>
          <p:nvPr/>
        </p:nvSpPr>
        <p:spPr bwMode="auto">
          <a:xfrm>
            <a:off x="397248" y="1457179"/>
            <a:ext cx="5035643" cy="461665"/>
          </a:xfrm>
          <a:prstGeom prst="rect">
            <a:avLst/>
          </a:prstGeom>
          <a:noFill/>
          <a:ln w="12700">
            <a:noFill/>
            <a:miter lim="800000"/>
            <a:headEnd type="none" w="sm" len="sm"/>
            <a:tailEnd type="none" w="sm" len="sm"/>
          </a:ln>
          <a:effectLst/>
        </p:spPr>
        <p:txBody>
          <a:bodyPr wrap="square">
            <a:spAutoFit/>
          </a:bodyPr>
          <a:lstStyle/>
          <a:p>
            <a:pPr>
              <a:spcBef>
                <a:spcPct val="50000"/>
              </a:spcBef>
              <a:defRPr/>
            </a:pPr>
            <a:r>
              <a:rPr lang="zh-CN" altLang="en-US" sz="2400" b="1" dirty="0">
                <a:solidFill>
                  <a:srgbClr val="0000FF"/>
                </a:solidFill>
                <a:effectLst>
                  <a:outerShdw blurRad="38100" dist="38100" dir="2700000" algn="tl">
                    <a:srgbClr val="C0C0C0"/>
                  </a:outerShdw>
                </a:effectLst>
                <a:latin typeface="华文楷体" pitchFamily="2" charset="-122"/>
                <a:ea typeface="华文楷体" pitchFamily="2" charset="-122"/>
              </a:rPr>
              <a:t>三、</a:t>
            </a:r>
            <a:r>
              <a:rPr lang="en-US" altLang="zh-CN" sz="2400" b="1" dirty="0">
                <a:solidFill>
                  <a:srgbClr val="0000FF"/>
                </a:solidFill>
                <a:effectLst>
                  <a:outerShdw blurRad="38100" dist="38100" dir="2700000" algn="tl">
                    <a:srgbClr val="C0C0C0"/>
                  </a:outerShdw>
                </a:effectLst>
                <a:latin typeface="华文楷体" pitchFamily="2" charset="-122"/>
                <a:ea typeface="华文楷体" pitchFamily="2" charset="-122"/>
              </a:rPr>
              <a:t>AND</a:t>
            </a:r>
            <a:r>
              <a:rPr lang="zh-CN" altLang="en-US" sz="2400" b="1" dirty="0">
                <a:solidFill>
                  <a:srgbClr val="0000FF"/>
                </a:solidFill>
                <a:effectLst>
                  <a:outerShdw blurRad="38100" dist="38100" dir="2700000" algn="tl">
                    <a:srgbClr val="C0C0C0"/>
                  </a:outerShdw>
                </a:effectLst>
                <a:latin typeface="华文楷体" pitchFamily="2" charset="-122"/>
                <a:ea typeface="华文楷体" pitchFamily="2" charset="-122"/>
              </a:rPr>
              <a:t>型信号量</a:t>
            </a:r>
          </a:p>
        </p:txBody>
      </p:sp>
      <p:sp>
        <p:nvSpPr>
          <p:cNvPr id="394246" name="Rectangle 6">
            <a:extLst>
              <a:ext uri="{FF2B5EF4-FFF2-40B4-BE49-F238E27FC236}">
                <a16:creationId xmlns:a16="http://schemas.microsoft.com/office/drawing/2014/main" id="{07EF6800-B359-C74B-A336-7355AA07D542}"/>
              </a:ext>
            </a:extLst>
          </p:cNvPr>
          <p:cNvSpPr>
            <a:spLocks noChangeArrowheads="1"/>
          </p:cNvSpPr>
          <p:nvPr/>
        </p:nvSpPr>
        <p:spPr bwMode="auto">
          <a:xfrm>
            <a:off x="611560" y="2208066"/>
            <a:ext cx="7992888" cy="3569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hangingPunct="1">
              <a:lnSpc>
                <a:spcPct val="110000"/>
              </a:lnSpc>
            </a:pPr>
            <a:r>
              <a:rPr lang="en-US" altLang="zh-CN" dirty="0">
                <a:solidFill>
                  <a:srgbClr val="000000"/>
                </a:solidFill>
                <a:latin typeface="华文楷体" panose="02010600040101010101" pitchFamily="2" charset="-122"/>
                <a:ea typeface="华文楷体" panose="02010600040101010101" pitchFamily="2" charset="-122"/>
              </a:rPr>
              <a:t>    </a:t>
            </a:r>
            <a:r>
              <a:rPr lang="zh-CN" altLang="en-US" dirty="0">
                <a:solidFill>
                  <a:srgbClr val="000000"/>
                </a:solidFill>
                <a:latin typeface="华文楷体" panose="02010600040101010101" pitchFamily="2" charset="-122"/>
                <a:ea typeface="华文楷体" panose="02010600040101010101" pitchFamily="2" charset="-122"/>
              </a:rPr>
              <a:t>在有些应用场合，一个进程需要先获得两个或更多的共享资源后，方能执行其任务。</a:t>
            </a:r>
          </a:p>
          <a:p>
            <a:pPr hangingPunct="1">
              <a:lnSpc>
                <a:spcPct val="110000"/>
              </a:lnSpc>
            </a:pPr>
            <a:r>
              <a:rPr lang="zh-CN" altLang="en-US" dirty="0">
                <a:solidFill>
                  <a:srgbClr val="000000"/>
                </a:solidFill>
                <a:latin typeface="华文楷体" panose="02010600040101010101" pitchFamily="2" charset="-122"/>
                <a:ea typeface="华文楷体" panose="02010600040101010101" pitchFamily="2" charset="-122"/>
              </a:rPr>
              <a:t>    </a:t>
            </a:r>
            <a:r>
              <a:rPr lang="zh-CN" altLang="en-US" dirty="0">
                <a:solidFill>
                  <a:srgbClr val="0000FF"/>
                </a:solidFill>
                <a:latin typeface="华文楷体" panose="02010600040101010101" pitchFamily="2" charset="-122"/>
                <a:ea typeface="华文楷体" panose="02010600040101010101" pitchFamily="2" charset="-122"/>
              </a:rPr>
              <a:t>例如：</a:t>
            </a:r>
            <a:r>
              <a:rPr lang="zh-CN" altLang="en-US" dirty="0">
                <a:solidFill>
                  <a:srgbClr val="000000"/>
                </a:solidFill>
                <a:latin typeface="华文楷体" panose="02010600040101010101" pitchFamily="2" charset="-122"/>
                <a:ea typeface="华文楷体" panose="02010600040101010101" pitchFamily="2" charset="-122"/>
              </a:rPr>
              <a:t>有两个进程 </a:t>
            </a:r>
            <a:r>
              <a:rPr lang="en-US" altLang="zh-CN" dirty="0">
                <a:solidFill>
                  <a:srgbClr val="000000"/>
                </a:solidFill>
                <a:latin typeface="华文楷体" panose="02010600040101010101" pitchFamily="2" charset="-122"/>
                <a:ea typeface="华文楷体" panose="02010600040101010101" pitchFamily="2" charset="-122"/>
              </a:rPr>
              <a:t>A </a:t>
            </a:r>
            <a:r>
              <a:rPr lang="zh-CN" altLang="en-US" dirty="0">
                <a:solidFill>
                  <a:srgbClr val="000000"/>
                </a:solidFill>
                <a:latin typeface="华文楷体" panose="02010600040101010101" pitchFamily="2" charset="-122"/>
                <a:ea typeface="华文楷体" panose="02010600040101010101" pitchFamily="2" charset="-122"/>
              </a:rPr>
              <a:t>和 </a:t>
            </a:r>
            <a:r>
              <a:rPr lang="en-US" altLang="zh-CN" dirty="0">
                <a:solidFill>
                  <a:srgbClr val="000000"/>
                </a:solidFill>
                <a:latin typeface="华文楷体" panose="02010600040101010101" pitchFamily="2" charset="-122"/>
                <a:ea typeface="华文楷体" panose="02010600040101010101" pitchFamily="2" charset="-122"/>
              </a:rPr>
              <a:t>B</a:t>
            </a:r>
            <a:r>
              <a:rPr lang="zh-CN" altLang="en-US" dirty="0">
                <a:solidFill>
                  <a:srgbClr val="000000"/>
                </a:solidFill>
                <a:latin typeface="华文楷体" panose="02010600040101010101" pitchFamily="2" charset="-122"/>
                <a:ea typeface="华文楷体" panose="02010600040101010101" pitchFamily="2" charset="-122"/>
              </a:rPr>
              <a:t>，都要求访问共享数据 </a:t>
            </a:r>
            <a:r>
              <a:rPr lang="en-US" altLang="zh-CN" dirty="0">
                <a:solidFill>
                  <a:srgbClr val="000000"/>
                </a:solidFill>
                <a:latin typeface="华文楷体" panose="02010600040101010101" pitchFamily="2" charset="-122"/>
                <a:ea typeface="华文楷体" panose="02010600040101010101" pitchFamily="2" charset="-122"/>
              </a:rPr>
              <a:t>D </a:t>
            </a:r>
            <a:r>
              <a:rPr lang="zh-CN" altLang="en-US" dirty="0">
                <a:solidFill>
                  <a:srgbClr val="000000"/>
                </a:solidFill>
                <a:latin typeface="华文楷体" panose="02010600040101010101" pitchFamily="2" charset="-122"/>
                <a:ea typeface="华文楷体" panose="02010600040101010101" pitchFamily="2" charset="-122"/>
              </a:rPr>
              <a:t>和 </a:t>
            </a:r>
            <a:r>
              <a:rPr lang="en-US" altLang="zh-CN" dirty="0">
                <a:solidFill>
                  <a:srgbClr val="000000"/>
                </a:solidFill>
                <a:latin typeface="华文楷体" panose="02010600040101010101" pitchFamily="2" charset="-122"/>
                <a:ea typeface="华文楷体" panose="02010600040101010101" pitchFamily="2" charset="-122"/>
              </a:rPr>
              <a:t>E </a:t>
            </a:r>
            <a:r>
              <a:rPr lang="zh-CN" altLang="en-US" dirty="0">
                <a:solidFill>
                  <a:srgbClr val="000000"/>
                </a:solidFill>
                <a:latin typeface="华文楷体" panose="02010600040101010101" pitchFamily="2" charset="-122"/>
                <a:ea typeface="华文楷体" panose="02010600040101010101" pitchFamily="2" charset="-122"/>
              </a:rPr>
              <a:t>。此时 </a:t>
            </a:r>
            <a:r>
              <a:rPr lang="en-US" altLang="zh-CN" dirty="0">
                <a:solidFill>
                  <a:srgbClr val="000000"/>
                </a:solidFill>
                <a:latin typeface="华文楷体" panose="02010600040101010101" pitchFamily="2" charset="-122"/>
                <a:ea typeface="华文楷体" panose="02010600040101010101" pitchFamily="2" charset="-122"/>
              </a:rPr>
              <a:t>D </a:t>
            </a:r>
            <a:r>
              <a:rPr lang="zh-CN" altLang="en-US" dirty="0">
                <a:solidFill>
                  <a:srgbClr val="000000"/>
                </a:solidFill>
                <a:latin typeface="华文楷体" panose="02010600040101010101" pitchFamily="2" charset="-122"/>
                <a:ea typeface="华文楷体" panose="02010600040101010101" pitchFamily="2" charset="-122"/>
              </a:rPr>
              <a:t>和 </a:t>
            </a:r>
            <a:r>
              <a:rPr lang="en-US" altLang="zh-CN" dirty="0">
                <a:solidFill>
                  <a:srgbClr val="000000"/>
                </a:solidFill>
                <a:latin typeface="华文楷体" panose="02010600040101010101" pitchFamily="2" charset="-122"/>
                <a:ea typeface="华文楷体" panose="02010600040101010101" pitchFamily="2" charset="-122"/>
              </a:rPr>
              <a:t>E </a:t>
            </a:r>
            <a:r>
              <a:rPr lang="zh-CN" altLang="en-US" dirty="0">
                <a:solidFill>
                  <a:srgbClr val="000000"/>
                </a:solidFill>
                <a:latin typeface="华文楷体" panose="02010600040101010101" pitchFamily="2" charset="-122"/>
                <a:ea typeface="华文楷体" panose="02010600040101010101" pitchFamily="2" charset="-122"/>
              </a:rPr>
              <a:t>应看作</a:t>
            </a:r>
            <a:r>
              <a:rPr lang="zh-CN" altLang="en-US" b="1" dirty="0">
                <a:solidFill>
                  <a:srgbClr val="FF0000"/>
                </a:solidFill>
                <a:latin typeface="华文楷体" panose="02010600040101010101" pitchFamily="2" charset="-122"/>
                <a:ea typeface="华文楷体" panose="02010600040101010101" pitchFamily="2" charset="-122"/>
              </a:rPr>
              <a:t>临界资源</a:t>
            </a:r>
            <a:r>
              <a:rPr lang="zh-CN" altLang="en-US" dirty="0">
                <a:solidFill>
                  <a:srgbClr val="000000"/>
                </a:solidFill>
                <a:latin typeface="华文楷体" panose="02010600040101010101" pitchFamily="2" charset="-122"/>
                <a:ea typeface="华文楷体" panose="02010600040101010101" pitchFamily="2" charset="-122"/>
              </a:rPr>
              <a:t>。</a:t>
            </a:r>
          </a:p>
          <a:p>
            <a:pPr hangingPunct="1">
              <a:lnSpc>
                <a:spcPct val="110000"/>
              </a:lnSpc>
            </a:pPr>
            <a:r>
              <a:rPr lang="zh-CN" altLang="en-US" dirty="0">
                <a:solidFill>
                  <a:srgbClr val="000000"/>
                </a:solidFill>
                <a:latin typeface="华文楷体" panose="02010600040101010101" pitchFamily="2" charset="-122"/>
                <a:ea typeface="华文楷体" panose="02010600040101010101" pitchFamily="2" charset="-122"/>
              </a:rPr>
              <a:t>    </a:t>
            </a:r>
            <a:r>
              <a:rPr lang="zh-CN" altLang="en-US" dirty="0">
                <a:solidFill>
                  <a:srgbClr val="0000FF"/>
                </a:solidFill>
                <a:latin typeface="华文楷体" panose="02010600040101010101" pitchFamily="2" charset="-122"/>
                <a:ea typeface="华文楷体" panose="02010600040101010101" pitchFamily="2" charset="-122"/>
              </a:rPr>
              <a:t>解决办法：</a:t>
            </a:r>
            <a:r>
              <a:rPr lang="zh-CN" altLang="en-US" dirty="0">
                <a:solidFill>
                  <a:srgbClr val="000000"/>
                </a:solidFill>
                <a:latin typeface="华文楷体" panose="02010600040101010101" pitchFamily="2" charset="-122"/>
                <a:ea typeface="华文楷体" panose="02010600040101010101" pitchFamily="2" charset="-122"/>
              </a:rPr>
              <a:t>设置两个互斥信号量 </a:t>
            </a:r>
            <a:r>
              <a:rPr lang="en-US" altLang="zh-CN" dirty="0" err="1">
                <a:solidFill>
                  <a:srgbClr val="000000"/>
                </a:solidFill>
                <a:latin typeface="华文楷体" panose="02010600040101010101" pitchFamily="2" charset="-122"/>
                <a:ea typeface="华文楷体" panose="02010600040101010101" pitchFamily="2" charset="-122"/>
              </a:rPr>
              <a:t>Dmutex</a:t>
            </a:r>
            <a:r>
              <a:rPr lang="en-US" altLang="zh-CN" dirty="0">
                <a:solidFill>
                  <a:srgbClr val="000000"/>
                </a:solidFill>
                <a:latin typeface="华文楷体" panose="02010600040101010101" pitchFamily="2" charset="-122"/>
                <a:ea typeface="华文楷体" panose="02010600040101010101" pitchFamily="2" charset="-122"/>
              </a:rPr>
              <a:t> </a:t>
            </a:r>
            <a:r>
              <a:rPr lang="zh-CN" altLang="en-US" dirty="0">
                <a:solidFill>
                  <a:srgbClr val="000000"/>
                </a:solidFill>
                <a:latin typeface="华文楷体" panose="02010600040101010101" pitchFamily="2" charset="-122"/>
                <a:ea typeface="华文楷体" panose="02010600040101010101" pitchFamily="2" charset="-122"/>
              </a:rPr>
              <a:t>和 </a:t>
            </a:r>
            <a:r>
              <a:rPr lang="en-US" altLang="zh-CN" dirty="0" err="1">
                <a:solidFill>
                  <a:srgbClr val="000000"/>
                </a:solidFill>
                <a:latin typeface="华文楷体" panose="02010600040101010101" pitchFamily="2" charset="-122"/>
                <a:ea typeface="华文楷体" panose="02010600040101010101" pitchFamily="2" charset="-122"/>
              </a:rPr>
              <a:t>Emutex</a:t>
            </a:r>
            <a:r>
              <a:rPr lang="en-US" altLang="zh-CN" dirty="0">
                <a:solidFill>
                  <a:srgbClr val="000000"/>
                </a:solidFill>
                <a:latin typeface="华文楷体" panose="02010600040101010101" pitchFamily="2" charset="-122"/>
                <a:ea typeface="华文楷体" panose="02010600040101010101" pitchFamily="2" charset="-122"/>
              </a:rPr>
              <a:t> </a:t>
            </a:r>
            <a:r>
              <a:rPr lang="zh-CN" altLang="en-US" dirty="0">
                <a:solidFill>
                  <a:srgbClr val="000000"/>
                </a:solidFill>
                <a:latin typeface="华文楷体" panose="02010600040101010101" pitchFamily="2" charset="-122"/>
                <a:ea typeface="华文楷体" panose="02010600040101010101" pitchFamily="2" charset="-122"/>
              </a:rPr>
              <a:t>，并令初值为</a:t>
            </a:r>
            <a:r>
              <a:rPr lang="en-US" altLang="zh-CN" dirty="0">
                <a:solidFill>
                  <a:srgbClr val="000000"/>
                </a:solidFill>
                <a:latin typeface="华文楷体" panose="02010600040101010101" pitchFamily="2" charset="-122"/>
                <a:ea typeface="华文楷体" panose="02010600040101010101" pitchFamily="2" charset="-122"/>
              </a:rPr>
              <a:t>1</a:t>
            </a:r>
            <a:r>
              <a:rPr lang="zh-CN" altLang="en-US" dirty="0">
                <a:solidFill>
                  <a:srgbClr val="000000"/>
                </a:solidFill>
                <a:latin typeface="华文楷体" panose="02010600040101010101" pitchFamily="2" charset="-122"/>
                <a:ea typeface="华文楷体" panose="02010600040101010101" pitchFamily="2" charset="-122"/>
              </a:rPr>
              <a:t>。</a:t>
            </a:r>
          </a:p>
          <a:p>
            <a:pPr hangingPunct="1">
              <a:lnSpc>
                <a:spcPct val="110000"/>
              </a:lnSpc>
            </a:pPr>
            <a:r>
              <a:rPr lang="zh-CN" altLang="en-US" dirty="0">
                <a:solidFill>
                  <a:srgbClr val="000000"/>
                </a:solidFill>
                <a:latin typeface="华文楷体" panose="02010600040101010101" pitchFamily="2" charset="-122"/>
                <a:ea typeface="华文楷体" panose="02010600040101010101" pitchFamily="2" charset="-122"/>
              </a:rPr>
              <a:t>    同时，</a:t>
            </a:r>
            <a:r>
              <a:rPr lang="en-US" altLang="zh-CN" dirty="0">
                <a:solidFill>
                  <a:srgbClr val="000000"/>
                </a:solidFill>
                <a:latin typeface="华文楷体" panose="02010600040101010101" pitchFamily="2" charset="-122"/>
                <a:ea typeface="华文楷体" panose="02010600040101010101" pitchFamily="2" charset="-122"/>
              </a:rPr>
              <a:t>A</a:t>
            </a:r>
            <a:r>
              <a:rPr lang="zh-CN" altLang="en-US" dirty="0">
                <a:solidFill>
                  <a:srgbClr val="000000"/>
                </a:solidFill>
                <a:latin typeface="华文楷体" panose="02010600040101010101" pitchFamily="2" charset="-122"/>
                <a:ea typeface="华文楷体" panose="02010600040101010101" pitchFamily="2" charset="-122"/>
              </a:rPr>
              <a:t>、</a:t>
            </a:r>
            <a:r>
              <a:rPr lang="en-US" altLang="zh-CN" dirty="0">
                <a:solidFill>
                  <a:srgbClr val="000000"/>
                </a:solidFill>
                <a:latin typeface="华文楷体" panose="02010600040101010101" pitchFamily="2" charset="-122"/>
                <a:ea typeface="华文楷体" panose="02010600040101010101" pitchFamily="2" charset="-122"/>
              </a:rPr>
              <a:t>B</a:t>
            </a:r>
            <a:r>
              <a:rPr lang="zh-CN" altLang="en-US" dirty="0">
                <a:solidFill>
                  <a:srgbClr val="000000"/>
                </a:solidFill>
                <a:latin typeface="华文楷体" panose="02010600040101010101" pitchFamily="2" charset="-122"/>
                <a:ea typeface="华文楷体" panose="02010600040101010101" pitchFamily="2" charset="-122"/>
              </a:rPr>
              <a:t>进程中都要包含对 </a:t>
            </a:r>
            <a:r>
              <a:rPr lang="en-US" altLang="zh-CN" dirty="0" err="1">
                <a:solidFill>
                  <a:srgbClr val="000000"/>
                </a:solidFill>
                <a:latin typeface="华文楷体" panose="02010600040101010101" pitchFamily="2" charset="-122"/>
                <a:ea typeface="华文楷体" panose="02010600040101010101" pitchFamily="2" charset="-122"/>
              </a:rPr>
              <a:t>Dmutex</a:t>
            </a:r>
            <a:r>
              <a:rPr lang="en-US" altLang="zh-CN" dirty="0">
                <a:solidFill>
                  <a:srgbClr val="000000"/>
                </a:solidFill>
                <a:latin typeface="华文楷体" panose="02010600040101010101" pitchFamily="2" charset="-122"/>
                <a:ea typeface="华文楷体" panose="02010600040101010101" pitchFamily="2" charset="-122"/>
              </a:rPr>
              <a:t> </a:t>
            </a:r>
            <a:r>
              <a:rPr lang="zh-CN" altLang="en-US" dirty="0">
                <a:solidFill>
                  <a:srgbClr val="000000"/>
                </a:solidFill>
                <a:latin typeface="华文楷体" panose="02010600040101010101" pitchFamily="2" charset="-122"/>
                <a:ea typeface="华文楷体" panose="02010600040101010101" pitchFamily="2" charset="-122"/>
              </a:rPr>
              <a:t>和 </a:t>
            </a:r>
            <a:r>
              <a:rPr lang="en-US" altLang="zh-CN" dirty="0" err="1">
                <a:solidFill>
                  <a:srgbClr val="000000"/>
                </a:solidFill>
                <a:latin typeface="华文楷体" panose="02010600040101010101" pitchFamily="2" charset="-122"/>
                <a:ea typeface="华文楷体" panose="02010600040101010101" pitchFamily="2" charset="-122"/>
              </a:rPr>
              <a:t>Emutex</a:t>
            </a:r>
            <a:r>
              <a:rPr lang="en-US" altLang="zh-CN" dirty="0">
                <a:solidFill>
                  <a:srgbClr val="000000"/>
                </a:solidFill>
                <a:latin typeface="华文楷体" panose="02010600040101010101" pitchFamily="2" charset="-122"/>
                <a:ea typeface="华文楷体" panose="02010600040101010101" pitchFamily="2" charset="-122"/>
              </a:rPr>
              <a:t> </a:t>
            </a:r>
            <a:r>
              <a:rPr lang="zh-CN" altLang="en-US" dirty="0">
                <a:solidFill>
                  <a:srgbClr val="000000"/>
                </a:solidFill>
                <a:latin typeface="华文楷体" panose="02010600040101010101" pitchFamily="2" charset="-122"/>
                <a:ea typeface="华文楷体" panose="02010600040101010101" pitchFamily="2" charset="-122"/>
              </a:rPr>
              <a:t>的操作，即：        </a:t>
            </a:r>
            <a:endParaRPr lang="zh-CN" altLang="zh-CN" dirty="0">
              <a:solidFill>
                <a:srgbClr val="000000"/>
              </a:solidFill>
              <a:latin typeface="华文楷体" panose="02010600040101010101" pitchFamily="2" charset="-122"/>
              <a:ea typeface="华文楷体" panose="02010600040101010101" pitchFamily="2" charset="-122"/>
            </a:endParaRPr>
          </a:p>
        </p:txBody>
      </p:sp>
      <p:sp>
        <p:nvSpPr>
          <p:cNvPr id="6" name="Text Box 4">
            <a:extLst>
              <a:ext uri="{FF2B5EF4-FFF2-40B4-BE49-F238E27FC236}">
                <a16:creationId xmlns:a16="http://schemas.microsoft.com/office/drawing/2014/main" id="{AD570B0F-5889-5D4D-8F46-75404F6A3C11}"/>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信号量机制</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EE2710C6-C50D-8E48-8EA1-86B4ABBD5CF2}"/>
              </a:ext>
            </a:extLst>
          </p:cNvPr>
          <p:cNvSpPr>
            <a:spLocks noGrp="1"/>
          </p:cNvSpPr>
          <p:nvPr>
            <p:ph type="sldNum" sz="quarter" idx="12"/>
          </p:nvPr>
        </p:nvSpPr>
        <p:spPr/>
        <p:txBody>
          <a:bodyPr/>
          <a:lstStyle/>
          <a:p>
            <a:fld id="{DC6D1BD5-D0BD-4B4A-ABF2-851E9CF71F86}" type="slidenum">
              <a:rPr lang="zh-CN" altLang="en-US" smtClean="0"/>
              <a:pPr/>
              <a:t>87</a:t>
            </a:fld>
            <a:endParaRPr lang="en-US" altLang="zh-CN" dirty="0"/>
          </a:p>
        </p:txBody>
      </p:sp>
    </p:spTree>
    <p:extLst>
      <p:ext uri="{BB962C8B-B14F-4D97-AF65-F5344CB8AC3E}">
        <p14:creationId xmlns:p14="http://schemas.microsoft.com/office/powerpoint/2010/main" val="55322189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94246">
                                            <p:txEl>
                                              <p:pRg st="0" end="0"/>
                                            </p:txEl>
                                          </p:spTgt>
                                        </p:tgtEl>
                                        <p:attrNameLst>
                                          <p:attrName>style.visibility</p:attrName>
                                        </p:attrNameLst>
                                      </p:cBhvr>
                                      <p:to>
                                        <p:strVal val="visible"/>
                                      </p:to>
                                    </p:set>
                                    <p:animEffect transition="in" filter="barn(outVertical)">
                                      <p:cBhvr>
                                        <p:cTn id="7" dur="500"/>
                                        <p:tgtEl>
                                          <p:spTgt spid="39424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94246">
                                            <p:txEl>
                                              <p:pRg st="1" end="1"/>
                                            </p:txEl>
                                          </p:spTgt>
                                        </p:tgtEl>
                                        <p:attrNameLst>
                                          <p:attrName>style.visibility</p:attrName>
                                        </p:attrNameLst>
                                      </p:cBhvr>
                                      <p:to>
                                        <p:strVal val="visible"/>
                                      </p:to>
                                    </p:set>
                                    <p:animEffect transition="in" filter="barn(outVertical)">
                                      <p:cBhvr>
                                        <p:cTn id="12" dur="500"/>
                                        <p:tgtEl>
                                          <p:spTgt spid="39424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94246">
                                            <p:txEl>
                                              <p:pRg st="2" end="2"/>
                                            </p:txEl>
                                          </p:spTgt>
                                        </p:tgtEl>
                                        <p:attrNameLst>
                                          <p:attrName>style.visibility</p:attrName>
                                        </p:attrNameLst>
                                      </p:cBhvr>
                                      <p:to>
                                        <p:strVal val="visible"/>
                                      </p:to>
                                    </p:set>
                                    <p:animEffect transition="in" filter="barn(outVertical)">
                                      <p:cBhvr>
                                        <p:cTn id="17" dur="500"/>
                                        <p:tgtEl>
                                          <p:spTgt spid="39424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94246">
                                            <p:txEl>
                                              <p:pRg st="3" end="3"/>
                                            </p:txEl>
                                          </p:spTgt>
                                        </p:tgtEl>
                                        <p:attrNameLst>
                                          <p:attrName>style.visibility</p:attrName>
                                        </p:attrNameLst>
                                      </p:cBhvr>
                                      <p:to>
                                        <p:strVal val="visible"/>
                                      </p:to>
                                    </p:set>
                                    <p:animEffect transition="in" filter="barn(outVertical)">
                                      <p:cBhvr>
                                        <p:cTn id="22" dur="500"/>
                                        <p:tgtEl>
                                          <p:spTgt spid="39424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6" grpId="0" build="p"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5" name="Text Box 2053">
            <a:extLst>
              <a:ext uri="{FF2B5EF4-FFF2-40B4-BE49-F238E27FC236}">
                <a16:creationId xmlns:a16="http://schemas.microsoft.com/office/drawing/2014/main" id="{13501507-2D14-504B-BAA0-46735E16A9D3}"/>
              </a:ext>
            </a:extLst>
          </p:cNvPr>
          <p:cNvSpPr txBox="1">
            <a:spLocks noChangeArrowheads="1"/>
          </p:cNvSpPr>
          <p:nvPr/>
        </p:nvSpPr>
        <p:spPr bwMode="auto">
          <a:xfrm>
            <a:off x="590550" y="1306927"/>
            <a:ext cx="8153400" cy="1373188"/>
          </a:xfrm>
          <a:prstGeom prst="rect">
            <a:avLst/>
          </a:prstGeom>
          <a:solidFill>
            <a:srgbClr val="DDDDDD"/>
          </a:solidFill>
          <a:ln w="12700">
            <a:noFill/>
            <a:miter lim="800000"/>
            <a:headEnd type="none" w="sm" len="sm"/>
            <a:tailEnd type="none" w="sm" len="sm"/>
          </a:ln>
          <a:effectLst/>
        </p:spPr>
        <p:txBody>
          <a:bodyPr>
            <a:spAutoFit/>
          </a:bodyPr>
          <a:lstStyle/>
          <a:p>
            <a:pPr>
              <a:defRPr/>
            </a:pPr>
            <a:r>
              <a:rPr lang="en-US" altLang="zh-CN" sz="2400" b="1" dirty="0">
                <a:solidFill>
                  <a:srgbClr val="0000FF"/>
                </a:solidFill>
                <a:latin typeface="+mn-lt"/>
                <a:ea typeface="幼圆" pitchFamily="49" charset="-122"/>
              </a:rPr>
              <a:t>process  A  :                              process  B:</a:t>
            </a:r>
          </a:p>
          <a:p>
            <a:pPr>
              <a:defRPr/>
            </a:pPr>
            <a:r>
              <a:rPr lang="en-US" altLang="zh-CN" sz="2400" b="1" dirty="0">
                <a:solidFill>
                  <a:srgbClr val="0000FF"/>
                </a:solidFill>
                <a:latin typeface="+mn-lt"/>
                <a:ea typeface="幼圆" pitchFamily="49" charset="-122"/>
              </a:rPr>
              <a:t>      wait ( </a:t>
            </a:r>
            <a:r>
              <a:rPr lang="en-US" altLang="zh-CN" sz="2400" b="1" dirty="0" err="1">
                <a:solidFill>
                  <a:srgbClr val="0000FF"/>
                </a:solidFill>
                <a:latin typeface="+mn-lt"/>
                <a:ea typeface="幼圆" pitchFamily="49" charset="-122"/>
              </a:rPr>
              <a:t>Dmutex</a:t>
            </a:r>
            <a:r>
              <a:rPr lang="en-US" altLang="zh-CN" sz="2400" b="1" dirty="0">
                <a:solidFill>
                  <a:srgbClr val="0000FF"/>
                </a:solidFill>
                <a:latin typeface="+mn-lt"/>
                <a:ea typeface="幼圆" pitchFamily="49" charset="-122"/>
              </a:rPr>
              <a:t> );                     wait ( </a:t>
            </a:r>
            <a:r>
              <a:rPr lang="en-US" altLang="zh-CN" sz="2400" b="1" dirty="0" err="1">
                <a:solidFill>
                  <a:srgbClr val="0000FF"/>
                </a:solidFill>
                <a:latin typeface="+mn-lt"/>
                <a:ea typeface="幼圆" pitchFamily="49" charset="-122"/>
              </a:rPr>
              <a:t>Emutex</a:t>
            </a:r>
            <a:r>
              <a:rPr lang="en-US" altLang="zh-CN" sz="2400" b="1" dirty="0">
                <a:solidFill>
                  <a:srgbClr val="0000FF"/>
                </a:solidFill>
                <a:latin typeface="+mn-lt"/>
                <a:ea typeface="幼圆" pitchFamily="49" charset="-122"/>
              </a:rPr>
              <a:t> );</a:t>
            </a:r>
          </a:p>
          <a:p>
            <a:pPr>
              <a:defRPr/>
            </a:pPr>
            <a:r>
              <a:rPr lang="en-US" altLang="zh-CN" sz="2400" b="1" dirty="0">
                <a:solidFill>
                  <a:srgbClr val="0000FF"/>
                </a:solidFill>
                <a:latin typeface="+mn-lt"/>
                <a:ea typeface="幼圆" pitchFamily="49" charset="-122"/>
              </a:rPr>
              <a:t>      wait ( </a:t>
            </a:r>
            <a:r>
              <a:rPr lang="en-US" altLang="zh-CN" sz="2400" b="1" dirty="0" err="1">
                <a:solidFill>
                  <a:srgbClr val="0000FF"/>
                </a:solidFill>
                <a:latin typeface="+mn-lt"/>
                <a:ea typeface="幼圆" pitchFamily="49" charset="-122"/>
              </a:rPr>
              <a:t>Emutex</a:t>
            </a:r>
            <a:r>
              <a:rPr lang="en-US" altLang="zh-CN" sz="2400" b="1" dirty="0">
                <a:solidFill>
                  <a:srgbClr val="0000FF"/>
                </a:solidFill>
                <a:latin typeface="+mn-lt"/>
                <a:ea typeface="幼圆" pitchFamily="49" charset="-122"/>
              </a:rPr>
              <a:t> ) ;                     wait ( </a:t>
            </a:r>
            <a:r>
              <a:rPr lang="en-US" altLang="zh-CN" sz="2400" b="1" dirty="0" err="1">
                <a:solidFill>
                  <a:srgbClr val="0000FF"/>
                </a:solidFill>
                <a:latin typeface="+mn-lt"/>
                <a:ea typeface="幼圆" pitchFamily="49" charset="-122"/>
              </a:rPr>
              <a:t>Dmutex</a:t>
            </a:r>
            <a:r>
              <a:rPr lang="en-US" altLang="zh-CN" sz="2400" b="1" dirty="0">
                <a:solidFill>
                  <a:srgbClr val="0000FF"/>
                </a:solidFill>
                <a:latin typeface="+mn-lt"/>
                <a:ea typeface="幼圆" pitchFamily="49" charset="-122"/>
              </a:rPr>
              <a:t> ) ;     </a:t>
            </a:r>
            <a:endParaRPr lang="en-US" altLang="zh-CN" sz="2400" dirty="0">
              <a:solidFill>
                <a:srgbClr val="0000FF"/>
              </a:solidFill>
              <a:latin typeface="+mn-lt"/>
            </a:endParaRPr>
          </a:p>
        </p:txBody>
      </p:sp>
      <p:sp>
        <p:nvSpPr>
          <p:cNvPr id="389126" name="Rectangle 2054">
            <a:extLst>
              <a:ext uri="{FF2B5EF4-FFF2-40B4-BE49-F238E27FC236}">
                <a16:creationId xmlns:a16="http://schemas.microsoft.com/office/drawing/2014/main" id="{7B4D82C7-A28B-B54F-AD29-80BE1C58D2EC}"/>
              </a:ext>
            </a:extLst>
          </p:cNvPr>
          <p:cNvSpPr>
            <a:spLocks noChangeArrowheads="1"/>
          </p:cNvSpPr>
          <p:nvPr/>
        </p:nvSpPr>
        <p:spPr bwMode="auto">
          <a:xfrm>
            <a:off x="574675" y="2680115"/>
            <a:ext cx="8305800" cy="2308324"/>
          </a:xfrm>
          <a:prstGeom prst="rect">
            <a:avLst/>
          </a:prstGeom>
          <a:solidFill>
            <a:srgbClr val="F8F8F8"/>
          </a:solidFill>
          <a:ln w="12700">
            <a:noFill/>
            <a:miter lim="800000"/>
            <a:headEnd type="none" w="sm" len="sm"/>
            <a:tailEnd type="none" w="sm" len="sm"/>
          </a:ln>
          <a:effec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80000"/>
              </a:lnSpc>
              <a:spcBef>
                <a:spcPct val="50000"/>
              </a:spcBef>
            </a:pPr>
            <a:r>
              <a:rPr lang="zh-CN" altLang="en-US" b="1">
                <a:solidFill>
                  <a:srgbClr val="FF3300"/>
                </a:solidFill>
                <a:latin typeface="华文楷体" panose="02010600040101010101" pitchFamily="2" charset="-122"/>
                <a:ea typeface="华文楷体" panose="02010600040101010101" pitchFamily="2" charset="-122"/>
              </a:rPr>
              <a:t>假如 </a:t>
            </a:r>
            <a:r>
              <a:rPr lang="en-US" altLang="zh-CN" b="1">
                <a:solidFill>
                  <a:srgbClr val="FF3300"/>
                </a:solidFill>
                <a:latin typeface="华文楷体" panose="02010600040101010101" pitchFamily="2" charset="-122"/>
                <a:ea typeface="华文楷体" panose="02010600040101010101" pitchFamily="2" charset="-122"/>
              </a:rPr>
              <a:t>A </a:t>
            </a:r>
            <a:r>
              <a:rPr lang="zh-CN" altLang="en-US" b="1">
                <a:solidFill>
                  <a:srgbClr val="FF3300"/>
                </a:solidFill>
                <a:latin typeface="华文楷体" panose="02010600040101010101" pitchFamily="2" charset="-122"/>
                <a:ea typeface="华文楷体" panose="02010600040101010101" pitchFamily="2" charset="-122"/>
              </a:rPr>
              <a:t>和</a:t>
            </a:r>
            <a:r>
              <a:rPr lang="en-US" altLang="zh-CN" b="1">
                <a:solidFill>
                  <a:srgbClr val="FF3300"/>
                </a:solidFill>
                <a:latin typeface="华文楷体" panose="02010600040101010101" pitchFamily="2" charset="-122"/>
                <a:ea typeface="华文楷体" panose="02010600040101010101" pitchFamily="2" charset="-122"/>
              </a:rPr>
              <a:t>B </a:t>
            </a:r>
            <a:r>
              <a:rPr lang="zh-CN" altLang="en-US" b="1">
                <a:solidFill>
                  <a:srgbClr val="FF3300"/>
                </a:solidFill>
                <a:latin typeface="华文楷体" panose="02010600040101010101" pitchFamily="2" charset="-122"/>
                <a:ea typeface="华文楷体" panose="02010600040101010101" pitchFamily="2" charset="-122"/>
              </a:rPr>
              <a:t>按下面次序交替执行 </a:t>
            </a:r>
            <a:r>
              <a:rPr lang="en-US" altLang="zh-CN" b="1">
                <a:solidFill>
                  <a:srgbClr val="FF3300"/>
                </a:solidFill>
                <a:latin typeface="华文楷体" panose="02010600040101010101" pitchFamily="2" charset="-122"/>
                <a:ea typeface="华文楷体" panose="02010600040101010101" pitchFamily="2" charset="-122"/>
              </a:rPr>
              <a:t>wait </a:t>
            </a:r>
            <a:r>
              <a:rPr lang="zh-CN" altLang="en-US" b="1">
                <a:solidFill>
                  <a:srgbClr val="FF3300"/>
                </a:solidFill>
                <a:latin typeface="华文楷体" panose="02010600040101010101" pitchFamily="2" charset="-122"/>
                <a:ea typeface="华文楷体" panose="02010600040101010101" pitchFamily="2" charset="-122"/>
              </a:rPr>
              <a:t>操作：</a:t>
            </a:r>
          </a:p>
          <a:p>
            <a:pPr>
              <a:lnSpc>
                <a:spcPct val="80000"/>
              </a:lnSpc>
              <a:spcBef>
                <a:spcPct val="50000"/>
              </a:spcBef>
            </a:pPr>
            <a:r>
              <a:rPr lang="zh-CN" altLang="en-US" b="1">
                <a:solidFill>
                  <a:srgbClr val="171D17"/>
                </a:solidFill>
                <a:latin typeface="Times New Roman" panose="02020603050405020304" pitchFamily="18" charset="0"/>
                <a:ea typeface="幼圆" pitchFamily="49" charset="-122"/>
              </a:rPr>
              <a:t>  </a:t>
            </a:r>
            <a:r>
              <a:rPr lang="en-US" altLang="zh-CN" b="1">
                <a:solidFill>
                  <a:srgbClr val="171D17"/>
                </a:solidFill>
                <a:latin typeface="Times New Roman" panose="02020603050405020304" pitchFamily="18" charset="0"/>
                <a:ea typeface="幼圆" pitchFamily="49" charset="-122"/>
              </a:rPr>
              <a:t>process A : wait( Dmutex ) ;   </a:t>
            </a:r>
            <a:endParaRPr lang="en-US" altLang="zh-CN" b="1">
              <a:solidFill>
                <a:srgbClr val="0000FF"/>
              </a:solidFill>
              <a:latin typeface="Times New Roman" panose="02020603050405020304" pitchFamily="18" charset="0"/>
              <a:ea typeface="幼圆" pitchFamily="49" charset="-122"/>
            </a:endParaRPr>
          </a:p>
          <a:p>
            <a:pPr>
              <a:lnSpc>
                <a:spcPct val="80000"/>
              </a:lnSpc>
              <a:spcBef>
                <a:spcPct val="50000"/>
              </a:spcBef>
            </a:pPr>
            <a:r>
              <a:rPr lang="en-US" altLang="zh-CN" b="1">
                <a:solidFill>
                  <a:srgbClr val="171D17"/>
                </a:solidFill>
                <a:latin typeface="Times New Roman" panose="02020603050405020304" pitchFamily="18" charset="0"/>
                <a:ea typeface="幼圆" pitchFamily="49" charset="-122"/>
              </a:rPr>
              <a:t>  process B : wait( Emutex ) ;   </a:t>
            </a:r>
            <a:endParaRPr lang="en-US" altLang="zh-CN" b="1">
              <a:solidFill>
                <a:srgbClr val="0000FF"/>
              </a:solidFill>
              <a:latin typeface="Times New Roman" panose="02020603050405020304" pitchFamily="18" charset="0"/>
              <a:ea typeface="幼圆" pitchFamily="49" charset="-122"/>
            </a:endParaRPr>
          </a:p>
          <a:p>
            <a:pPr>
              <a:lnSpc>
                <a:spcPct val="80000"/>
              </a:lnSpc>
              <a:spcBef>
                <a:spcPct val="50000"/>
              </a:spcBef>
            </a:pPr>
            <a:r>
              <a:rPr lang="en-US" altLang="zh-CN" b="1">
                <a:solidFill>
                  <a:srgbClr val="171D17"/>
                </a:solidFill>
                <a:latin typeface="Times New Roman" panose="02020603050405020304" pitchFamily="18" charset="0"/>
                <a:ea typeface="幼圆" pitchFamily="49" charset="-122"/>
              </a:rPr>
              <a:t>  process A:  wait( Emutex ) ;   </a:t>
            </a:r>
            <a:endParaRPr lang="zh-CN" altLang="en-US" b="1">
              <a:solidFill>
                <a:srgbClr val="171D17"/>
              </a:solidFill>
              <a:latin typeface="Times New Roman" panose="02020603050405020304" pitchFamily="18" charset="0"/>
              <a:ea typeface="幼圆" pitchFamily="49" charset="-122"/>
            </a:endParaRPr>
          </a:p>
          <a:p>
            <a:pPr>
              <a:lnSpc>
                <a:spcPct val="80000"/>
              </a:lnSpc>
              <a:spcBef>
                <a:spcPct val="50000"/>
              </a:spcBef>
            </a:pPr>
            <a:r>
              <a:rPr lang="zh-CN" altLang="en-US" b="1">
                <a:solidFill>
                  <a:srgbClr val="171D17"/>
                </a:solidFill>
                <a:latin typeface="Times New Roman" panose="02020603050405020304" pitchFamily="18" charset="0"/>
                <a:ea typeface="幼圆" pitchFamily="49" charset="-122"/>
              </a:rPr>
              <a:t>  </a:t>
            </a:r>
            <a:r>
              <a:rPr lang="en-US" altLang="zh-CN" b="1">
                <a:solidFill>
                  <a:srgbClr val="171D17"/>
                </a:solidFill>
                <a:latin typeface="Times New Roman" panose="02020603050405020304" pitchFamily="18" charset="0"/>
                <a:ea typeface="幼圆" pitchFamily="49" charset="-122"/>
              </a:rPr>
              <a:t>process B :  wait( Dmutex ) ;  </a:t>
            </a:r>
            <a:endParaRPr lang="zh-CN" altLang="en-US" b="1">
              <a:solidFill>
                <a:srgbClr val="171D17"/>
              </a:solidFill>
              <a:latin typeface="Times New Roman" panose="02020603050405020304" pitchFamily="18" charset="0"/>
              <a:ea typeface="幼圆" pitchFamily="49" charset="-122"/>
            </a:endParaRPr>
          </a:p>
        </p:txBody>
      </p:sp>
      <p:sp>
        <p:nvSpPr>
          <p:cNvPr id="389127" name="Text Box 2055">
            <a:extLst>
              <a:ext uri="{FF2B5EF4-FFF2-40B4-BE49-F238E27FC236}">
                <a16:creationId xmlns:a16="http://schemas.microsoft.com/office/drawing/2014/main" id="{58E626C5-AA7C-504E-B2F1-7530541648D9}"/>
              </a:ext>
            </a:extLst>
          </p:cNvPr>
          <p:cNvSpPr txBox="1">
            <a:spLocks noChangeArrowheads="1"/>
          </p:cNvSpPr>
          <p:nvPr/>
        </p:nvSpPr>
        <p:spPr bwMode="auto">
          <a:xfrm>
            <a:off x="574675" y="5193072"/>
            <a:ext cx="8435975" cy="91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80000"/>
              </a:lnSpc>
              <a:spcBef>
                <a:spcPts val="1200"/>
              </a:spcBef>
            </a:pPr>
            <a:r>
              <a:rPr lang="en-US" altLang="zh-CN" b="1" dirty="0">
                <a:solidFill>
                  <a:srgbClr val="0000FF"/>
                </a:solidFill>
                <a:latin typeface="华文楷体" panose="02010600040101010101" pitchFamily="2" charset="-122"/>
                <a:ea typeface="华文楷体" panose="02010600040101010101" pitchFamily="2" charset="-122"/>
              </a:rPr>
              <a:t>   </a:t>
            </a:r>
            <a:r>
              <a:rPr lang="zh-CN" altLang="en-US" b="1" dirty="0">
                <a:solidFill>
                  <a:srgbClr val="0000FF"/>
                </a:solidFill>
                <a:latin typeface="华文楷体" panose="02010600040101010101" pitchFamily="2" charset="-122"/>
                <a:ea typeface="华文楷体" panose="02010600040101010101" pitchFamily="2" charset="-122"/>
              </a:rPr>
              <a:t>无外力作用时，进程 </a:t>
            </a:r>
            <a:r>
              <a:rPr lang="en-US" altLang="zh-CN" b="1" dirty="0">
                <a:solidFill>
                  <a:srgbClr val="0000FF"/>
                </a:solidFill>
                <a:latin typeface="华文楷体" panose="02010600040101010101" pitchFamily="2" charset="-122"/>
                <a:ea typeface="华文楷体" panose="02010600040101010101" pitchFamily="2" charset="-122"/>
              </a:rPr>
              <a:t>A</a:t>
            </a:r>
            <a:r>
              <a:rPr lang="zh-CN" altLang="en-US" b="1" dirty="0">
                <a:solidFill>
                  <a:srgbClr val="0000FF"/>
                </a:solidFill>
                <a:latin typeface="华文楷体" panose="02010600040101010101" pitchFamily="2" charset="-122"/>
                <a:ea typeface="华文楷体" panose="02010600040101010101" pitchFamily="2" charset="-122"/>
              </a:rPr>
              <a:t>、</a:t>
            </a:r>
            <a:r>
              <a:rPr lang="en-US" altLang="zh-CN" b="1" dirty="0">
                <a:solidFill>
                  <a:srgbClr val="0000FF"/>
                </a:solidFill>
                <a:latin typeface="华文楷体" panose="02010600040101010101" pitchFamily="2" charset="-122"/>
                <a:ea typeface="华文楷体" panose="02010600040101010101" pitchFamily="2" charset="-122"/>
              </a:rPr>
              <a:t>B </a:t>
            </a:r>
            <a:r>
              <a:rPr lang="zh-CN" altLang="en-US" b="1" dirty="0">
                <a:solidFill>
                  <a:srgbClr val="0000FF"/>
                </a:solidFill>
                <a:latin typeface="华文楷体" panose="02010600040101010101" pitchFamily="2" charset="-122"/>
                <a:ea typeface="华文楷体" panose="02010600040101010101" pitchFamily="2" charset="-122"/>
              </a:rPr>
              <a:t>陷入死锁状态。</a:t>
            </a:r>
          </a:p>
          <a:p>
            <a:pPr>
              <a:spcBef>
                <a:spcPts val="1200"/>
              </a:spcBef>
            </a:pPr>
            <a:r>
              <a:rPr lang="zh-CN" altLang="en-US" b="1" dirty="0">
                <a:solidFill>
                  <a:srgbClr val="0000FF"/>
                </a:solidFill>
                <a:latin typeface="华文楷体" panose="02010600040101010101" pitchFamily="2" charset="-122"/>
                <a:ea typeface="华文楷体" panose="02010600040101010101" pitchFamily="2" charset="-122"/>
              </a:rPr>
              <a:t>        </a:t>
            </a:r>
            <a:r>
              <a:rPr lang="zh-CN" altLang="en-US" b="1" dirty="0">
                <a:solidFill>
                  <a:srgbClr val="CC3399"/>
                </a:solidFill>
                <a:latin typeface="华文楷体" panose="02010600040101010101" pitchFamily="2" charset="-122"/>
                <a:ea typeface="华文楷体" panose="02010600040101010101" pitchFamily="2" charset="-122"/>
              </a:rPr>
              <a:t>进程同时要求共享的资源越多，发生死锁的可能越大。</a:t>
            </a:r>
          </a:p>
        </p:txBody>
      </p:sp>
      <p:sp>
        <p:nvSpPr>
          <p:cNvPr id="7" name="矩形 6">
            <a:extLst>
              <a:ext uri="{FF2B5EF4-FFF2-40B4-BE49-F238E27FC236}">
                <a16:creationId xmlns:a16="http://schemas.microsoft.com/office/drawing/2014/main" id="{21F08D23-B557-5641-95CC-E2AC1ECF4D0C}"/>
              </a:ext>
            </a:extLst>
          </p:cNvPr>
          <p:cNvSpPr>
            <a:spLocks noChangeArrowheads="1"/>
          </p:cNvSpPr>
          <p:nvPr/>
        </p:nvSpPr>
        <p:spPr bwMode="auto">
          <a:xfrm>
            <a:off x="5580112" y="3190910"/>
            <a:ext cx="1400175" cy="461963"/>
          </a:xfrm>
          <a:prstGeom prst="rect">
            <a:avLst/>
          </a:prstGeom>
          <a:solidFill>
            <a:schemeClr val="accent1"/>
          </a:solidFill>
          <a:ln w="28575" algn="ctr">
            <a:solidFill>
              <a:schemeClr val="tx1"/>
            </a:solidFill>
            <a:round/>
            <a:headEnd type="none" w="sm" len="sm"/>
            <a:tailEnd type="triangle" w="lg" len="lg"/>
          </a:ln>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b="1">
                <a:solidFill>
                  <a:srgbClr val="0000FF"/>
                </a:solidFill>
                <a:ea typeface="幼圆" pitchFamily="49" charset="-122"/>
              </a:rPr>
              <a:t>Dmutex=0</a:t>
            </a:r>
            <a:endParaRPr lang="zh-CN" altLang="en-US"/>
          </a:p>
        </p:txBody>
      </p:sp>
      <p:sp>
        <p:nvSpPr>
          <p:cNvPr id="8" name="矩形 7">
            <a:extLst>
              <a:ext uri="{FF2B5EF4-FFF2-40B4-BE49-F238E27FC236}">
                <a16:creationId xmlns:a16="http://schemas.microsoft.com/office/drawing/2014/main" id="{5E05938D-BC78-B34F-A9C8-23F9BC011EE5}"/>
              </a:ext>
            </a:extLst>
          </p:cNvPr>
          <p:cNvSpPr>
            <a:spLocks noChangeArrowheads="1"/>
          </p:cNvSpPr>
          <p:nvPr/>
        </p:nvSpPr>
        <p:spPr bwMode="auto">
          <a:xfrm>
            <a:off x="5580112" y="3645024"/>
            <a:ext cx="1385888" cy="460375"/>
          </a:xfrm>
          <a:prstGeom prst="rect">
            <a:avLst/>
          </a:prstGeom>
          <a:solidFill>
            <a:schemeClr val="accent1"/>
          </a:solidFill>
          <a:ln w="28575" algn="ctr">
            <a:solidFill>
              <a:schemeClr val="tx1"/>
            </a:solidFill>
            <a:round/>
            <a:headEnd type="none" w="sm" len="sm"/>
            <a:tailEnd type="triangle" w="lg" len="lg"/>
          </a:ln>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b="1">
                <a:solidFill>
                  <a:srgbClr val="0000FF"/>
                </a:solidFill>
                <a:ea typeface="幼圆" pitchFamily="49" charset="-122"/>
              </a:rPr>
              <a:t>Emutex=0</a:t>
            </a:r>
            <a:endParaRPr lang="zh-CN" altLang="en-US"/>
          </a:p>
        </p:txBody>
      </p:sp>
      <p:sp>
        <p:nvSpPr>
          <p:cNvPr id="9" name="矩形 8">
            <a:extLst>
              <a:ext uri="{FF2B5EF4-FFF2-40B4-BE49-F238E27FC236}">
                <a16:creationId xmlns:a16="http://schemas.microsoft.com/office/drawing/2014/main" id="{2F095835-3CFC-E747-ABE6-D5D4B2548357}"/>
              </a:ext>
            </a:extLst>
          </p:cNvPr>
          <p:cNvSpPr>
            <a:spLocks noChangeArrowheads="1"/>
          </p:cNvSpPr>
          <p:nvPr/>
        </p:nvSpPr>
        <p:spPr bwMode="auto">
          <a:xfrm>
            <a:off x="5580112" y="4077072"/>
            <a:ext cx="2614613" cy="461963"/>
          </a:xfrm>
          <a:prstGeom prst="rect">
            <a:avLst/>
          </a:prstGeom>
          <a:solidFill>
            <a:schemeClr val="accent1"/>
          </a:solidFill>
          <a:ln w="28575" algn="ctr">
            <a:solidFill>
              <a:schemeClr val="tx1"/>
            </a:solidFill>
            <a:round/>
            <a:headEnd type="none" w="sm" len="sm"/>
            <a:tailEnd type="triangle" w="lg" len="lg"/>
          </a:ln>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b="1" dirty="0" err="1">
                <a:solidFill>
                  <a:srgbClr val="0000FF"/>
                </a:solidFill>
                <a:ea typeface="幼圆" pitchFamily="49" charset="-122"/>
              </a:rPr>
              <a:t>Emutex</a:t>
            </a:r>
            <a:r>
              <a:rPr lang="en-US" altLang="zh-CN" b="1" dirty="0">
                <a:solidFill>
                  <a:srgbClr val="0000FF"/>
                </a:solidFill>
                <a:ea typeface="幼圆" pitchFamily="49" charset="-122"/>
              </a:rPr>
              <a:t>=-1     </a:t>
            </a:r>
            <a:r>
              <a:rPr lang="en-US" altLang="zh-CN" b="1" dirty="0">
                <a:solidFill>
                  <a:srgbClr val="171D17"/>
                </a:solidFill>
                <a:ea typeface="幼圆" pitchFamily="49" charset="-122"/>
              </a:rPr>
              <a:t>A</a:t>
            </a:r>
            <a:r>
              <a:rPr lang="zh-CN" altLang="en-US" b="1" dirty="0">
                <a:solidFill>
                  <a:srgbClr val="171D17"/>
                </a:solidFill>
                <a:ea typeface="幼圆" pitchFamily="49" charset="-122"/>
              </a:rPr>
              <a:t>阻塞</a:t>
            </a:r>
            <a:endParaRPr lang="zh-CN" altLang="en-US" dirty="0"/>
          </a:p>
        </p:txBody>
      </p:sp>
      <p:sp>
        <p:nvSpPr>
          <p:cNvPr id="10" name="矩形 9">
            <a:extLst>
              <a:ext uri="{FF2B5EF4-FFF2-40B4-BE49-F238E27FC236}">
                <a16:creationId xmlns:a16="http://schemas.microsoft.com/office/drawing/2014/main" id="{04D657BE-5A1A-C54C-9C31-776C2BA5CAB5}"/>
              </a:ext>
            </a:extLst>
          </p:cNvPr>
          <p:cNvSpPr>
            <a:spLocks noChangeArrowheads="1"/>
          </p:cNvSpPr>
          <p:nvPr/>
        </p:nvSpPr>
        <p:spPr bwMode="auto">
          <a:xfrm>
            <a:off x="5580112" y="4479206"/>
            <a:ext cx="2708275" cy="461962"/>
          </a:xfrm>
          <a:prstGeom prst="rect">
            <a:avLst/>
          </a:prstGeom>
          <a:solidFill>
            <a:schemeClr val="accent1"/>
          </a:solidFill>
          <a:ln w="28575" algn="ctr">
            <a:solidFill>
              <a:schemeClr val="tx1"/>
            </a:solidFill>
            <a:round/>
            <a:headEnd type="none" w="sm" len="sm"/>
            <a:tailEnd type="triangle" w="lg" len="lg"/>
          </a:ln>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b="1" dirty="0" err="1">
                <a:solidFill>
                  <a:srgbClr val="0000FF"/>
                </a:solidFill>
                <a:ea typeface="幼圆" pitchFamily="49" charset="-122"/>
              </a:rPr>
              <a:t>Dmutex</a:t>
            </a:r>
            <a:r>
              <a:rPr lang="en-US" altLang="zh-CN" b="1" dirty="0">
                <a:solidFill>
                  <a:srgbClr val="0000FF"/>
                </a:solidFill>
                <a:ea typeface="幼圆" pitchFamily="49" charset="-122"/>
              </a:rPr>
              <a:t>=-1     </a:t>
            </a:r>
            <a:r>
              <a:rPr lang="en-US" altLang="zh-CN" b="1" dirty="0">
                <a:solidFill>
                  <a:srgbClr val="171D17"/>
                </a:solidFill>
                <a:ea typeface="幼圆" pitchFamily="49" charset="-122"/>
              </a:rPr>
              <a:t>B</a:t>
            </a:r>
            <a:r>
              <a:rPr lang="zh-CN" altLang="en-US" b="1" dirty="0">
                <a:solidFill>
                  <a:srgbClr val="171D17"/>
                </a:solidFill>
                <a:ea typeface="幼圆" pitchFamily="49" charset="-122"/>
              </a:rPr>
              <a:t>阻塞 </a:t>
            </a:r>
            <a:endParaRPr lang="zh-CN" altLang="en-US" dirty="0"/>
          </a:p>
        </p:txBody>
      </p:sp>
      <p:sp>
        <p:nvSpPr>
          <p:cNvPr id="11" name="Text Box 4">
            <a:extLst>
              <a:ext uri="{FF2B5EF4-FFF2-40B4-BE49-F238E27FC236}">
                <a16:creationId xmlns:a16="http://schemas.microsoft.com/office/drawing/2014/main" id="{9B9BDBAC-2887-2647-A669-911A05116A60}"/>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信号量机制</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A041F98E-2CE6-A44E-9199-817B9510788B}"/>
              </a:ext>
            </a:extLst>
          </p:cNvPr>
          <p:cNvSpPr>
            <a:spLocks noGrp="1"/>
          </p:cNvSpPr>
          <p:nvPr>
            <p:ph type="sldNum" sz="quarter" idx="12"/>
          </p:nvPr>
        </p:nvSpPr>
        <p:spPr/>
        <p:txBody>
          <a:bodyPr/>
          <a:lstStyle/>
          <a:p>
            <a:fld id="{DC6D1BD5-D0BD-4B4A-ABF2-851E9CF71F86}" type="slidenum">
              <a:rPr lang="zh-CN" altLang="en-US" smtClean="0"/>
              <a:pPr/>
              <a:t>88</a:t>
            </a:fld>
            <a:endParaRPr lang="en-US" altLang="zh-CN" dirty="0"/>
          </a:p>
        </p:txBody>
      </p:sp>
    </p:spTree>
    <p:extLst>
      <p:ext uri="{BB962C8B-B14F-4D97-AF65-F5344CB8AC3E}">
        <p14:creationId xmlns:p14="http://schemas.microsoft.com/office/powerpoint/2010/main" val="912388805"/>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9125"/>
                                        </p:tgtEl>
                                        <p:attrNameLst>
                                          <p:attrName>style.visibility</p:attrName>
                                        </p:attrNameLst>
                                      </p:cBhvr>
                                      <p:to>
                                        <p:strVal val="visible"/>
                                      </p:to>
                                    </p:set>
                                    <p:animEffect transition="in" filter="dissolve">
                                      <p:cBhvr>
                                        <p:cTn id="7" dur="500"/>
                                        <p:tgtEl>
                                          <p:spTgt spid="3891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89126">
                                            <p:bg/>
                                          </p:spTgt>
                                        </p:tgtEl>
                                        <p:attrNameLst>
                                          <p:attrName>style.visibility</p:attrName>
                                        </p:attrNameLst>
                                      </p:cBhvr>
                                      <p:to>
                                        <p:strVal val="visible"/>
                                      </p:to>
                                    </p:set>
                                    <p:animEffect transition="in" filter="dissolve">
                                      <p:cBhvr>
                                        <p:cTn id="12" dur="500"/>
                                        <p:tgtEl>
                                          <p:spTgt spid="389126">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89126">
                                            <p:txEl>
                                              <p:pRg st="0" end="0"/>
                                            </p:txEl>
                                          </p:spTgt>
                                        </p:tgtEl>
                                        <p:attrNameLst>
                                          <p:attrName>style.visibility</p:attrName>
                                        </p:attrNameLst>
                                      </p:cBhvr>
                                      <p:to>
                                        <p:strVal val="visible"/>
                                      </p:to>
                                    </p:set>
                                    <p:animEffect transition="in" filter="dissolve">
                                      <p:cBhvr>
                                        <p:cTn id="17" dur="500"/>
                                        <p:tgtEl>
                                          <p:spTgt spid="389126">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89126">
                                            <p:txEl>
                                              <p:pRg st="1" end="1"/>
                                            </p:txEl>
                                          </p:spTgt>
                                        </p:tgtEl>
                                        <p:attrNameLst>
                                          <p:attrName>style.visibility</p:attrName>
                                        </p:attrNameLst>
                                      </p:cBhvr>
                                      <p:to>
                                        <p:strVal val="visible"/>
                                      </p:to>
                                    </p:set>
                                    <p:animEffect transition="in" filter="dissolve">
                                      <p:cBhvr>
                                        <p:cTn id="22" dur="500"/>
                                        <p:tgtEl>
                                          <p:spTgt spid="389126">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89126">
                                            <p:txEl>
                                              <p:pRg st="2" end="2"/>
                                            </p:txEl>
                                          </p:spTgt>
                                        </p:tgtEl>
                                        <p:attrNameLst>
                                          <p:attrName>style.visibility</p:attrName>
                                        </p:attrNameLst>
                                      </p:cBhvr>
                                      <p:to>
                                        <p:strVal val="visible"/>
                                      </p:to>
                                    </p:set>
                                    <p:animEffect transition="in" filter="dissolve">
                                      <p:cBhvr>
                                        <p:cTn id="32" dur="500"/>
                                        <p:tgtEl>
                                          <p:spTgt spid="389126">
                                            <p:txEl>
                                              <p:pRg st="2" end="2"/>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dissolve">
                                      <p:cBhvr>
                                        <p:cTn id="37" dur="500"/>
                                        <p:tgtEl>
                                          <p:spTgt spid="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89126">
                                            <p:txEl>
                                              <p:pRg st="3" end="3"/>
                                            </p:txEl>
                                          </p:spTgt>
                                        </p:tgtEl>
                                        <p:attrNameLst>
                                          <p:attrName>style.visibility</p:attrName>
                                        </p:attrNameLst>
                                      </p:cBhvr>
                                      <p:to>
                                        <p:strVal val="visible"/>
                                      </p:to>
                                    </p:set>
                                    <p:animEffect transition="in" filter="dissolve">
                                      <p:cBhvr>
                                        <p:cTn id="42" dur="500"/>
                                        <p:tgtEl>
                                          <p:spTgt spid="389126">
                                            <p:txEl>
                                              <p:pRg st="3" end="3"/>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dissolve">
                                      <p:cBhvr>
                                        <p:cTn id="47" dur="500"/>
                                        <p:tgtEl>
                                          <p:spTgt spid="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389126">
                                            <p:txEl>
                                              <p:pRg st="4" end="4"/>
                                            </p:txEl>
                                          </p:spTgt>
                                        </p:tgtEl>
                                        <p:attrNameLst>
                                          <p:attrName>style.visibility</p:attrName>
                                        </p:attrNameLst>
                                      </p:cBhvr>
                                      <p:to>
                                        <p:strVal val="visible"/>
                                      </p:to>
                                    </p:set>
                                    <p:animEffect transition="in" filter="dissolve">
                                      <p:cBhvr>
                                        <p:cTn id="52" dur="500"/>
                                        <p:tgtEl>
                                          <p:spTgt spid="389126">
                                            <p:txEl>
                                              <p:pRg st="4" end="4"/>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dissolve">
                                      <p:cBhvr>
                                        <p:cTn id="57" dur="500"/>
                                        <p:tgtEl>
                                          <p:spTgt spid="10"/>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6" presetClass="entr" presetSubtype="37" fill="hold" grpId="0" nodeType="clickEffect">
                                  <p:stCondLst>
                                    <p:cond delay="0"/>
                                  </p:stCondLst>
                                  <p:childTnLst>
                                    <p:set>
                                      <p:cBhvr>
                                        <p:cTn id="61" dur="1" fill="hold">
                                          <p:stCondLst>
                                            <p:cond delay="0"/>
                                          </p:stCondLst>
                                        </p:cTn>
                                        <p:tgtEl>
                                          <p:spTgt spid="389127">
                                            <p:txEl>
                                              <p:pRg st="0" end="0"/>
                                            </p:txEl>
                                          </p:spTgt>
                                        </p:tgtEl>
                                        <p:attrNameLst>
                                          <p:attrName>style.visibility</p:attrName>
                                        </p:attrNameLst>
                                      </p:cBhvr>
                                      <p:to>
                                        <p:strVal val="visible"/>
                                      </p:to>
                                    </p:set>
                                    <p:animEffect transition="in" filter="barn(outVertical)">
                                      <p:cBhvr>
                                        <p:cTn id="62" dur="500"/>
                                        <p:tgtEl>
                                          <p:spTgt spid="389127">
                                            <p:txEl>
                                              <p:pRg st="0" end="0"/>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6" presetClass="entr" presetSubtype="37" fill="hold" grpId="0" nodeType="clickEffect">
                                  <p:stCondLst>
                                    <p:cond delay="0"/>
                                  </p:stCondLst>
                                  <p:childTnLst>
                                    <p:set>
                                      <p:cBhvr>
                                        <p:cTn id="66" dur="1" fill="hold">
                                          <p:stCondLst>
                                            <p:cond delay="0"/>
                                          </p:stCondLst>
                                        </p:cTn>
                                        <p:tgtEl>
                                          <p:spTgt spid="389127">
                                            <p:txEl>
                                              <p:pRg st="1" end="1"/>
                                            </p:txEl>
                                          </p:spTgt>
                                        </p:tgtEl>
                                        <p:attrNameLst>
                                          <p:attrName>style.visibility</p:attrName>
                                        </p:attrNameLst>
                                      </p:cBhvr>
                                      <p:to>
                                        <p:strVal val="visible"/>
                                      </p:to>
                                    </p:set>
                                    <p:animEffect transition="in" filter="barn(outVertical)">
                                      <p:cBhvr>
                                        <p:cTn id="67" dur="500"/>
                                        <p:tgtEl>
                                          <p:spTgt spid="3891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25" grpId="0" animBg="1" autoUpdateAnimBg="0"/>
      <p:bldP spid="389126" grpId="0" build="p" animBg="1" autoUpdateAnimBg="0"/>
      <p:bldP spid="389127" grpId="0" build="p" autoUpdateAnimBg="0"/>
      <p:bldP spid="7" grpId="0" animBg="1"/>
      <p:bldP spid="8" grpId="0" animBg="1"/>
      <p:bldP spid="9" grpId="0" animBg="1"/>
      <p:bldP spid="10"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8" name="Text Box 4">
            <a:extLst>
              <a:ext uri="{FF2B5EF4-FFF2-40B4-BE49-F238E27FC236}">
                <a16:creationId xmlns:a16="http://schemas.microsoft.com/office/drawing/2014/main" id="{67222F87-6B59-764B-8BA5-23F10A65E9EE}"/>
              </a:ext>
            </a:extLst>
          </p:cNvPr>
          <p:cNvSpPr txBox="1">
            <a:spLocks noChangeArrowheads="1"/>
          </p:cNvSpPr>
          <p:nvPr/>
        </p:nvSpPr>
        <p:spPr bwMode="auto">
          <a:xfrm>
            <a:off x="533400" y="1340768"/>
            <a:ext cx="8431213" cy="307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b="1" dirty="0">
                <a:solidFill>
                  <a:srgbClr val="3333FF"/>
                </a:solidFill>
                <a:latin typeface="华文楷体" panose="02010600040101010101" pitchFamily="2" charset="-122"/>
                <a:ea typeface="华文楷体" panose="02010600040101010101" pitchFamily="2" charset="-122"/>
              </a:rPr>
              <a:t>AND</a:t>
            </a:r>
            <a:r>
              <a:rPr lang="zh-CN" altLang="en-US" b="1" dirty="0">
                <a:solidFill>
                  <a:srgbClr val="3333FF"/>
                </a:solidFill>
                <a:latin typeface="华文楷体" panose="02010600040101010101" pitchFamily="2" charset="-122"/>
                <a:ea typeface="华文楷体" panose="02010600040101010101" pitchFamily="2" charset="-122"/>
              </a:rPr>
              <a:t>同步机制的基本思想：</a:t>
            </a:r>
          </a:p>
          <a:p>
            <a:pPr hangingPunct="1">
              <a:lnSpc>
                <a:spcPct val="110000"/>
              </a:lnSpc>
            </a:pPr>
            <a:r>
              <a:rPr lang="zh-CN" altLang="en-US" b="1" dirty="0">
                <a:solidFill>
                  <a:schemeClr val="tx1"/>
                </a:solidFill>
                <a:latin typeface="华文楷体" panose="02010600040101010101" pitchFamily="2" charset="-122"/>
                <a:ea typeface="华文楷体" panose="02010600040101010101" pitchFamily="2" charset="-122"/>
              </a:rPr>
              <a:t>        将进程在整个运行过程中所需要的所有临界资源，一次性地全部分配给进程，待该进程使用完后再一起释放。</a:t>
            </a:r>
          </a:p>
          <a:p>
            <a:pPr hangingPunct="1">
              <a:lnSpc>
                <a:spcPct val="110000"/>
              </a:lnSpc>
            </a:pPr>
            <a:r>
              <a:rPr lang="zh-CN" altLang="en-US" b="1" dirty="0">
                <a:solidFill>
                  <a:schemeClr val="tx1"/>
                </a:solidFill>
                <a:latin typeface="华文楷体" panose="02010600040101010101" pitchFamily="2" charset="-122"/>
                <a:ea typeface="华文楷体" panose="02010600040101010101" pitchFamily="2" charset="-122"/>
              </a:rPr>
              <a:t>        如果该进程有一个资源未能分到，则其他所有可能分到的资源也不分配给它。       </a:t>
            </a:r>
          </a:p>
          <a:p>
            <a:pPr hangingPunct="1">
              <a:lnSpc>
                <a:spcPct val="110000"/>
              </a:lnSpc>
            </a:pPr>
            <a:r>
              <a:rPr lang="zh-CN" altLang="en-US" b="1" dirty="0">
                <a:solidFill>
                  <a:srgbClr val="3333FF"/>
                </a:solidFill>
                <a:latin typeface="华文楷体" panose="02010600040101010101" pitchFamily="2" charset="-122"/>
                <a:ea typeface="华文楷体" panose="02010600040101010101" pitchFamily="2" charset="-122"/>
              </a:rPr>
              <a:t>       方法</a:t>
            </a:r>
            <a:r>
              <a:rPr lang="zh-CN" altLang="en-US" b="1" dirty="0">
                <a:solidFill>
                  <a:schemeClr val="tx1"/>
                </a:solidFill>
                <a:latin typeface="华文楷体" panose="02010600040101010101" pitchFamily="2" charset="-122"/>
                <a:ea typeface="华文楷体" panose="02010600040101010101" pitchFamily="2" charset="-122"/>
              </a:rPr>
              <a:t>：在</a:t>
            </a:r>
            <a:r>
              <a:rPr lang="en-US" altLang="zh-CN" b="1" dirty="0">
                <a:solidFill>
                  <a:schemeClr val="tx1"/>
                </a:solidFill>
                <a:latin typeface="华文楷体" panose="02010600040101010101" pitchFamily="2" charset="-122"/>
                <a:ea typeface="华文楷体" panose="02010600040101010101" pitchFamily="2" charset="-122"/>
              </a:rPr>
              <a:t>wait </a:t>
            </a:r>
            <a:r>
              <a:rPr lang="zh-CN" altLang="en-US" b="1" dirty="0">
                <a:solidFill>
                  <a:schemeClr val="tx1"/>
                </a:solidFill>
                <a:latin typeface="华文楷体" panose="02010600040101010101" pitchFamily="2" charset="-122"/>
                <a:ea typeface="华文楷体" panose="02010600040101010101" pitchFamily="2" charset="-122"/>
              </a:rPr>
              <a:t>操作中增加一个“</a:t>
            </a:r>
            <a:r>
              <a:rPr lang="en-US" altLang="zh-CN" b="1" dirty="0">
                <a:solidFill>
                  <a:schemeClr val="tx1"/>
                </a:solidFill>
                <a:latin typeface="华文楷体" panose="02010600040101010101" pitchFamily="2" charset="-122"/>
                <a:ea typeface="华文楷体" panose="02010600040101010101" pitchFamily="2" charset="-122"/>
              </a:rPr>
              <a:t>AND” </a:t>
            </a:r>
            <a:r>
              <a:rPr lang="zh-CN" altLang="en-US" b="1" dirty="0">
                <a:solidFill>
                  <a:schemeClr val="tx1"/>
                </a:solidFill>
                <a:latin typeface="华文楷体" panose="02010600040101010101" pitchFamily="2" charset="-122"/>
                <a:ea typeface="华文楷体" panose="02010600040101010101" pitchFamily="2" charset="-122"/>
              </a:rPr>
              <a:t>条件，称为 </a:t>
            </a:r>
            <a:r>
              <a:rPr lang="en-US" altLang="zh-CN" b="1" dirty="0">
                <a:solidFill>
                  <a:srgbClr val="3333FF"/>
                </a:solidFill>
                <a:latin typeface="华文楷体" panose="02010600040101010101" pitchFamily="2" charset="-122"/>
                <a:ea typeface="华文楷体" panose="02010600040101010101" pitchFamily="2" charset="-122"/>
              </a:rPr>
              <a:t>AND </a:t>
            </a:r>
            <a:r>
              <a:rPr lang="zh-CN" altLang="en-US" b="1" dirty="0">
                <a:solidFill>
                  <a:srgbClr val="3333FF"/>
                </a:solidFill>
                <a:latin typeface="华文楷体" panose="02010600040101010101" pitchFamily="2" charset="-122"/>
                <a:ea typeface="华文楷体" panose="02010600040101010101" pitchFamily="2" charset="-122"/>
              </a:rPr>
              <a:t>同步</a:t>
            </a:r>
            <a:r>
              <a:rPr lang="zh-CN" altLang="en-US" b="1" dirty="0">
                <a:solidFill>
                  <a:schemeClr val="tx1"/>
                </a:solidFill>
                <a:latin typeface="华文楷体" panose="02010600040101010101" pitchFamily="2" charset="-122"/>
                <a:ea typeface="华文楷体" panose="02010600040101010101" pitchFamily="2" charset="-122"/>
              </a:rPr>
              <a:t>，或叫</a:t>
            </a:r>
            <a:r>
              <a:rPr lang="zh-CN" altLang="en-US" b="1" dirty="0">
                <a:solidFill>
                  <a:srgbClr val="3333FF"/>
                </a:solidFill>
                <a:latin typeface="华文楷体" panose="02010600040101010101" pitchFamily="2" charset="-122"/>
                <a:ea typeface="华文楷体" panose="02010600040101010101" pitchFamily="2" charset="-122"/>
              </a:rPr>
              <a:t>同时</a:t>
            </a:r>
            <a:r>
              <a:rPr lang="en-US" altLang="zh-CN" b="1" dirty="0">
                <a:solidFill>
                  <a:srgbClr val="3333FF"/>
                </a:solidFill>
                <a:latin typeface="华文楷体" panose="02010600040101010101" pitchFamily="2" charset="-122"/>
                <a:ea typeface="华文楷体" panose="02010600040101010101" pitchFamily="2" charset="-122"/>
              </a:rPr>
              <a:t>wait</a:t>
            </a:r>
            <a:r>
              <a:rPr lang="zh-CN" altLang="en-US" b="1" dirty="0">
                <a:solidFill>
                  <a:srgbClr val="3333FF"/>
                </a:solidFill>
                <a:latin typeface="华文楷体" panose="02010600040101010101" pitchFamily="2" charset="-122"/>
                <a:ea typeface="华文楷体" panose="02010600040101010101" pitchFamily="2" charset="-122"/>
              </a:rPr>
              <a:t>操作</a:t>
            </a:r>
            <a:r>
              <a:rPr lang="zh-CN" altLang="en-US" b="1" dirty="0">
                <a:solidFill>
                  <a:schemeClr val="tx1"/>
                </a:solidFill>
                <a:latin typeface="华文楷体" panose="02010600040101010101" pitchFamily="2" charset="-122"/>
                <a:ea typeface="华文楷体" panose="02010600040101010101" pitchFamily="2" charset="-122"/>
              </a:rPr>
              <a:t>。记作 </a:t>
            </a:r>
            <a:r>
              <a:rPr lang="en-US" altLang="zh-CN" b="1" dirty="0" err="1">
                <a:solidFill>
                  <a:schemeClr val="tx1"/>
                </a:solidFill>
                <a:latin typeface="华文楷体" panose="02010600040101010101" pitchFamily="2" charset="-122"/>
                <a:ea typeface="华文楷体" panose="02010600040101010101" pitchFamily="2" charset="-122"/>
              </a:rPr>
              <a:t>Swait</a:t>
            </a:r>
            <a:r>
              <a:rPr lang="en-US" altLang="zh-CN" b="1" dirty="0">
                <a:solidFill>
                  <a:schemeClr val="tx1"/>
                </a:solidFill>
                <a:latin typeface="华文楷体" panose="02010600040101010101" pitchFamily="2" charset="-122"/>
                <a:ea typeface="华文楷体" panose="02010600040101010101" pitchFamily="2" charset="-122"/>
              </a:rPr>
              <a:t>( Simultaneous Wait).        </a:t>
            </a:r>
            <a:r>
              <a:rPr lang="en-US" altLang="zh-CN" dirty="0">
                <a:latin typeface="华文楷体" panose="02010600040101010101" pitchFamily="2" charset="-122"/>
                <a:ea typeface="华文楷体" panose="02010600040101010101" pitchFamily="2" charset="-122"/>
              </a:rPr>
              <a:t>       </a:t>
            </a:r>
          </a:p>
        </p:txBody>
      </p:sp>
      <p:sp>
        <p:nvSpPr>
          <p:cNvPr id="5" name="Text Box 4">
            <a:extLst>
              <a:ext uri="{FF2B5EF4-FFF2-40B4-BE49-F238E27FC236}">
                <a16:creationId xmlns:a16="http://schemas.microsoft.com/office/drawing/2014/main" id="{A5412F64-5CC8-034B-B12A-EF9F247756BA}"/>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信号量机制</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EDC1F9D4-E5FE-8A48-A8DA-A63AA72198A2}"/>
              </a:ext>
            </a:extLst>
          </p:cNvPr>
          <p:cNvSpPr>
            <a:spLocks noGrp="1"/>
          </p:cNvSpPr>
          <p:nvPr>
            <p:ph type="sldNum" sz="quarter" idx="12"/>
          </p:nvPr>
        </p:nvSpPr>
        <p:spPr/>
        <p:txBody>
          <a:bodyPr/>
          <a:lstStyle/>
          <a:p>
            <a:fld id="{DC6D1BD5-D0BD-4B4A-ABF2-851E9CF71F86}" type="slidenum">
              <a:rPr lang="zh-CN" altLang="en-US" smtClean="0"/>
              <a:pPr/>
              <a:t>89</a:t>
            </a:fld>
            <a:endParaRPr lang="en-US" altLang="zh-CN" dirty="0"/>
          </a:p>
        </p:txBody>
      </p:sp>
    </p:spTree>
    <p:extLst>
      <p:ext uri="{BB962C8B-B14F-4D97-AF65-F5344CB8AC3E}">
        <p14:creationId xmlns:p14="http://schemas.microsoft.com/office/powerpoint/2010/main" val="128889287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95268">
                                            <p:txEl>
                                              <p:pRg st="0" end="0"/>
                                            </p:txEl>
                                          </p:spTgt>
                                        </p:tgtEl>
                                        <p:attrNameLst>
                                          <p:attrName>style.visibility</p:attrName>
                                        </p:attrNameLst>
                                      </p:cBhvr>
                                      <p:to>
                                        <p:strVal val="visible"/>
                                      </p:to>
                                    </p:set>
                                    <p:animEffect transition="in" filter="barn(outVertical)">
                                      <p:cBhvr>
                                        <p:cTn id="7" dur="500"/>
                                        <p:tgtEl>
                                          <p:spTgt spid="39526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95268">
                                            <p:txEl>
                                              <p:pRg st="1" end="1"/>
                                            </p:txEl>
                                          </p:spTgt>
                                        </p:tgtEl>
                                        <p:attrNameLst>
                                          <p:attrName>style.visibility</p:attrName>
                                        </p:attrNameLst>
                                      </p:cBhvr>
                                      <p:to>
                                        <p:strVal val="visible"/>
                                      </p:to>
                                    </p:set>
                                    <p:animEffect transition="in" filter="barn(outVertical)">
                                      <p:cBhvr>
                                        <p:cTn id="12" dur="500"/>
                                        <p:tgtEl>
                                          <p:spTgt spid="39526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95268">
                                            <p:txEl>
                                              <p:pRg st="2" end="2"/>
                                            </p:txEl>
                                          </p:spTgt>
                                        </p:tgtEl>
                                        <p:attrNameLst>
                                          <p:attrName>style.visibility</p:attrName>
                                        </p:attrNameLst>
                                      </p:cBhvr>
                                      <p:to>
                                        <p:strVal val="visible"/>
                                      </p:to>
                                    </p:set>
                                    <p:animEffect transition="in" filter="barn(outVertical)">
                                      <p:cBhvr>
                                        <p:cTn id="17" dur="500"/>
                                        <p:tgtEl>
                                          <p:spTgt spid="39526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95268">
                                            <p:txEl>
                                              <p:pRg st="3" end="3"/>
                                            </p:txEl>
                                          </p:spTgt>
                                        </p:tgtEl>
                                        <p:attrNameLst>
                                          <p:attrName>style.visibility</p:attrName>
                                        </p:attrNameLst>
                                      </p:cBhvr>
                                      <p:to>
                                        <p:strVal val="visible"/>
                                      </p:to>
                                    </p:set>
                                    <p:animEffect transition="in" filter="barn(outVertical)">
                                      <p:cBhvr>
                                        <p:cTn id="22" dur="500"/>
                                        <p:tgtEl>
                                          <p:spTgt spid="39526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8" grpId="0" build="p"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ext Box 4">
            <a:extLst>
              <a:ext uri="{FF2B5EF4-FFF2-40B4-BE49-F238E27FC236}">
                <a16:creationId xmlns:a16="http://schemas.microsoft.com/office/drawing/2014/main" id="{B22FFCD6-FBB2-A04E-80F1-70CF1B341F8A}"/>
              </a:ext>
            </a:extLst>
          </p:cNvPr>
          <p:cNvSpPr txBox="1">
            <a:spLocks noChangeArrowheads="1"/>
          </p:cNvSpPr>
          <p:nvPr/>
        </p:nvSpPr>
        <p:spPr bwMode="auto">
          <a:xfrm>
            <a:off x="457200" y="1196752"/>
            <a:ext cx="8610600" cy="3392211"/>
          </a:xfrm>
          <a:prstGeom prst="rect">
            <a:avLst/>
          </a:prstGeom>
          <a:noFill/>
          <a:ln w="12700">
            <a:solidFill>
              <a:srgbClr val="FF33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2000" b="1" dirty="0" err="1">
                <a:solidFill>
                  <a:srgbClr val="3333FF"/>
                </a:solidFill>
              </a:rPr>
              <a:t>Swait</a:t>
            </a:r>
            <a:r>
              <a:rPr lang="en-US" altLang="zh-CN" sz="2000" b="1" dirty="0">
                <a:solidFill>
                  <a:srgbClr val="3333FF"/>
                </a:solidFill>
              </a:rPr>
              <a:t> </a:t>
            </a:r>
            <a:r>
              <a:rPr lang="zh-CN" altLang="en-US" sz="2000" b="1" dirty="0">
                <a:solidFill>
                  <a:srgbClr val="3333FF"/>
                </a:solidFill>
              </a:rPr>
              <a:t>定义：</a:t>
            </a:r>
          </a:p>
          <a:p>
            <a:pPr>
              <a:lnSpc>
                <a:spcPct val="45000"/>
              </a:lnSpc>
              <a:spcBef>
                <a:spcPct val="50000"/>
              </a:spcBef>
            </a:pPr>
            <a:r>
              <a:rPr lang="en-US" altLang="zh-CN" sz="2000" b="1" dirty="0" err="1">
                <a:solidFill>
                  <a:srgbClr val="FF3300"/>
                </a:solidFill>
              </a:rPr>
              <a:t>Swait</a:t>
            </a:r>
            <a:r>
              <a:rPr lang="en-US" altLang="zh-CN" sz="2000" b="1" dirty="0">
                <a:solidFill>
                  <a:srgbClr val="FF3300"/>
                </a:solidFill>
              </a:rPr>
              <a:t>( S1,S2,…,Sn)</a:t>
            </a:r>
          </a:p>
          <a:p>
            <a:pPr>
              <a:lnSpc>
                <a:spcPct val="45000"/>
              </a:lnSpc>
              <a:spcBef>
                <a:spcPct val="50000"/>
              </a:spcBef>
            </a:pPr>
            <a:r>
              <a:rPr lang="en-US" altLang="zh-CN" sz="2000" b="1" dirty="0">
                <a:solidFill>
                  <a:schemeClr val="tx1"/>
                </a:solidFill>
              </a:rPr>
              <a:t>    if S1≥1 and … and Sn ≥1 then</a:t>
            </a:r>
          </a:p>
          <a:p>
            <a:pPr>
              <a:lnSpc>
                <a:spcPct val="45000"/>
              </a:lnSpc>
              <a:spcBef>
                <a:spcPct val="50000"/>
              </a:spcBef>
            </a:pPr>
            <a:r>
              <a:rPr lang="en-US" altLang="zh-CN" sz="2000" b="1" dirty="0">
                <a:solidFill>
                  <a:schemeClr val="tx1"/>
                </a:solidFill>
              </a:rPr>
              <a:t>        for </a:t>
            </a:r>
            <a:r>
              <a:rPr lang="en-US" altLang="zh-CN" sz="2000" b="1" dirty="0" err="1">
                <a:solidFill>
                  <a:schemeClr val="tx1"/>
                </a:solidFill>
              </a:rPr>
              <a:t>i</a:t>
            </a:r>
            <a:r>
              <a:rPr lang="en-US" altLang="zh-CN" sz="2000" b="1" dirty="0">
                <a:solidFill>
                  <a:schemeClr val="tx1"/>
                </a:solidFill>
              </a:rPr>
              <a:t> : =1 to n do</a:t>
            </a:r>
          </a:p>
          <a:p>
            <a:pPr>
              <a:lnSpc>
                <a:spcPct val="45000"/>
              </a:lnSpc>
              <a:spcBef>
                <a:spcPct val="50000"/>
              </a:spcBef>
            </a:pPr>
            <a:r>
              <a:rPr lang="en-US" altLang="zh-CN" sz="2000" b="1" dirty="0">
                <a:solidFill>
                  <a:schemeClr val="tx1"/>
                </a:solidFill>
              </a:rPr>
              <a:t>             Si : = Si-1 ;</a:t>
            </a:r>
          </a:p>
          <a:p>
            <a:pPr>
              <a:lnSpc>
                <a:spcPct val="45000"/>
              </a:lnSpc>
              <a:spcBef>
                <a:spcPct val="50000"/>
              </a:spcBef>
            </a:pPr>
            <a:r>
              <a:rPr lang="en-US" altLang="zh-CN" sz="2000" b="1" dirty="0">
                <a:solidFill>
                  <a:schemeClr val="tx1"/>
                </a:solidFill>
              </a:rPr>
              <a:t>         </a:t>
            </a:r>
            <a:r>
              <a:rPr lang="en-US" altLang="zh-CN" sz="2000" b="1" dirty="0" err="1">
                <a:solidFill>
                  <a:schemeClr val="tx1"/>
                </a:solidFill>
              </a:rPr>
              <a:t>endfor</a:t>
            </a:r>
            <a:endParaRPr lang="en-US" altLang="zh-CN" sz="2000" b="1" dirty="0">
              <a:solidFill>
                <a:schemeClr val="tx1"/>
              </a:solidFill>
            </a:endParaRPr>
          </a:p>
          <a:p>
            <a:pPr>
              <a:lnSpc>
                <a:spcPct val="45000"/>
              </a:lnSpc>
              <a:spcBef>
                <a:spcPct val="50000"/>
              </a:spcBef>
            </a:pPr>
            <a:r>
              <a:rPr lang="en-US" altLang="zh-CN" sz="2000" b="1" dirty="0">
                <a:solidFill>
                  <a:schemeClr val="tx1"/>
                </a:solidFill>
              </a:rPr>
              <a:t>     else</a:t>
            </a:r>
          </a:p>
          <a:p>
            <a:pPr>
              <a:lnSpc>
                <a:spcPct val="50000"/>
              </a:lnSpc>
              <a:spcBef>
                <a:spcPct val="50000"/>
              </a:spcBef>
            </a:pPr>
            <a:r>
              <a:rPr lang="en-US" altLang="zh-CN" sz="2000" b="1" dirty="0">
                <a:solidFill>
                  <a:schemeClr val="tx1"/>
                </a:solidFill>
              </a:rPr>
              <a:t>          Place the process in the waiting queue associated with the first</a:t>
            </a:r>
          </a:p>
          <a:p>
            <a:pPr>
              <a:lnSpc>
                <a:spcPct val="50000"/>
              </a:lnSpc>
              <a:spcBef>
                <a:spcPct val="50000"/>
              </a:spcBef>
            </a:pPr>
            <a:r>
              <a:rPr lang="en-US" altLang="zh-CN" sz="2000" b="1" dirty="0">
                <a:solidFill>
                  <a:schemeClr val="tx1"/>
                </a:solidFill>
              </a:rPr>
              <a:t>           Si found with Si&lt;1,and set the program count of this process to </a:t>
            </a:r>
          </a:p>
          <a:p>
            <a:pPr>
              <a:lnSpc>
                <a:spcPct val="50000"/>
              </a:lnSpc>
              <a:spcBef>
                <a:spcPct val="50000"/>
              </a:spcBef>
            </a:pPr>
            <a:r>
              <a:rPr lang="en-US" altLang="zh-CN" sz="2000" b="1" dirty="0">
                <a:solidFill>
                  <a:schemeClr val="tx1"/>
                </a:solidFill>
              </a:rPr>
              <a:t>           the </a:t>
            </a:r>
            <a:r>
              <a:rPr lang="en-US" altLang="zh-CN" sz="2000" b="1" dirty="0" err="1">
                <a:solidFill>
                  <a:schemeClr val="tx1"/>
                </a:solidFill>
              </a:rPr>
              <a:t>beginnig</a:t>
            </a:r>
            <a:r>
              <a:rPr lang="en-US" altLang="zh-CN" sz="2000" b="1" dirty="0">
                <a:solidFill>
                  <a:schemeClr val="tx1"/>
                </a:solidFill>
              </a:rPr>
              <a:t> of </a:t>
            </a:r>
            <a:r>
              <a:rPr lang="en-US" altLang="zh-CN" sz="2000" b="1" dirty="0" err="1">
                <a:solidFill>
                  <a:schemeClr val="tx1"/>
                </a:solidFill>
              </a:rPr>
              <a:t>Swait</a:t>
            </a:r>
            <a:r>
              <a:rPr lang="en-US" altLang="zh-CN" sz="2000" b="1" dirty="0">
                <a:solidFill>
                  <a:schemeClr val="tx1"/>
                </a:solidFill>
              </a:rPr>
              <a:t> operation.</a:t>
            </a:r>
          </a:p>
          <a:p>
            <a:pPr>
              <a:lnSpc>
                <a:spcPct val="45000"/>
              </a:lnSpc>
              <a:spcBef>
                <a:spcPct val="50000"/>
              </a:spcBef>
            </a:pPr>
            <a:r>
              <a:rPr lang="en-US" altLang="zh-CN" sz="2000" b="1" dirty="0">
                <a:solidFill>
                  <a:schemeClr val="tx1"/>
                </a:solidFill>
              </a:rPr>
              <a:t>    endif</a:t>
            </a:r>
          </a:p>
        </p:txBody>
      </p:sp>
      <p:sp>
        <p:nvSpPr>
          <p:cNvPr id="396294" name="Rectangle 6">
            <a:extLst>
              <a:ext uri="{FF2B5EF4-FFF2-40B4-BE49-F238E27FC236}">
                <a16:creationId xmlns:a16="http://schemas.microsoft.com/office/drawing/2014/main" id="{02FFEE99-9062-684D-B173-37B97ACC0692}"/>
              </a:ext>
            </a:extLst>
          </p:cNvPr>
          <p:cNvSpPr>
            <a:spLocks noChangeArrowheads="1"/>
          </p:cNvSpPr>
          <p:nvPr/>
        </p:nvSpPr>
        <p:spPr bwMode="auto">
          <a:xfrm>
            <a:off x="468313" y="4581128"/>
            <a:ext cx="8599487" cy="2279315"/>
          </a:xfrm>
          <a:prstGeom prst="rect">
            <a:avLst/>
          </a:prstGeom>
          <a:noFill/>
          <a:ln w="28575">
            <a:solidFill>
              <a:srgbClr val="0000FF"/>
            </a:solidFill>
            <a:miter lim="800000"/>
            <a:headEnd type="none" w="sm" len="sm"/>
            <a:tailEnd type="none" w="lg" len="lg"/>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sz="2000" b="1" dirty="0" err="1">
                <a:solidFill>
                  <a:srgbClr val="FF3300"/>
                </a:solidFill>
              </a:rPr>
              <a:t>Ssignal</a:t>
            </a:r>
            <a:r>
              <a:rPr lang="en-US" altLang="zh-CN" sz="2000" b="1" dirty="0">
                <a:solidFill>
                  <a:srgbClr val="FF3300"/>
                </a:solidFill>
              </a:rPr>
              <a:t> ( S1,S2,…,Sn )</a:t>
            </a:r>
          </a:p>
          <a:p>
            <a:r>
              <a:rPr lang="en-US" altLang="zh-CN" sz="2000" b="1" dirty="0">
                <a:solidFill>
                  <a:schemeClr val="tx1"/>
                </a:solidFill>
              </a:rPr>
              <a:t>       for I : =1 to n do</a:t>
            </a:r>
          </a:p>
          <a:p>
            <a:r>
              <a:rPr lang="en-US" altLang="zh-CN" sz="2000" b="1" dirty="0">
                <a:solidFill>
                  <a:schemeClr val="tx1"/>
                </a:solidFill>
              </a:rPr>
              <a:t>            Si : = Si+1 ;</a:t>
            </a:r>
          </a:p>
          <a:p>
            <a:r>
              <a:rPr lang="en-US" altLang="zh-CN" sz="2000" b="1" dirty="0">
                <a:solidFill>
                  <a:schemeClr val="tx1"/>
                </a:solidFill>
              </a:rPr>
              <a:t>             Remove all the process waiting in the queue associated with </a:t>
            </a:r>
          </a:p>
          <a:p>
            <a:r>
              <a:rPr lang="en-US" altLang="zh-CN" sz="2000" b="1" dirty="0">
                <a:solidFill>
                  <a:schemeClr val="tx1"/>
                </a:solidFill>
              </a:rPr>
              <a:t>             Si  into the ready queue.</a:t>
            </a:r>
          </a:p>
          <a:p>
            <a:r>
              <a:rPr lang="en-US" altLang="zh-CN" sz="2000" b="1" dirty="0">
                <a:solidFill>
                  <a:schemeClr val="tx1"/>
                </a:solidFill>
              </a:rPr>
              <a:t>         </a:t>
            </a:r>
            <a:r>
              <a:rPr lang="en-US" altLang="zh-CN" sz="2000" b="1" dirty="0" err="1">
                <a:solidFill>
                  <a:schemeClr val="tx1"/>
                </a:solidFill>
              </a:rPr>
              <a:t>endfor</a:t>
            </a:r>
            <a:r>
              <a:rPr lang="en-US" altLang="zh-CN" sz="2000" b="1" dirty="0">
                <a:solidFill>
                  <a:schemeClr val="tx1"/>
                </a:solidFill>
              </a:rPr>
              <a:t> ;</a:t>
            </a:r>
            <a:r>
              <a:rPr lang="en-US" altLang="zh-CN" sz="2000" dirty="0"/>
              <a:t>       </a:t>
            </a:r>
          </a:p>
        </p:txBody>
      </p:sp>
      <p:sp>
        <p:nvSpPr>
          <p:cNvPr id="6" name="Text Box 4">
            <a:extLst>
              <a:ext uri="{FF2B5EF4-FFF2-40B4-BE49-F238E27FC236}">
                <a16:creationId xmlns:a16="http://schemas.microsoft.com/office/drawing/2014/main" id="{AB628925-9846-B447-BE92-0F44FC7CD21F}"/>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信号量机制</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115A31BF-95BB-EE4D-9C37-35B8860177E8}"/>
              </a:ext>
            </a:extLst>
          </p:cNvPr>
          <p:cNvSpPr>
            <a:spLocks noGrp="1"/>
          </p:cNvSpPr>
          <p:nvPr>
            <p:ph type="sldNum" sz="quarter" idx="12"/>
          </p:nvPr>
        </p:nvSpPr>
        <p:spPr/>
        <p:txBody>
          <a:bodyPr/>
          <a:lstStyle/>
          <a:p>
            <a:fld id="{DC6D1BD5-D0BD-4B4A-ABF2-851E9CF71F86}" type="slidenum">
              <a:rPr lang="zh-CN" altLang="en-US" smtClean="0"/>
              <a:pPr/>
              <a:t>90</a:t>
            </a:fld>
            <a:endParaRPr lang="en-US" altLang="zh-CN" dirty="0"/>
          </a:p>
        </p:txBody>
      </p:sp>
    </p:spTree>
    <p:extLst>
      <p:ext uri="{BB962C8B-B14F-4D97-AF65-F5344CB8AC3E}">
        <p14:creationId xmlns:p14="http://schemas.microsoft.com/office/powerpoint/2010/main" val="241997963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6294"/>
                                        </p:tgtEl>
                                        <p:attrNameLst>
                                          <p:attrName>style.visibility</p:attrName>
                                        </p:attrNameLst>
                                      </p:cBhvr>
                                      <p:to>
                                        <p:strVal val="visible"/>
                                      </p:to>
                                    </p:set>
                                    <p:animEffect transition="in" filter="dissolve">
                                      <p:cBhvr>
                                        <p:cTn id="7" dur="500"/>
                                        <p:tgtEl>
                                          <p:spTgt spid="396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4"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6" name="Text Box 4">
            <a:extLst>
              <a:ext uri="{FF2B5EF4-FFF2-40B4-BE49-F238E27FC236}">
                <a16:creationId xmlns:a16="http://schemas.microsoft.com/office/drawing/2014/main" id="{F90736B4-9A49-4A4E-8A82-D042DED52AE9}"/>
              </a:ext>
            </a:extLst>
          </p:cNvPr>
          <p:cNvSpPr txBox="1">
            <a:spLocks noChangeArrowheads="1"/>
          </p:cNvSpPr>
          <p:nvPr/>
        </p:nvSpPr>
        <p:spPr bwMode="auto">
          <a:xfrm>
            <a:off x="470317" y="1196752"/>
            <a:ext cx="8153400" cy="3920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10000"/>
              </a:lnSpc>
            </a:pPr>
            <a:r>
              <a:rPr lang="zh-CN" altLang="en-US" b="1" dirty="0">
                <a:solidFill>
                  <a:srgbClr val="0000FF"/>
                </a:solidFill>
                <a:latin typeface="华文楷体" panose="02010600040101010101" pitchFamily="2" charset="-122"/>
                <a:ea typeface="华文楷体" panose="02010600040101010101" pitchFamily="2" charset="-122"/>
              </a:rPr>
              <a:t>四、信号量集机制</a:t>
            </a:r>
          </a:p>
          <a:p>
            <a:pPr hangingPunct="1">
              <a:lnSpc>
                <a:spcPct val="110000"/>
              </a:lnSpc>
            </a:pPr>
            <a:r>
              <a:rPr lang="zh-CN" altLang="en-US" b="1" dirty="0">
                <a:solidFill>
                  <a:schemeClr val="tx1"/>
                </a:solidFill>
                <a:latin typeface="华文楷体" panose="02010600040101010101" pitchFamily="2" charset="-122"/>
                <a:ea typeface="华文楷体" panose="02010600040101010101" pitchFamily="2" charset="-122"/>
              </a:rPr>
              <a:t>    在记录型信号量机制中，</a:t>
            </a:r>
            <a:r>
              <a:rPr lang="en-US" altLang="zh-CN" b="1" dirty="0">
                <a:solidFill>
                  <a:schemeClr val="tx1"/>
                </a:solidFill>
                <a:latin typeface="华文楷体" panose="02010600040101010101" pitchFamily="2" charset="-122"/>
                <a:ea typeface="华文楷体" panose="02010600040101010101" pitchFamily="2" charset="-122"/>
              </a:rPr>
              <a:t>wait</a:t>
            </a:r>
            <a:r>
              <a:rPr lang="zh-CN" altLang="en-US" b="1" dirty="0">
                <a:solidFill>
                  <a:schemeClr val="tx1"/>
                </a:solidFill>
                <a:latin typeface="华文楷体" panose="02010600040101010101" pitchFamily="2" charset="-122"/>
                <a:ea typeface="华文楷体" panose="02010600040101010101" pitchFamily="2" charset="-122"/>
              </a:rPr>
              <a:t>或</a:t>
            </a:r>
            <a:r>
              <a:rPr lang="en-US" altLang="zh-CN" b="1" dirty="0">
                <a:solidFill>
                  <a:schemeClr val="tx1"/>
                </a:solidFill>
                <a:latin typeface="华文楷体" panose="02010600040101010101" pitchFamily="2" charset="-122"/>
                <a:ea typeface="华文楷体" panose="02010600040101010101" pitchFamily="2" charset="-122"/>
              </a:rPr>
              <a:t>signal</a:t>
            </a:r>
            <a:r>
              <a:rPr lang="zh-CN" altLang="en-US" b="1" dirty="0">
                <a:solidFill>
                  <a:schemeClr val="tx1"/>
                </a:solidFill>
                <a:latin typeface="华文楷体" panose="02010600040101010101" pitchFamily="2" charset="-122"/>
                <a:ea typeface="华文楷体" panose="02010600040101010101" pitchFamily="2" charset="-122"/>
              </a:rPr>
              <a:t>操作仅能对信号量施以增１或减１的操作，即每次只能获得或释放</a:t>
            </a:r>
            <a:r>
              <a:rPr lang="zh-CN" altLang="en-US" b="1" dirty="0">
                <a:solidFill>
                  <a:srgbClr val="3333FF"/>
                </a:solidFill>
                <a:latin typeface="华文楷体" panose="02010600040101010101" pitchFamily="2" charset="-122"/>
                <a:ea typeface="华文楷体" panose="02010600040101010101" pitchFamily="2" charset="-122"/>
              </a:rPr>
              <a:t>一个单位</a:t>
            </a:r>
            <a:r>
              <a:rPr lang="zh-CN" altLang="en-US" b="1" dirty="0">
                <a:solidFill>
                  <a:schemeClr val="tx1"/>
                </a:solidFill>
                <a:latin typeface="华文楷体" panose="02010600040101010101" pitchFamily="2" charset="-122"/>
                <a:ea typeface="华文楷体" panose="02010600040101010101" pitchFamily="2" charset="-122"/>
              </a:rPr>
              <a:t>的临界资源。</a:t>
            </a:r>
          </a:p>
          <a:p>
            <a:pPr hangingPunct="1">
              <a:lnSpc>
                <a:spcPct val="110000"/>
              </a:lnSpc>
            </a:pPr>
            <a:r>
              <a:rPr lang="zh-CN" altLang="en-US" b="1" dirty="0">
                <a:solidFill>
                  <a:schemeClr val="tx1"/>
                </a:solidFill>
                <a:latin typeface="华文楷体" panose="02010600040101010101" pitchFamily="2" charset="-122"/>
                <a:ea typeface="华文楷体" panose="02010600040101010101" pitchFamily="2" charset="-122"/>
              </a:rPr>
              <a:t>    当一次需</a:t>
            </a:r>
            <a:r>
              <a:rPr lang="zh-CN" altLang="en-US" b="1" dirty="0">
                <a:solidFill>
                  <a:srgbClr val="3333FF"/>
                </a:solidFill>
                <a:latin typeface="华文楷体" panose="02010600040101010101" pitchFamily="2" charset="-122"/>
                <a:ea typeface="华文楷体" panose="02010600040101010101" pitchFamily="2" charset="-122"/>
              </a:rPr>
              <a:t>Ｎ个</a:t>
            </a:r>
            <a:r>
              <a:rPr lang="zh-CN" altLang="en-US" b="1" dirty="0">
                <a:solidFill>
                  <a:schemeClr val="tx1"/>
                </a:solidFill>
                <a:latin typeface="华文楷体" panose="02010600040101010101" pitchFamily="2" charset="-122"/>
                <a:ea typeface="华文楷体" panose="02010600040101010101" pitchFamily="2" charset="-122"/>
              </a:rPr>
              <a:t>某类临界资源时，便需要Ｎ次</a:t>
            </a:r>
            <a:r>
              <a:rPr lang="en-US" altLang="zh-CN" b="1" dirty="0">
                <a:solidFill>
                  <a:schemeClr val="tx1"/>
                </a:solidFill>
                <a:latin typeface="华文楷体" panose="02010600040101010101" pitchFamily="2" charset="-122"/>
                <a:ea typeface="华文楷体" panose="02010600040101010101" pitchFamily="2" charset="-122"/>
              </a:rPr>
              <a:t>wait</a:t>
            </a:r>
            <a:r>
              <a:rPr lang="zh-CN" altLang="en-US" b="1" dirty="0">
                <a:solidFill>
                  <a:schemeClr val="tx1"/>
                </a:solidFill>
                <a:latin typeface="华文楷体" panose="02010600040101010101" pitchFamily="2" charset="-122"/>
                <a:ea typeface="华文楷体" panose="02010600040101010101" pitchFamily="2" charset="-122"/>
              </a:rPr>
              <a:t>操作，显然这是低效的。此外，在有些情况下，当资源数量低于某一下限值时，便不予以分配。</a:t>
            </a:r>
          </a:p>
          <a:p>
            <a:pPr hangingPunct="1">
              <a:lnSpc>
                <a:spcPct val="110000"/>
              </a:lnSpc>
            </a:pPr>
            <a:r>
              <a:rPr lang="zh-CN" altLang="en-US" b="1" dirty="0">
                <a:solidFill>
                  <a:schemeClr val="tx1"/>
                </a:solidFill>
                <a:latin typeface="华文楷体" panose="02010600040101010101" pitchFamily="2" charset="-122"/>
                <a:ea typeface="华文楷体" panose="02010600040101010101" pitchFamily="2" charset="-122"/>
              </a:rPr>
              <a:t>     因此，</a:t>
            </a:r>
            <a:r>
              <a:rPr lang="zh-CN" altLang="en-US" b="1" dirty="0">
                <a:solidFill>
                  <a:srgbClr val="3333FF"/>
                </a:solidFill>
                <a:latin typeface="华文楷体" panose="02010600040101010101" pitchFamily="2" charset="-122"/>
                <a:ea typeface="华文楷体" panose="02010600040101010101" pitchFamily="2" charset="-122"/>
              </a:rPr>
              <a:t>在每次分配之前，都必须测试该资源的数量是否大于测试值。</a:t>
            </a:r>
            <a:endParaRPr lang="zh-CN" altLang="en-US" dirty="0">
              <a:solidFill>
                <a:srgbClr val="3333FF"/>
              </a:solidFill>
              <a:latin typeface="华文楷体" panose="02010600040101010101" pitchFamily="2" charset="-122"/>
              <a:ea typeface="华文楷体" panose="02010600040101010101" pitchFamily="2" charset="-122"/>
            </a:endParaRPr>
          </a:p>
        </p:txBody>
      </p:sp>
      <p:sp>
        <p:nvSpPr>
          <p:cNvPr id="5" name="Text Box 4">
            <a:extLst>
              <a:ext uri="{FF2B5EF4-FFF2-40B4-BE49-F238E27FC236}">
                <a16:creationId xmlns:a16="http://schemas.microsoft.com/office/drawing/2014/main" id="{C123523C-B9D3-F948-95A6-E249FD79719E}"/>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信号量机制</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DDD9EEBE-42B8-9E45-AE07-CBF4691FE646}"/>
              </a:ext>
            </a:extLst>
          </p:cNvPr>
          <p:cNvSpPr>
            <a:spLocks noGrp="1"/>
          </p:cNvSpPr>
          <p:nvPr>
            <p:ph type="sldNum" sz="quarter" idx="12"/>
          </p:nvPr>
        </p:nvSpPr>
        <p:spPr/>
        <p:txBody>
          <a:bodyPr/>
          <a:lstStyle/>
          <a:p>
            <a:fld id="{DC6D1BD5-D0BD-4B4A-ABF2-851E9CF71F86}" type="slidenum">
              <a:rPr lang="zh-CN" altLang="en-US" smtClean="0"/>
              <a:pPr/>
              <a:t>91</a:t>
            </a:fld>
            <a:endParaRPr lang="en-US" altLang="zh-CN" dirty="0"/>
          </a:p>
        </p:txBody>
      </p:sp>
    </p:spTree>
    <p:extLst>
      <p:ext uri="{BB962C8B-B14F-4D97-AF65-F5344CB8AC3E}">
        <p14:creationId xmlns:p14="http://schemas.microsoft.com/office/powerpoint/2010/main" val="103876465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97316">
                                            <p:txEl>
                                              <p:pRg st="0" end="0"/>
                                            </p:txEl>
                                          </p:spTgt>
                                        </p:tgtEl>
                                        <p:attrNameLst>
                                          <p:attrName>style.visibility</p:attrName>
                                        </p:attrNameLst>
                                      </p:cBhvr>
                                      <p:to>
                                        <p:strVal val="visible"/>
                                      </p:to>
                                    </p:set>
                                    <p:animEffect transition="in" filter="barn(outVertical)">
                                      <p:cBhvr>
                                        <p:cTn id="7" dur="500"/>
                                        <p:tgtEl>
                                          <p:spTgt spid="39731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97316">
                                            <p:txEl>
                                              <p:pRg st="1" end="1"/>
                                            </p:txEl>
                                          </p:spTgt>
                                        </p:tgtEl>
                                        <p:attrNameLst>
                                          <p:attrName>style.visibility</p:attrName>
                                        </p:attrNameLst>
                                      </p:cBhvr>
                                      <p:to>
                                        <p:strVal val="visible"/>
                                      </p:to>
                                    </p:set>
                                    <p:animEffect transition="in" filter="barn(outVertical)">
                                      <p:cBhvr>
                                        <p:cTn id="12" dur="500"/>
                                        <p:tgtEl>
                                          <p:spTgt spid="39731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97316">
                                            <p:txEl>
                                              <p:pRg st="2" end="2"/>
                                            </p:txEl>
                                          </p:spTgt>
                                        </p:tgtEl>
                                        <p:attrNameLst>
                                          <p:attrName>style.visibility</p:attrName>
                                        </p:attrNameLst>
                                      </p:cBhvr>
                                      <p:to>
                                        <p:strVal val="visible"/>
                                      </p:to>
                                    </p:set>
                                    <p:animEffect transition="in" filter="barn(outVertical)">
                                      <p:cBhvr>
                                        <p:cTn id="17" dur="500"/>
                                        <p:tgtEl>
                                          <p:spTgt spid="39731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97316">
                                            <p:txEl>
                                              <p:pRg st="3" end="3"/>
                                            </p:txEl>
                                          </p:spTgt>
                                        </p:tgtEl>
                                        <p:attrNameLst>
                                          <p:attrName>style.visibility</p:attrName>
                                        </p:attrNameLst>
                                      </p:cBhvr>
                                      <p:to>
                                        <p:strVal val="visible"/>
                                      </p:to>
                                    </p:set>
                                    <p:animEffect transition="in" filter="barn(outVertical)">
                                      <p:cBhvr>
                                        <p:cTn id="22" dur="500"/>
                                        <p:tgtEl>
                                          <p:spTgt spid="3973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16" grpId="0" build="p"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40" name="Text Box 4">
            <a:extLst>
              <a:ext uri="{FF2B5EF4-FFF2-40B4-BE49-F238E27FC236}">
                <a16:creationId xmlns:a16="http://schemas.microsoft.com/office/drawing/2014/main" id="{F33AF8D6-2F5E-1B4C-B4C7-B88F15EE7EDA}"/>
              </a:ext>
            </a:extLst>
          </p:cNvPr>
          <p:cNvSpPr txBox="1">
            <a:spLocks noChangeArrowheads="1"/>
          </p:cNvSpPr>
          <p:nvPr/>
        </p:nvSpPr>
        <p:spPr bwMode="auto">
          <a:xfrm>
            <a:off x="528638" y="1398887"/>
            <a:ext cx="8435975" cy="225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hangingPunct="1">
              <a:lnSpc>
                <a:spcPct val="120000"/>
              </a:lnSpc>
            </a:pPr>
            <a:r>
              <a:rPr lang="en-US" altLang="zh-CN" sz="3600" b="1">
                <a:solidFill>
                  <a:schemeClr val="tx1"/>
                </a:solidFill>
                <a:latin typeface="华文楷体" panose="02010600040101010101" pitchFamily="2" charset="-122"/>
                <a:ea typeface="华文楷体" panose="02010600040101010101" pitchFamily="2" charset="-122"/>
              </a:rPr>
              <a:t>    </a:t>
            </a:r>
            <a:r>
              <a:rPr lang="zh-CN" altLang="en-US" sz="3600" b="1">
                <a:solidFill>
                  <a:schemeClr val="tx1"/>
                </a:solidFill>
                <a:latin typeface="华文楷体" panose="02010600040101010101" pitchFamily="2" charset="-122"/>
                <a:ea typeface="华文楷体" panose="02010600040101010101" pitchFamily="2" charset="-122"/>
              </a:rPr>
              <a:t>基于上述两点</a:t>
            </a:r>
            <a:r>
              <a:rPr lang="zh-CN" altLang="en-US" sz="3600" b="1">
                <a:solidFill>
                  <a:srgbClr val="3333FF"/>
                </a:solidFill>
                <a:latin typeface="华文楷体" panose="02010600040101010101" pitchFamily="2" charset="-122"/>
                <a:ea typeface="华文楷体" panose="02010600040101010101" pitchFamily="2" charset="-122"/>
              </a:rPr>
              <a:t>对</a:t>
            </a:r>
            <a:r>
              <a:rPr lang="en-US" altLang="zh-CN" sz="3600" b="1">
                <a:solidFill>
                  <a:srgbClr val="3333FF"/>
                </a:solidFill>
                <a:latin typeface="华文楷体" panose="02010600040101010101" pitchFamily="2" charset="-122"/>
                <a:ea typeface="华文楷体" panose="02010600040101010101" pitchFamily="2" charset="-122"/>
              </a:rPr>
              <a:t>AND</a:t>
            </a:r>
            <a:r>
              <a:rPr lang="zh-CN" altLang="en-US" sz="3600" b="1">
                <a:solidFill>
                  <a:srgbClr val="3333FF"/>
                </a:solidFill>
                <a:latin typeface="华文楷体" panose="02010600040101010101" pitchFamily="2" charset="-122"/>
                <a:ea typeface="华文楷体" panose="02010600040101010101" pitchFamily="2" charset="-122"/>
              </a:rPr>
              <a:t>信号量机制进行扩充</a:t>
            </a:r>
            <a:r>
              <a:rPr lang="zh-CN" altLang="en-US" sz="3600" b="1">
                <a:solidFill>
                  <a:schemeClr val="tx1"/>
                </a:solidFill>
                <a:latin typeface="华文楷体" panose="02010600040101010101" pitchFamily="2" charset="-122"/>
                <a:ea typeface="华文楷体" panose="02010600040101010101" pitchFamily="2" charset="-122"/>
              </a:rPr>
              <a:t>，形成一般化的“</a:t>
            </a:r>
            <a:r>
              <a:rPr lang="zh-CN" altLang="en-US" sz="3600" b="1">
                <a:solidFill>
                  <a:srgbClr val="3333FF"/>
                </a:solidFill>
                <a:latin typeface="华文楷体" panose="02010600040101010101" pitchFamily="2" charset="-122"/>
                <a:ea typeface="华文楷体" panose="02010600040101010101" pitchFamily="2" charset="-122"/>
              </a:rPr>
              <a:t>信号量集“机制</a:t>
            </a:r>
            <a:r>
              <a:rPr lang="zh-CN" altLang="en-US" sz="3600" b="1">
                <a:solidFill>
                  <a:schemeClr val="tx1"/>
                </a:solidFill>
                <a:latin typeface="华文楷体" panose="02010600040101010101" pitchFamily="2" charset="-122"/>
                <a:ea typeface="华文楷体" panose="02010600040101010101" pitchFamily="2" charset="-122"/>
              </a:rPr>
              <a:t>。</a:t>
            </a:r>
            <a:endParaRPr lang="zh-CN" altLang="en-US" sz="3600">
              <a:latin typeface="华文楷体" panose="02010600040101010101" pitchFamily="2" charset="-122"/>
              <a:ea typeface="华文楷体" panose="02010600040101010101" pitchFamily="2" charset="-122"/>
            </a:endParaRPr>
          </a:p>
          <a:p>
            <a:pPr>
              <a:spcBef>
                <a:spcPct val="50000"/>
              </a:spcBef>
            </a:pPr>
            <a:r>
              <a:rPr lang="zh-CN" altLang="en-US" sz="3600">
                <a:latin typeface="华文楷体" panose="02010600040101010101" pitchFamily="2" charset="-122"/>
                <a:ea typeface="华文楷体" panose="02010600040101010101" pitchFamily="2" charset="-122"/>
              </a:rPr>
              <a:t>     </a:t>
            </a:r>
            <a:r>
              <a:rPr lang="en-US" altLang="zh-CN" sz="3600" b="1">
                <a:solidFill>
                  <a:srgbClr val="3333FF"/>
                </a:solidFill>
                <a:latin typeface="华文楷体" panose="02010600040101010101" pitchFamily="2" charset="-122"/>
                <a:ea typeface="华文楷体" panose="02010600040101010101" pitchFamily="2" charset="-122"/>
              </a:rPr>
              <a:t>Swait</a:t>
            </a:r>
            <a:r>
              <a:rPr lang="en-US" altLang="zh-CN" sz="3600" b="1">
                <a:solidFill>
                  <a:schemeClr val="tx1"/>
                </a:solidFill>
                <a:latin typeface="华文楷体" panose="02010600040101010101" pitchFamily="2" charset="-122"/>
                <a:ea typeface="华文楷体" panose="02010600040101010101" pitchFamily="2" charset="-122"/>
              </a:rPr>
              <a:t> </a:t>
            </a:r>
            <a:r>
              <a:rPr lang="zh-CN" altLang="en-US" sz="3600" b="1">
                <a:solidFill>
                  <a:schemeClr val="tx1"/>
                </a:solidFill>
                <a:latin typeface="华文楷体" panose="02010600040101010101" pitchFamily="2" charset="-122"/>
                <a:ea typeface="华文楷体" panose="02010600040101010101" pitchFamily="2" charset="-122"/>
              </a:rPr>
              <a:t>操作描述如下：</a:t>
            </a:r>
          </a:p>
        </p:txBody>
      </p:sp>
      <p:sp>
        <p:nvSpPr>
          <p:cNvPr id="5" name="Text Box 4">
            <a:extLst>
              <a:ext uri="{FF2B5EF4-FFF2-40B4-BE49-F238E27FC236}">
                <a16:creationId xmlns:a16="http://schemas.microsoft.com/office/drawing/2014/main" id="{DC6249F4-925D-6645-AB54-9680BE29273B}"/>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信号量机制</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0EDE7871-70F9-D344-8760-227EF9514339}"/>
              </a:ext>
            </a:extLst>
          </p:cNvPr>
          <p:cNvSpPr>
            <a:spLocks noGrp="1"/>
          </p:cNvSpPr>
          <p:nvPr>
            <p:ph type="sldNum" sz="quarter" idx="12"/>
          </p:nvPr>
        </p:nvSpPr>
        <p:spPr/>
        <p:txBody>
          <a:bodyPr/>
          <a:lstStyle/>
          <a:p>
            <a:fld id="{DC6D1BD5-D0BD-4B4A-ABF2-851E9CF71F86}" type="slidenum">
              <a:rPr lang="zh-CN" altLang="en-US" smtClean="0"/>
              <a:pPr/>
              <a:t>92</a:t>
            </a:fld>
            <a:endParaRPr lang="en-US" altLang="zh-CN" dirty="0"/>
          </a:p>
        </p:txBody>
      </p:sp>
    </p:spTree>
    <p:extLst>
      <p:ext uri="{BB962C8B-B14F-4D97-AF65-F5344CB8AC3E}">
        <p14:creationId xmlns:p14="http://schemas.microsoft.com/office/powerpoint/2010/main" val="346533855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98340">
                                            <p:txEl>
                                              <p:pRg st="0" end="0"/>
                                            </p:txEl>
                                          </p:spTgt>
                                        </p:tgtEl>
                                        <p:attrNameLst>
                                          <p:attrName>style.visibility</p:attrName>
                                        </p:attrNameLst>
                                      </p:cBhvr>
                                      <p:to>
                                        <p:strVal val="visible"/>
                                      </p:to>
                                    </p:set>
                                    <p:animEffect transition="in" filter="barn(outVertical)">
                                      <p:cBhvr>
                                        <p:cTn id="7" dur="500"/>
                                        <p:tgtEl>
                                          <p:spTgt spid="39834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98340">
                                            <p:txEl>
                                              <p:pRg st="1" end="1"/>
                                            </p:txEl>
                                          </p:spTgt>
                                        </p:tgtEl>
                                        <p:attrNameLst>
                                          <p:attrName>style.visibility</p:attrName>
                                        </p:attrNameLst>
                                      </p:cBhvr>
                                      <p:to>
                                        <p:strVal val="visible"/>
                                      </p:to>
                                    </p:set>
                                    <p:animEffect transition="in" filter="barn(outVertical)">
                                      <p:cBhvr>
                                        <p:cTn id="12" dur="500"/>
                                        <p:tgtEl>
                                          <p:spTgt spid="39834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340" grpId="0" build="p"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4" name="Text Box 4">
            <a:extLst>
              <a:ext uri="{FF2B5EF4-FFF2-40B4-BE49-F238E27FC236}">
                <a16:creationId xmlns:a16="http://schemas.microsoft.com/office/drawing/2014/main" id="{A6DA0A3D-3530-A140-818F-07724A26E8B5}"/>
              </a:ext>
            </a:extLst>
          </p:cNvPr>
          <p:cNvSpPr txBox="1">
            <a:spLocks noChangeArrowheads="1"/>
          </p:cNvSpPr>
          <p:nvPr/>
        </p:nvSpPr>
        <p:spPr bwMode="auto">
          <a:xfrm>
            <a:off x="571500" y="1616639"/>
            <a:ext cx="8610600" cy="3034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50000"/>
              </a:lnSpc>
              <a:spcBef>
                <a:spcPct val="50000"/>
              </a:spcBef>
            </a:pPr>
            <a:r>
              <a:rPr lang="en-US" altLang="zh-CN" sz="2000" b="1" dirty="0" err="1">
                <a:solidFill>
                  <a:srgbClr val="FF3300"/>
                </a:solidFill>
              </a:rPr>
              <a:t>Swait</a:t>
            </a:r>
            <a:r>
              <a:rPr lang="en-US" altLang="zh-CN" sz="2000" b="1" dirty="0">
                <a:solidFill>
                  <a:schemeClr val="tx1"/>
                </a:solidFill>
              </a:rPr>
              <a:t> ( S1,t1,d1,…,</a:t>
            </a:r>
            <a:r>
              <a:rPr lang="en-US" altLang="zh-CN" sz="2000" b="1" dirty="0" err="1">
                <a:solidFill>
                  <a:schemeClr val="tx1"/>
                </a:solidFill>
              </a:rPr>
              <a:t>Sn,tn,dn</a:t>
            </a:r>
            <a:r>
              <a:rPr lang="en-US" altLang="zh-CN" sz="2000" b="1" dirty="0">
                <a:solidFill>
                  <a:schemeClr val="tx1"/>
                </a:solidFill>
              </a:rPr>
              <a:t> )</a:t>
            </a:r>
          </a:p>
          <a:p>
            <a:pPr>
              <a:lnSpc>
                <a:spcPct val="50000"/>
              </a:lnSpc>
              <a:spcBef>
                <a:spcPct val="50000"/>
              </a:spcBef>
            </a:pPr>
            <a:r>
              <a:rPr lang="en-US" altLang="zh-CN" sz="2000" b="1" dirty="0">
                <a:solidFill>
                  <a:schemeClr val="tx1"/>
                </a:solidFill>
              </a:rPr>
              <a:t>       if S1≥t1 and … and Sn ≥</a:t>
            </a:r>
            <a:r>
              <a:rPr lang="en-US" altLang="zh-CN" sz="2000" b="1" dirty="0" err="1">
                <a:solidFill>
                  <a:schemeClr val="tx1"/>
                </a:solidFill>
              </a:rPr>
              <a:t>tn</a:t>
            </a:r>
            <a:r>
              <a:rPr lang="en-US" altLang="zh-CN" sz="2000" b="1" dirty="0">
                <a:solidFill>
                  <a:schemeClr val="tx1"/>
                </a:solidFill>
              </a:rPr>
              <a:t> then</a:t>
            </a:r>
          </a:p>
          <a:p>
            <a:pPr>
              <a:lnSpc>
                <a:spcPct val="50000"/>
              </a:lnSpc>
              <a:spcBef>
                <a:spcPct val="50000"/>
              </a:spcBef>
            </a:pPr>
            <a:r>
              <a:rPr lang="en-US" altLang="zh-CN" sz="2000" b="1" dirty="0">
                <a:solidFill>
                  <a:schemeClr val="tx1"/>
                </a:solidFill>
              </a:rPr>
              <a:t>           for </a:t>
            </a:r>
            <a:r>
              <a:rPr lang="en-US" altLang="zh-CN" sz="2000" b="1" dirty="0" err="1">
                <a:solidFill>
                  <a:schemeClr val="tx1"/>
                </a:solidFill>
              </a:rPr>
              <a:t>i</a:t>
            </a:r>
            <a:r>
              <a:rPr lang="en-US" altLang="zh-CN" sz="2000" b="1" dirty="0">
                <a:solidFill>
                  <a:schemeClr val="tx1"/>
                </a:solidFill>
              </a:rPr>
              <a:t>: = 1 to n do</a:t>
            </a:r>
          </a:p>
          <a:p>
            <a:pPr>
              <a:lnSpc>
                <a:spcPct val="50000"/>
              </a:lnSpc>
              <a:spcBef>
                <a:spcPct val="50000"/>
              </a:spcBef>
            </a:pPr>
            <a:r>
              <a:rPr lang="en-US" altLang="zh-CN" sz="2000" b="1" dirty="0">
                <a:solidFill>
                  <a:schemeClr val="tx1"/>
                </a:solidFill>
              </a:rPr>
              <a:t>             Si : = Si –di ;</a:t>
            </a:r>
          </a:p>
          <a:p>
            <a:pPr>
              <a:lnSpc>
                <a:spcPct val="50000"/>
              </a:lnSpc>
              <a:spcBef>
                <a:spcPct val="50000"/>
              </a:spcBef>
            </a:pPr>
            <a:r>
              <a:rPr lang="en-US" altLang="zh-CN" sz="2000" b="1" dirty="0">
                <a:solidFill>
                  <a:schemeClr val="tx1"/>
                </a:solidFill>
              </a:rPr>
              <a:t>           </a:t>
            </a:r>
            <a:r>
              <a:rPr lang="en-US" altLang="zh-CN" sz="2000" b="1" dirty="0" err="1">
                <a:solidFill>
                  <a:schemeClr val="tx1"/>
                </a:solidFill>
              </a:rPr>
              <a:t>endfor</a:t>
            </a:r>
            <a:endParaRPr lang="en-US" altLang="zh-CN" sz="2000" b="1" dirty="0">
              <a:solidFill>
                <a:schemeClr val="tx1"/>
              </a:solidFill>
            </a:endParaRPr>
          </a:p>
          <a:p>
            <a:pPr>
              <a:lnSpc>
                <a:spcPct val="50000"/>
              </a:lnSpc>
              <a:spcBef>
                <a:spcPct val="50000"/>
              </a:spcBef>
            </a:pPr>
            <a:r>
              <a:rPr lang="en-US" altLang="zh-CN" sz="2000" b="1" dirty="0">
                <a:solidFill>
                  <a:schemeClr val="tx1"/>
                </a:solidFill>
              </a:rPr>
              <a:t>       else</a:t>
            </a:r>
          </a:p>
          <a:p>
            <a:pPr>
              <a:lnSpc>
                <a:spcPct val="50000"/>
              </a:lnSpc>
              <a:spcBef>
                <a:spcPct val="50000"/>
              </a:spcBef>
            </a:pPr>
            <a:r>
              <a:rPr lang="en-US" altLang="zh-CN" sz="2000" b="1" dirty="0">
                <a:solidFill>
                  <a:schemeClr val="tx1"/>
                </a:solidFill>
              </a:rPr>
              <a:t>            Place the executing process in the waiting queue of the first Si </a:t>
            </a:r>
          </a:p>
          <a:p>
            <a:pPr>
              <a:lnSpc>
                <a:spcPct val="50000"/>
              </a:lnSpc>
              <a:spcBef>
                <a:spcPct val="50000"/>
              </a:spcBef>
            </a:pPr>
            <a:r>
              <a:rPr lang="en-US" altLang="zh-CN" sz="2000" b="1" dirty="0">
                <a:solidFill>
                  <a:schemeClr val="tx1"/>
                </a:solidFill>
              </a:rPr>
              <a:t>            with Si</a:t>
            </a:r>
            <a:r>
              <a:rPr lang="zh-CN" altLang="en-US" sz="2000" b="1" dirty="0">
                <a:solidFill>
                  <a:schemeClr val="tx1"/>
                </a:solidFill>
              </a:rPr>
              <a:t>＜</a:t>
            </a:r>
            <a:r>
              <a:rPr lang="en-US" altLang="zh-CN" sz="2000" b="1" dirty="0" err="1">
                <a:solidFill>
                  <a:schemeClr val="tx1"/>
                </a:solidFill>
              </a:rPr>
              <a:t>ti</a:t>
            </a:r>
            <a:r>
              <a:rPr lang="en-US" altLang="zh-CN" sz="2000" b="1" dirty="0">
                <a:solidFill>
                  <a:schemeClr val="tx1"/>
                </a:solidFill>
              </a:rPr>
              <a:t> and set its program counter to beginning of the   </a:t>
            </a:r>
          </a:p>
          <a:p>
            <a:pPr>
              <a:lnSpc>
                <a:spcPct val="50000"/>
              </a:lnSpc>
              <a:spcBef>
                <a:spcPct val="50000"/>
              </a:spcBef>
            </a:pPr>
            <a:r>
              <a:rPr lang="en-US" altLang="zh-CN" sz="2000" b="1" dirty="0">
                <a:solidFill>
                  <a:schemeClr val="tx1"/>
                </a:solidFill>
              </a:rPr>
              <a:t>             </a:t>
            </a:r>
            <a:r>
              <a:rPr lang="en-US" altLang="zh-CN" sz="2000" b="1" dirty="0" err="1">
                <a:solidFill>
                  <a:schemeClr val="tx1"/>
                </a:solidFill>
              </a:rPr>
              <a:t>Swait</a:t>
            </a:r>
            <a:r>
              <a:rPr lang="en-US" altLang="zh-CN" sz="2000" b="1" dirty="0">
                <a:solidFill>
                  <a:schemeClr val="tx1"/>
                </a:solidFill>
              </a:rPr>
              <a:t>  operation .</a:t>
            </a:r>
          </a:p>
          <a:p>
            <a:pPr>
              <a:lnSpc>
                <a:spcPct val="50000"/>
              </a:lnSpc>
              <a:spcBef>
                <a:spcPct val="50000"/>
              </a:spcBef>
            </a:pPr>
            <a:r>
              <a:rPr lang="en-US" altLang="zh-CN" sz="2000" b="1" dirty="0">
                <a:solidFill>
                  <a:schemeClr val="tx1"/>
                </a:solidFill>
              </a:rPr>
              <a:t>        endif ;</a:t>
            </a:r>
          </a:p>
        </p:txBody>
      </p:sp>
      <p:sp>
        <p:nvSpPr>
          <p:cNvPr id="399365" name="Text Box 5">
            <a:extLst>
              <a:ext uri="{FF2B5EF4-FFF2-40B4-BE49-F238E27FC236}">
                <a16:creationId xmlns:a16="http://schemas.microsoft.com/office/drawing/2014/main" id="{B4134C66-A620-6C44-B430-E1B8FAD411BF}"/>
              </a:ext>
            </a:extLst>
          </p:cNvPr>
          <p:cNvSpPr txBox="1">
            <a:spLocks noChangeArrowheads="1"/>
          </p:cNvSpPr>
          <p:nvPr/>
        </p:nvSpPr>
        <p:spPr bwMode="auto">
          <a:xfrm>
            <a:off x="6004926" y="1412776"/>
            <a:ext cx="3124200" cy="1384995"/>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b="1" dirty="0">
                <a:solidFill>
                  <a:srgbClr val="3333FF"/>
                </a:solidFill>
              </a:rPr>
              <a:t>t--- </a:t>
            </a:r>
            <a:r>
              <a:rPr lang="zh-CN" altLang="en-US" b="1" dirty="0">
                <a:solidFill>
                  <a:srgbClr val="3333FF"/>
                </a:solidFill>
              </a:rPr>
              <a:t>测试值</a:t>
            </a:r>
          </a:p>
          <a:p>
            <a:pPr>
              <a:spcBef>
                <a:spcPct val="50000"/>
              </a:spcBef>
            </a:pPr>
            <a:r>
              <a:rPr lang="en-US" altLang="zh-CN" b="1" dirty="0">
                <a:solidFill>
                  <a:srgbClr val="3333FF"/>
                </a:solidFill>
              </a:rPr>
              <a:t>d--- </a:t>
            </a:r>
            <a:r>
              <a:rPr lang="zh-CN" altLang="en-US" b="1" dirty="0">
                <a:solidFill>
                  <a:srgbClr val="3333FF"/>
                </a:solidFill>
              </a:rPr>
              <a:t>一次所需临界资源数</a:t>
            </a:r>
          </a:p>
        </p:txBody>
      </p:sp>
      <p:sp>
        <p:nvSpPr>
          <p:cNvPr id="399367" name="Text Box 7">
            <a:extLst>
              <a:ext uri="{FF2B5EF4-FFF2-40B4-BE49-F238E27FC236}">
                <a16:creationId xmlns:a16="http://schemas.microsoft.com/office/drawing/2014/main" id="{82A17B5E-07E3-9948-B94E-CBE2EC8CD354}"/>
              </a:ext>
            </a:extLst>
          </p:cNvPr>
          <p:cNvSpPr txBox="1">
            <a:spLocks noChangeArrowheads="1"/>
          </p:cNvSpPr>
          <p:nvPr/>
        </p:nvSpPr>
        <p:spPr bwMode="auto">
          <a:xfrm>
            <a:off x="571500" y="4659172"/>
            <a:ext cx="8534400" cy="1803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50000"/>
              </a:lnSpc>
              <a:spcBef>
                <a:spcPct val="50000"/>
              </a:spcBef>
            </a:pPr>
            <a:r>
              <a:rPr lang="en-US" altLang="zh-CN" sz="2000" b="1" dirty="0">
                <a:solidFill>
                  <a:srgbClr val="FF3300"/>
                </a:solidFill>
              </a:rPr>
              <a:t>Signal </a:t>
            </a:r>
            <a:r>
              <a:rPr lang="en-US" altLang="zh-CN" sz="2000" b="1" dirty="0">
                <a:solidFill>
                  <a:schemeClr val="tx1"/>
                </a:solidFill>
              </a:rPr>
              <a:t>( S1,d1;…;</a:t>
            </a:r>
            <a:r>
              <a:rPr lang="en-US" altLang="zh-CN" sz="2000" b="1" dirty="0" err="1">
                <a:solidFill>
                  <a:schemeClr val="tx1"/>
                </a:solidFill>
              </a:rPr>
              <a:t>Sn,dn</a:t>
            </a:r>
            <a:r>
              <a:rPr lang="en-US" altLang="zh-CN" sz="2000" b="1" dirty="0">
                <a:solidFill>
                  <a:schemeClr val="tx1"/>
                </a:solidFill>
              </a:rPr>
              <a:t> )</a:t>
            </a:r>
          </a:p>
          <a:p>
            <a:pPr>
              <a:lnSpc>
                <a:spcPct val="50000"/>
              </a:lnSpc>
              <a:spcBef>
                <a:spcPct val="50000"/>
              </a:spcBef>
            </a:pPr>
            <a:r>
              <a:rPr lang="en-US" altLang="zh-CN" sz="2000" b="1" dirty="0">
                <a:solidFill>
                  <a:schemeClr val="tx1"/>
                </a:solidFill>
              </a:rPr>
              <a:t>         for </a:t>
            </a:r>
            <a:r>
              <a:rPr lang="en-US" altLang="zh-CN" sz="2000" b="1" dirty="0" err="1">
                <a:solidFill>
                  <a:schemeClr val="tx1"/>
                </a:solidFill>
              </a:rPr>
              <a:t>i</a:t>
            </a:r>
            <a:r>
              <a:rPr lang="en-US" altLang="zh-CN" sz="2000" b="1" dirty="0">
                <a:solidFill>
                  <a:schemeClr val="tx1"/>
                </a:solidFill>
              </a:rPr>
              <a:t> : =1 to n do</a:t>
            </a:r>
          </a:p>
          <a:p>
            <a:pPr>
              <a:lnSpc>
                <a:spcPct val="50000"/>
              </a:lnSpc>
              <a:spcBef>
                <a:spcPct val="50000"/>
              </a:spcBef>
            </a:pPr>
            <a:r>
              <a:rPr lang="en-US" altLang="zh-CN" sz="2000" b="1" dirty="0">
                <a:solidFill>
                  <a:schemeClr val="tx1"/>
                </a:solidFill>
              </a:rPr>
              <a:t>             Si : = Si + di ;</a:t>
            </a:r>
          </a:p>
          <a:p>
            <a:pPr>
              <a:lnSpc>
                <a:spcPct val="50000"/>
              </a:lnSpc>
              <a:spcBef>
                <a:spcPct val="50000"/>
              </a:spcBef>
            </a:pPr>
            <a:r>
              <a:rPr lang="en-US" altLang="zh-CN" sz="2000" b="1" dirty="0">
                <a:solidFill>
                  <a:schemeClr val="tx1"/>
                </a:solidFill>
              </a:rPr>
              <a:t>                    Remove all the process waiting in the queue associated</a:t>
            </a:r>
          </a:p>
          <a:p>
            <a:pPr>
              <a:lnSpc>
                <a:spcPct val="50000"/>
              </a:lnSpc>
              <a:spcBef>
                <a:spcPct val="50000"/>
              </a:spcBef>
            </a:pPr>
            <a:r>
              <a:rPr lang="en-US" altLang="zh-CN" sz="2000" b="1" dirty="0">
                <a:solidFill>
                  <a:schemeClr val="tx1"/>
                </a:solidFill>
              </a:rPr>
              <a:t>                     with Si into the ready queue.</a:t>
            </a:r>
          </a:p>
          <a:p>
            <a:pPr>
              <a:lnSpc>
                <a:spcPct val="50000"/>
              </a:lnSpc>
              <a:spcBef>
                <a:spcPct val="50000"/>
              </a:spcBef>
            </a:pPr>
            <a:r>
              <a:rPr lang="en-US" altLang="zh-CN" sz="2000" b="1" dirty="0">
                <a:solidFill>
                  <a:schemeClr val="tx1"/>
                </a:solidFill>
              </a:rPr>
              <a:t>         </a:t>
            </a:r>
            <a:r>
              <a:rPr lang="en-US" altLang="zh-CN" sz="2000" b="1" dirty="0" err="1">
                <a:solidFill>
                  <a:schemeClr val="tx1"/>
                </a:solidFill>
              </a:rPr>
              <a:t>endfor</a:t>
            </a:r>
            <a:r>
              <a:rPr lang="en-US" altLang="zh-CN" sz="2000" b="1" dirty="0">
                <a:solidFill>
                  <a:schemeClr val="tx1"/>
                </a:solidFill>
              </a:rPr>
              <a:t> ;</a:t>
            </a:r>
            <a:endParaRPr lang="en-US" altLang="zh-CN" sz="2000" dirty="0"/>
          </a:p>
        </p:txBody>
      </p:sp>
      <p:sp>
        <p:nvSpPr>
          <p:cNvPr id="7" name="Text Box 4">
            <a:extLst>
              <a:ext uri="{FF2B5EF4-FFF2-40B4-BE49-F238E27FC236}">
                <a16:creationId xmlns:a16="http://schemas.microsoft.com/office/drawing/2014/main" id="{174E690D-4A0C-D94E-987C-62BFC2CE605F}"/>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信号量机制</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00B2668C-7502-E245-831A-B809C6F48B08}"/>
              </a:ext>
            </a:extLst>
          </p:cNvPr>
          <p:cNvSpPr>
            <a:spLocks noGrp="1"/>
          </p:cNvSpPr>
          <p:nvPr>
            <p:ph type="sldNum" sz="quarter" idx="12"/>
          </p:nvPr>
        </p:nvSpPr>
        <p:spPr/>
        <p:txBody>
          <a:bodyPr/>
          <a:lstStyle/>
          <a:p>
            <a:fld id="{DC6D1BD5-D0BD-4B4A-ABF2-851E9CF71F86}" type="slidenum">
              <a:rPr lang="zh-CN" altLang="en-US" smtClean="0"/>
              <a:pPr/>
              <a:t>93</a:t>
            </a:fld>
            <a:endParaRPr lang="en-US" altLang="zh-CN" dirty="0"/>
          </a:p>
        </p:txBody>
      </p:sp>
    </p:spTree>
    <p:extLst>
      <p:ext uri="{BB962C8B-B14F-4D97-AF65-F5344CB8AC3E}">
        <p14:creationId xmlns:p14="http://schemas.microsoft.com/office/powerpoint/2010/main" val="1204194389"/>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99364"/>
                                        </p:tgtEl>
                                        <p:attrNameLst>
                                          <p:attrName>style.visibility</p:attrName>
                                        </p:attrNameLst>
                                      </p:cBhvr>
                                      <p:to>
                                        <p:strVal val="visible"/>
                                      </p:to>
                                    </p:set>
                                    <p:animEffect transition="in" filter="wipe(up)">
                                      <p:cBhvr>
                                        <p:cTn id="7" dur="500"/>
                                        <p:tgtEl>
                                          <p:spTgt spid="3993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9365"/>
                                        </p:tgtEl>
                                        <p:attrNameLst>
                                          <p:attrName>style.visibility</p:attrName>
                                        </p:attrNameLst>
                                      </p:cBhvr>
                                      <p:to>
                                        <p:strVal val="visible"/>
                                      </p:to>
                                    </p:set>
                                    <p:animEffect transition="in" filter="dissolve">
                                      <p:cBhvr>
                                        <p:cTn id="12" dur="500"/>
                                        <p:tgtEl>
                                          <p:spTgt spid="39936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99367"/>
                                        </p:tgtEl>
                                        <p:attrNameLst>
                                          <p:attrName>style.visibility</p:attrName>
                                        </p:attrNameLst>
                                      </p:cBhvr>
                                      <p:to>
                                        <p:strVal val="visible"/>
                                      </p:to>
                                    </p:set>
                                    <p:animEffect transition="in" filter="wipe(up)">
                                      <p:cBhvr>
                                        <p:cTn id="17" dur="500"/>
                                        <p:tgtEl>
                                          <p:spTgt spid="3993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64" grpId="0" autoUpdateAnimBg="0"/>
      <p:bldP spid="399365" grpId="0" animBg="1" autoUpdateAnimBg="0"/>
      <p:bldP spid="399367" grpId="0" autoUpdateAnimBg="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8" name="Text Box 4">
            <a:extLst>
              <a:ext uri="{FF2B5EF4-FFF2-40B4-BE49-F238E27FC236}">
                <a16:creationId xmlns:a16="http://schemas.microsoft.com/office/drawing/2014/main" id="{2D9B1042-EF85-2C46-B2C7-8C50FCF60075}"/>
              </a:ext>
            </a:extLst>
          </p:cNvPr>
          <p:cNvSpPr txBox="1">
            <a:spLocks noChangeArrowheads="1"/>
          </p:cNvSpPr>
          <p:nvPr/>
        </p:nvSpPr>
        <p:spPr bwMode="auto">
          <a:xfrm>
            <a:off x="323850" y="1491867"/>
            <a:ext cx="8496300"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hangingPunct="1">
              <a:spcBef>
                <a:spcPct val="50000"/>
              </a:spcBef>
            </a:pPr>
            <a:r>
              <a:rPr lang="zh-CN" altLang="en-US" sz="2000" b="1" dirty="0">
                <a:solidFill>
                  <a:srgbClr val="0000FF"/>
                </a:solidFill>
                <a:latin typeface="华文楷体" panose="02010600040101010101" pitchFamily="2" charset="-122"/>
                <a:ea typeface="华文楷体" panose="02010600040101010101" pitchFamily="2" charset="-122"/>
              </a:rPr>
              <a:t>信号量集 的几种特殊情况：</a:t>
            </a:r>
          </a:p>
          <a:p>
            <a:pPr hangingPunct="1">
              <a:spcBef>
                <a:spcPct val="50000"/>
              </a:spcBef>
            </a:pPr>
            <a:r>
              <a:rPr lang="zh-CN" altLang="en-US" sz="2000" b="1" dirty="0">
                <a:solidFill>
                  <a:schemeClr val="tx1"/>
                </a:solidFill>
                <a:latin typeface="华文楷体" panose="02010600040101010101" pitchFamily="2" charset="-122"/>
                <a:ea typeface="华文楷体" panose="02010600040101010101" pitchFamily="2" charset="-122"/>
              </a:rPr>
              <a:t> </a:t>
            </a:r>
            <a:r>
              <a:rPr lang="zh-CN" altLang="en-US" sz="2000" b="1" dirty="0">
                <a:solidFill>
                  <a:srgbClr val="FF3300"/>
                </a:solidFill>
                <a:latin typeface="华文楷体" panose="02010600040101010101" pitchFamily="2" charset="-122"/>
                <a:ea typeface="华文楷体" panose="02010600040101010101" pitchFamily="2" charset="-122"/>
              </a:rPr>
              <a:t>（</a:t>
            </a:r>
            <a:r>
              <a:rPr lang="en-US" altLang="zh-CN" sz="2000" b="1" dirty="0">
                <a:solidFill>
                  <a:srgbClr val="FF3300"/>
                </a:solidFill>
                <a:latin typeface="华文楷体" panose="02010600040101010101" pitchFamily="2" charset="-122"/>
                <a:ea typeface="华文楷体" panose="02010600040101010101" pitchFamily="2" charset="-122"/>
              </a:rPr>
              <a:t>1</a:t>
            </a:r>
            <a:r>
              <a:rPr lang="zh-CN" altLang="en-US" sz="2000" b="1" dirty="0">
                <a:solidFill>
                  <a:srgbClr val="FF3300"/>
                </a:solidFill>
                <a:latin typeface="华文楷体" panose="02010600040101010101" pitchFamily="2" charset="-122"/>
                <a:ea typeface="华文楷体" panose="02010600040101010101" pitchFamily="2" charset="-122"/>
              </a:rPr>
              <a:t>） </a:t>
            </a:r>
            <a:r>
              <a:rPr lang="en-US" altLang="zh-CN" sz="2000" b="1" dirty="0" err="1">
                <a:solidFill>
                  <a:srgbClr val="FF3300"/>
                </a:solidFill>
                <a:latin typeface="华文楷体" panose="02010600040101010101" pitchFamily="2" charset="-122"/>
                <a:ea typeface="华文楷体" panose="02010600040101010101" pitchFamily="2" charset="-122"/>
              </a:rPr>
              <a:t>Swait</a:t>
            </a:r>
            <a:r>
              <a:rPr lang="en-US" altLang="zh-CN" sz="2000" b="1" dirty="0">
                <a:solidFill>
                  <a:srgbClr val="FF3300"/>
                </a:solidFill>
                <a:latin typeface="华文楷体" panose="02010600040101010101" pitchFamily="2" charset="-122"/>
                <a:ea typeface="华文楷体" panose="02010600040101010101" pitchFamily="2" charset="-122"/>
              </a:rPr>
              <a:t> ( </a:t>
            </a:r>
            <a:r>
              <a:rPr lang="en-US" altLang="zh-CN" sz="2000" b="1" dirty="0" err="1">
                <a:solidFill>
                  <a:srgbClr val="FF3300"/>
                </a:solidFill>
                <a:latin typeface="华文楷体" panose="02010600040101010101" pitchFamily="2" charset="-122"/>
                <a:ea typeface="华文楷体" panose="02010600040101010101" pitchFamily="2" charset="-122"/>
              </a:rPr>
              <a:t>S,d,d</a:t>
            </a:r>
            <a:r>
              <a:rPr lang="en-US" altLang="zh-CN" sz="2000" b="1" dirty="0">
                <a:solidFill>
                  <a:srgbClr val="FF3300"/>
                </a:solidFill>
                <a:latin typeface="华文楷体" panose="02010600040101010101" pitchFamily="2" charset="-122"/>
                <a:ea typeface="华文楷体" panose="02010600040101010101" pitchFamily="2" charset="-122"/>
              </a:rPr>
              <a:t> )</a:t>
            </a:r>
            <a:endParaRPr lang="zh-CN" altLang="en-US" sz="2000" b="1" dirty="0">
              <a:solidFill>
                <a:srgbClr val="FF3300"/>
              </a:solidFill>
              <a:latin typeface="华文楷体" panose="02010600040101010101" pitchFamily="2" charset="-122"/>
              <a:ea typeface="华文楷体" panose="02010600040101010101" pitchFamily="2" charset="-122"/>
            </a:endParaRPr>
          </a:p>
          <a:p>
            <a:pPr hangingPunct="1">
              <a:spcBef>
                <a:spcPct val="50000"/>
              </a:spcBef>
            </a:pPr>
            <a:r>
              <a:rPr lang="zh-CN" altLang="en-US" sz="2000" b="1" dirty="0">
                <a:solidFill>
                  <a:schemeClr val="tx1"/>
                </a:solidFill>
                <a:latin typeface="华文楷体" panose="02010600040101010101" pitchFamily="2" charset="-122"/>
                <a:ea typeface="华文楷体" panose="02010600040101010101" pitchFamily="2" charset="-122"/>
              </a:rPr>
              <a:t>     此时在信号量集中只有一个信号量，但它允许每次申请</a:t>
            </a:r>
            <a:r>
              <a:rPr lang="zh-CN" altLang="en-US" sz="2000" b="1" dirty="0">
                <a:solidFill>
                  <a:srgbClr val="3333FF"/>
                </a:solidFill>
                <a:latin typeface="华文楷体" panose="02010600040101010101" pitchFamily="2" charset="-122"/>
                <a:ea typeface="华文楷体" panose="02010600040101010101" pitchFamily="2" charset="-122"/>
              </a:rPr>
              <a:t> </a:t>
            </a:r>
            <a:r>
              <a:rPr lang="en-US" altLang="zh-CN" sz="2000" b="1" dirty="0">
                <a:solidFill>
                  <a:srgbClr val="3333FF"/>
                </a:solidFill>
                <a:latin typeface="华文楷体" panose="02010600040101010101" pitchFamily="2" charset="-122"/>
                <a:ea typeface="华文楷体" panose="02010600040101010101" pitchFamily="2" charset="-122"/>
              </a:rPr>
              <a:t>d</a:t>
            </a:r>
            <a:r>
              <a:rPr lang="en-US" altLang="zh-CN" sz="2000" b="1" dirty="0">
                <a:solidFill>
                  <a:schemeClr val="tx1"/>
                </a:solidFill>
                <a:latin typeface="华文楷体" panose="02010600040101010101" pitchFamily="2" charset="-122"/>
                <a:ea typeface="华文楷体" panose="02010600040101010101" pitchFamily="2" charset="-122"/>
              </a:rPr>
              <a:t> </a:t>
            </a:r>
            <a:r>
              <a:rPr lang="zh-CN" altLang="en-US" sz="2000" b="1" dirty="0">
                <a:solidFill>
                  <a:schemeClr val="tx1"/>
                </a:solidFill>
                <a:latin typeface="华文楷体" panose="02010600040101010101" pitchFamily="2" charset="-122"/>
                <a:ea typeface="华文楷体" panose="02010600040101010101" pitchFamily="2" charset="-122"/>
              </a:rPr>
              <a:t>个资源，当现有资源数</a:t>
            </a:r>
            <a:r>
              <a:rPr lang="zh-CN" altLang="en-US" sz="2000" b="1" dirty="0">
                <a:solidFill>
                  <a:srgbClr val="3333FF"/>
                </a:solidFill>
                <a:latin typeface="华文楷体" panose="02010600040101010101" pitchFamily="2" charset="-122"/>
                <a:ea typeface="华文楷体" panose="02010600040101010101" pitchFamily="2" charset="-122"/>
              </a:rPr>
              <a:t>少于 </a:t>
            </a:r>
            <a:r>
              <a:rPr lang="en-US" altLang="zh-CN" sz="2000" b="1" dirty="0">
                <a:solidFill>
                  <a:srgbClr val="3333FF"/>
                </a:solidFill>
                <a:latin typeface="华文楷体" panose="02010600040101010101" pitchFamily="2" charset="-122"/>
                <a:ea typeface="华文楷体" panose="02010600040101010101" pitchFamily="2" charset="-122"/>
              </a:rPr>
              <a:t>d </a:t>
            </a:r>
            <a:r>
              <a:rPr lang="zh-CN" altLang="en-US" sz="2000" b="1" dirty="0">
                <a:solidFill>
                  <a:schemeClr val="tx1"/>
                </a:solidFill>
                <a:latin typeface="华文楷体" panose="02010600040101010101" pitchFamily="2" charset="-122"/>
                <a:ea typeface="华文楷体" panose="02010600040101010101" pitchFamily="2" charset="-122"/>
              </a:rPr>
              <a:t>时，不与分配。</a:t>
            </a:r>
          </a:p>
          <a:p>
            <a:pPr hangingPunct="1">
              <a:spcBef>
                <a:spcPct val="50000"/>
              </a:spcBef>
            </a:pPr>
            <a:r>
              <a:rPr lang="zh-CN" altLang="en-US" sz="2000" b="1" dirty="0">
                <a:solidFill>
                  <a:schemeClr val="tx1"/>
                </a:solidFill>
                <a:latin typeface="华文楷体" panose="02010600040101010101" pitchFamily="2" charset="-122"/>
                <a:ea typeface="华文楷体" panose="02010600040101010101" pitchFamily="2" charset="-122"/>
              </a:rPr>
              <a:t> </a:t>
            </a:r>
            <a:r>
              <a:rPr lang="zh-CN" altLang="en-US" sz="2000" b="1" dirty="0">
                <a:solidFill>
                  <a:srgbClr val="FF3300"/>
                </a:solidFill>
                <a:latin typeface="华文楷体" panose="02010600040101010101" pitchFamily="2" charset="-122"/>
                <a:ea typeface="华文楷体" panose="02010600040101010101" pitchFamily="2" charset="-122"/>
              </a:rPr>
              <a:t>（</a:t>
            </a:r>
            <a:r>
              <a:rPr lang="en-US" altLang="zh-CN" sz="2000" b="1" dirty="0">
                <a:solidFill>
                  <a:srgbClr val="FF3300"/>
                </a:solidFill>
                <a:latin typeface="华文楷体" panose="02010600040101010101" pitchFamily="2" charset="-122"/>
                <a:ea typeface="华文楷体" panose="02010600040101010101" pitchFamily="2" charset="-122"/>
              </a:rPr>
              <a:t>2</a:t>
            </a:r>
            <a:r>
              <a:rPr lang="zh-CN" altLang="en-US" sz="2000" b="1" dirty="0">
                <a:solidFill>
                  <a:srgbClr val="FF3300"/>
                </a:solidFill>
                <a:latin typeface="华文楷体" panose="02010600040101010101" pitchFamily="2" charset="-122"/>
                <a:ea typeface="华文楷体" panose="02010600040101010101" pitchFamily="2" charset="-122"/>
              </a:rPr>
              <a:t>）</a:t>
            </a:r>
            <a:r>
              <a:rPr lang="en-US" altLang="zh-CN" sz="2000" b="1" dirty="0" err="1">
                <a:solidFill>
                  <a:srgbClr val="FF3300"/>
                </a:solidFill>
                <a:latin typeface="华文楷体" panose="02010600040101010101" pitchFamily="2" charset="-122"/>
                <a:ea typeface="华文楷体" panose="02010600040101010101" pitchFamily="2" charset="-122"/>
              </a:rPr>
              <a:t>Swait</a:t>
            </a:r>
            <a:r>
              <a:rPr lang="en-US" altLang="zh-CN" sz="2000" b="1" dirty="0">
                <a:solidFill>
                  <a:srgbClr val="FF3300"/>
                </a:solidFill>
                <a:latin typeface="华文楷体" panose="02010600040101010101" pitchFamily="2" charset="-122"/>
                <a:ea typeface="华文楷体" panose="02010600040101010101" pitchFamily="2" charset="-122"/>
              </a:rPr>
              <a:t> ( S,1,1 ) </a:t>
            </a:r>
            <a:endParaRPr lang="zh-CN" altLang="en-US" sz="2000" b="1" dirty="0">
              <a:solidFill>
                <a:srgbClr val="FF3300"/>
              </a:solidFill>
              <a:latin typeface="华文楷体" panose="02010600040101010101" pitchFamily="2" charset="-122"/>
              <a:ea typeface="华文楷体" panose="02010600040101010101" pitchFamily="2" charset="-122"/>
            </a:endParaRPr>
          </a:p>
          <a:p>
            <a:pPr hangingPunct="1">
              <a:spcBef>
                <a:spcPct val="50000"/>
              </a:spcBef>
            </a:pPr>
            <a:r>
              <a:rPr lang="zh-CN" altLang="en-US" sz="2000" b="1" dirty="0">
                <a:solidFill>
                  <a:schemeClr val="tx1"/>
                </a:solidFill>
                <a:latin typeface="华文楷体" panose="02010600040101010101" pitchFamily="2" charset="-122"/>
                <a:ea typeface="华文楷体" panose="02010600040101010101" pitchFamily="2" charset="-122"/>
              </a:rPr>
              <a:t>    此时的信号量集已蜕化为一般的记录型信号量（</a:t>
            </a:r>
            <a:r>
              <a:rPr lang="en-US" altLang="zh-CN" sz="2000" b="1" dirty="0">
                <a:solidFill>
                  <a:srgbClr val="3333FF"/>
                </a:solidFill>
                <a:latin typeface="华文楷体" panose="02010600040101010101" pitchFamily="2" charset="-122"/>
                <a:ea typeface="华文楷体" panose="02010600040101010101" pitchFamily="2" charset="-122"/>
              </a:rPr>
              <a:t>S&gt;1</a:t>
            </a:r>
            <a:r>
              <a:rPr lang="en-US" altLang="zh-CN" sz="2000" b="1" dirty="0">
                <a:solidFill>
                  <a:schemeClr val="tx1"/>
                </a:solidFill>
                <a:latin typeface="华文楷体" panose="02010600040101010101" pitchFamily="2" charset="-122"/>
                <a:ea typeface="华文楷体" panose="02010600040101010101" pitchFamily="2" charset="-122"/>
              </a:rPr>
              <a:t> </a:t>
            </a:r>
            <a:r>
              <a:rPr lang="zh-CN" altLang="en-US" sz="2000" b="1" dirty="0">
                <a:solidFill>
                  <a:schemeClr val="tx1"/>
                </a:solidFill>
                <a:latin typeface="华文楷体" panose="02010600040101010101" pitchFamily="2" charset="-122"/>
                <a:ea typeface="华文楷体" panose="02010600040101010101" pitchFamily="2" charset="-122"/>
              </a:rPr>
              <a:t>时）或互斥信号量（</a:t>
            </a:r>
            <a:r>
              <a:rPr lang="en-US" altLang="zh-CN" sz="2000" b="1" dirty="0">
                <a:solidFill>
                  <a:srgbClr val="3333FF"/>
                </a:solidFill>
                <a:latin typeface="华文楷体" panose="02010600040101010101" pitchFamily="2" charset="-122"/>
                <a:ea typeface="华文楷体" panose="02010600040101010101" pitchFamily="2" charset="-122"/>
              </a:rPr>
              <a:t>S=1</a:t>
            </a:r>
            <a:r>
              <a:rPr lang="en-US" altLang="zh-CN" sz="2000" b="1" dirty="0">
                <a:solidFill>
                  <a:schemeClr val="tx1"/>
                </a:solidFill>
                <a:latin typeface="华文楷体" panose="02010600040101010101" pitchFamily="2" charset="-122"/>
                <a:ea typeface="华文楷体" panose="02010600040101010101" pitchFamily="2" charset="-122"/>
              </a:rPr>
              <a:t> </a:t>
            </a:r>
            <a:r>
              <a:rPr lang="zh-CN" altLang="en-US" sz="2000" b="1" dirty="0">
                <a:solidFill>
                  <a:schemeClr val="tx1"/>
                </a:solidFill>
                <a:latin typeface="华文楷体" panose="02010600040101010101" pitchFamily="2" charset="-122"/>
                <a:ea typeface="华文楷体" panose="02010600040101010101" pitchFamily="2" charset="-122"/>
              </a:rPr>
              <a:t>时）。</a:t>
            </a:r>
            <a:endParaRPr lang="en-US" altLang="zh-CN" sz="2000" b="1" dirty="0">
              <a:solidFill>
                <a:schemeClr val="tx1"/>
              </a:solidFill>
              <a:latin typeface="华文楷体" panose="02010600040101010101" pitchFamily="2" charset="-122"/>
              <a:ea typeface="华文楷体" panose="02010600040101010101" pitchFamily="2" charset="-122"/>
            </a:endParaRPr>
          </a:p>
          <a:p>
            <a:r>
              <a:rPr lang="zh-CN" altLang="en-US" sz="2000" b="1" dirty="0">
                <a:solidFill>
                  <a:srgbClr val="FF3300"/>
                </a:solidFill>
                <a:latin typeface="华文楷体" panose="02010600040101010101" pitchFamily="2" charset="-122"/>
                <a:ea typeface="华文楷体" panose="02010600040101010101" pitchFamily="2" charset="-122"/>
              </a:rPr>
              <a:t>（</a:t>
            </a:r>
            <a:r>
              <a:rPr lang="en-US" altLang="zh-CN" sz="2000" b="1" dirty="0">
                <a:solidFill>
                  <a:srgbClr val="FF3300"/>
                </a:solidFill>
                <a:latin typeface="华文楷体" panose="02010600040101010101" pitchFamily="2" charset="-122"/>
                <a:ea typeface="华文楷体" panose="02010600040101010101" pitchFamily="2" charset="-122"/>
              </a:rPr>
              <a:t>3</a:t>
            </a:r>
            <a:r>
              <a:rPr lang="zh-CN" altLang="en-US" sz="2000" b="1" dirty="0">
                <a:solidFill>
                  <a:srgbClr val="FF3300"/>
                </a:solidFill>
                <a:latin typeface="华文楷体" panose="02010600040101010101" pitchFamily="2" charset="-122"/>
                <a:ea typeface="华文楷体" panose="02010600040101010101" pitchFamily="2" charset="-122"/>
              </a:rPr>
              <a:t>）</a:t>
            </a:r>
            <a:r>
              <a:rPr lang="en-US" altLang="zh-CN" sz="2000" b="1" dirty="0" err="1">
                <a:solidFill>
                  <a:srgbClr val="FF3300"/>
                </a:solidFill>
                <a:latin typeface="华文楷体" panose="02010600040101010101" pitchFamily="2" charset="-122"/>
                <a:ea typeface="华文楷体" panose="02010600040101010101" pitchFamily="2" charset="-122"/>
              </a:rPr>
              <a:t>Swait</a:t>
            </a:r>
            <a:r>
              <a:rPr lang="en-US" altLang="zh-CN" sz="2000" b="1" dirty="0">
                <a:solidFill>
                  <a:srgbClr val="FF3300"/>
                </a:solidFill>
                <a:latin typeface="华文楷体" panose="02010600040101010101" pitchFamily="2" charset="-122"/>
                <a:ea typeface="华文楷体" panose="02010600040101010101" pitchFamily="2" charset="-122"/>
              </a:rPr>
              <a:t> ( S,1,0 ) </a:t>
            </a:r>
            <a:endParaRPr lang="zh-CN" altLang="en-US" sz="2000" b="1" dirty="0">
              <a:solidFill>
                <a:schemeClr val="tx1"/>
              </a:solidFill>
              <a:latin typeface="华文楷体" panose="02010600040101010101" pitchFamily="2" charset="-122"/>
              <a:ea typeface="华文楷体" panose="02010600040101010101" pitchFamily="2" charset="-122"/>
            </a:endParaRPr>
          </a:p>
          <a:p>
            <a:r>
              <a:rPr lang="zh-CN" altLang="en-US" sz="2000" b="1" dirty="0">
                <a:solidFill>
                  <a:schemeClr val="tx1"/>
                </a:solidFill>
                <a:latin typeface="华文楷体" panose="02010600040101010101" pitchFamily="2" charset="-122"/>
                <a:ea typeface="华文楷体" panose="02010600040101010101" pitchFamily="2" charset="-122"/>
              </a:rPr>
              <a:t>  这是一种很特殊且很有用的信号量。</a:t>
            </a:r>
          </a:p>
          <a:p>
            <a:r>
              <a:rPr lang="zh-CN" altLang="en-US" sz="2000" b="1" dirty="0">
                <a:solidFill>
                  <a:schemeClr val="tx1"/>
                </a:solidFill>
                <a:latin typeface="华文楷体" panose="02010600040101010101" pitchFamily="2" charset="-122"/>
                <a:ea typeface="华文楷体" panose="02010600040101010101" pitchFamily="2" charset="-122"/>
              </a:rPr>
              <a:t>  当</a:t>
            </a:r>
            <a:r>
              <a:rPr lang="en-US" altLang="zh-CN" sz="2000" b="1" dirty="0">
                <a:solidFill>
                  <a:srgbClr val="3333FF"/>
                </a:solidFill>
                <a:latin typeface="华文楷体" panose="02010600040101010101" pitchFamily="2" charset="-122"/>
                <a:ea typeface="华文楷体" panose="02010600040101010101" pitchFamily="2" charset="-122"/>
              </a:rPr>
              <a:t>S≥1</a:t>
            </a:r>
            <a:r>
              <a:rPr lang="zh-CN" altLang="en-US" sz="2000" b="1" dirty="0">
                <a:solidFill>
                  <a:schemeClr val="tx1"/>
                </a:solidFill>
                <a:latin typeface="华文楷体" panose="02010600040101010101" pitchFamily="2" charset="-122"/>
                <a:ea typeface="华文楷体" panose="02010600040101010101" pitchFamily="2" charset="-122"/>
              </a:rPr>
              <a:t>时，允许多个进程进入某</a:t>
            </a:r>
            <a:r>
              <a:rPr lang="zh-CN" altLang="en-US" sz="2000" b="1" dirty="0">
                <a:solidFill>
                  <a:srgbClr val="3333FF"/>
                </a:solidFill>
                <a:latin typeface="华文楷体" panose="02010600040101010101" pitchFamily="2" charset="-122"/>
                <a:ea typeface="华文楷体" panose="02010600040101010101" pitchFamily="2" charset="-122"/>
              </a:rPr>
              <a:t>特定区</a:t>
            </a:r>
            <a:r>
              <a:rPr lang="en-US" altLang="zh-CN" sz="2000" b="1" dirty="0">
                <a:solidFill>
                  <a:srgbClr val="3333FF"/>
                </a:solidFill>
                <a:latin typeface="华文楷体" panose="02010600040101010101" pitchFamily="2" charset="-122"/>
                <a:ea typeface="华文楷体" panose="02010600040101010101" pitchFamily="2" charset="-122"/>
              </a:rPr>
              <a:t>;</a:t>
            </a:r>
          </a:p>
          <a:p>
            <a:r>
              <a:rPr lang="en-US" altLang="zh-CN" sz="2000" b="1" dirty="0">
                <a:solidFill>
                  <a:srgbClr val="3333FF"/>
                </a:solidFill>
                <a:latin typeface="华文楷体" panose="02010600040101010101" pitchFamily="2" charset="-122"/>
                <a:ea typeface="华文楷体" panose="02010600040101010101" pitchFamily="2" charset="-122"/>
              </a:rPr>
              <a:t>  </a:t>
            </a:r>
            <a:r>
              <a:rPr lang="zh-CN" altLang="en-US" sz="2000" b="1" dirty="0">
                <a:solidFill>
                  <a:schemeClr val="tx1"/>
                </a:solidFill>
                <a:latin typeface="华文楷体" panose="02010600040101010101" pitchFamily="2" charset="-122"/>
                <a:ea typeface="华文楷体" panose="02010600040101010101" pitchFamily="2" charset="-122"/>
              </a:rPr>
              <a:t>当</a:t>
            </a:r>
            <a:r>
              <a:rPr lang="en-US" altLang="zh-CN" sz="2000" b="1" dirty="0">
                <a:solidFill>
                  <a:srgbClr val="3333FF"/>
                </a:solidFill>
                <a:latin typeface="华文楷体" panose="02010600040101010101" pitchFamily="2" charset="-122"/>
                <a:ea typeface="华文楷体" panose="02010600040101010101" pitchFamily="2" charset="-122"/>
              </a:rPr>
              <a:t>S=0</a:t>
            </a:r>
            <a:r>
              <a:rPr lang="zh-CN" altLang="en-US" sz="2000" b="1" dirty="0">
                <a:solidFill>
                  <a:schemeClr val="tx1"/>
                </a:solidFill>
                <a:latin typeface="华文楷体" panose="02010600040101010101" pitchFamily="2" charset="-122"/>
                <a:ea typeface="华文楷体" panose="02010600040101010101" pitchFamily="2" charset="-122"/>
              </a:rPr>
              <a:t>时，将阻止任何进程进入</a:t>
            </a:r>
            <a:r>
              <a:rPr lang="zh-CN" altLang="en-US" sz="2000" b="1" dirty="0">
                <a:solidFill>
                  <a:srgbClr val="3333FF"/>
                </a:solidFill>
                <a:latin typeface="华文楷体" panose="02010600040101010101" pitchFamily="2" charset="-122"/>
                <a:ea typeface="华文楷体" panose="02010600040101010101" pitchFamily="2" charset="-122"/>
              </a:rPr>
              <a:t>特定区</a:t>
            </a:r>
            <a:r>
              <a:rPr lang="zh-CN" altLang="en-US" sz="2000" b="1" dirty="0">
                <a:solidFill>
                  <a:schemeClr val="tx1"/>
                </a:solidFill>
                <a:latin typeface="华文楷体" panose="02010600040101010101" pitchFamily="2" charset="-122"/>
                <a:ea typeface="华文楷体" panose="02010600040101010101" pitchFamily="2" charset="-122"/>
              </a:rPr>
              <a:t>。</a:t>
            </a:r>
          </a:p>
          <a:p>
            <a:r>
              <a:rPr lang="zh-CN" altLang="en-US" sz="2000" b="1" dirty="0">
                <a:solidFill>
                  <a:schemeClr val="tx1"/>
                </a:solidFill>
                <a:latin typeface="华文楷体" panose="02010600040101010101" pitchFamily="2" charset="-122"/>
                <a:ea typeface="华文楷体" panose="02010600040101010101" pitchFamily="2" charset="-122"/>
              </a:rPr>
              <a:t>  </a:t>
            </a:r>
            <a:r>
              <a:rPr lang="zh-CN" altLang="en-US" sz="2000" b="1" dirty="0">
                <a:solidFill>
                  <a:srgbClr val="FF0000"/>
                </a:solidFill>
                <a:latin typeface="华文楷体" panose="02010600040101010101" pitchFamily="2" charset="-122"/>
                <a:ea typeface="华文楷体" panose="02010600040101010101" pitchFamily="2" charset="-122"/>
              </a:rPr>
              <a:t>此时</a:t>
            </a:r>
            <a:r>
              <a:rPr lang="en-US" altLang="zh-CN" sz="2000" b="1" dirty="0">
                <a:solidFill>
                  <a:srgbClr val="FF0000"/>
                </a:solidFill>
                <a:latin typeface="华文楷体" panose="02010600040101010101" pitchFamily="2" charset="-122"/>
                <a:ea typeface="华文楷体" panose="02010600040101010101" pitchFamily="2" charset="-122"/>
              </a:rPr>
              <a:t>S</a:t>
            </a:r>
            <a:r>
              <a:rPr lang="zh-CN" altLang="en-US" sz="2000" b="1" dirty="0">
                <a:solidFill>
                  <a:srgbClr val="FF0000"/>
                </a:solidFill>
                <a:latin typeface="华文楷体" panose="02010600040101010101" pitchFamily="2" charset="-122"/>
                <a:ea typeface="华文楷体" panose="02010600040101010101" pitchFamily="2" charset="-122"/>
              </a:rPr>
              <a:t>的作用</a:t>
            </a:r>
            <a:r>
              <a:rPr lang="en-US" altLang="zh-CN" sz="2000" b="1" dirty="0">
                <a:solidFill>
                  <a:srgbClr val="FF0000"/>
                </a:solidFill>
                <a:latin typeface="华文楷体" panose="02010600040101010101" pitchFamily="2" charset="-122"/>
                <a:ea typeface="华文楷体" panose="02010600040101010101" pitchFamily="2" charset="-122"/>
              </a:rPr>
              <a:t>:</a:t>
            </a:r>
            <a:r>
              <a:rPr lang="zh-CN" altLang="en-US" sz="2000" b="1" dirty="0">
                <a:solidFill>
                  <a:schemeClr val="tx1"/>
                </a:solidFill>
                <a:latin typeface="华文楷体" panose="02010600040101010101" pitchFamily="2" charset="-122"/>
                <a:ea typeface="华文楷体" panose="02010600040101010101" pitchFamily="2" charset="-122"/>
              </a:rPr>
              <a:t>相当于一个</a:t>
            </a:r>
            <a:r>
              <a:rPr lang="zh-CN" altLang="en-US" sz="2000" b="1" dirty="0">
                <a:solidFill>
                  <a:srgbClr val="3333FF"/>
                </a:solidFill>
                <a:latin typeface="华文楷体" panose="02010600040101010101" pitchFamily="2" charset="-122"/>
                <a:ea typeface="华文楷体" panose="02010600040101010101" pitchFamily="2" charset="-122"/>
              </a:rPr>
              <a:t>可控开关。</a:t>
            </a:r>
            <a:r>
              <a:rPr lang="zh-CN" altLang="en-US" sz="2000" b="1" dirty="0">
                <a:solidFill>
                  <a:schemeClr val="tx1"/>
                </a:solidFill>
                <a:latin typeface="华文楷体" panose="02010600040101010101" pitchFamily="2" charset="-122"/>
                <a:ea typeface="华文楷体" panose="02010600040101010101" pitchFamily="2" charset="-122"/>
              </a:rPr>
              <a:t>   </a:t>
            </a:r>
            <a:endParaRPr lang="zh-CN" altLang="en-US" sz="2000" b="1" dirty="0">
              <a:solidFill>
                <a:srgbClr val="3333FF"/>
              </a:solidFill>
              <a:latin typeface="华文楷体" panose="02010600040101010101" pitchFamily="2" charset="-122"/>
              <a:ea typeface="华文楷体" panose="02010600040101010101" pitchFamily="2" charset="-122"/>
            </a:endParaRPr>
          </a:p>
        </p:txBody>
      </p:sp>
      <p:sp>
        <p:nvSpPr>
          <p:cNvPr id="5" name="Text Box 4">
            <a:extLst>
              <a:ext uri="{FF2B5EF4-FFF2-40B4-BE49-F238E27FC236}">
                <a16:creationId xmlns:a16="http://schemas.microsoft.com/office/drawing/2014/main" id="{31C825ED-A662-DE40-BE70-58E50F42AE6E}"/>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信号量机制</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89F115B1-0540-3642-AF42-EEB990DCB450}"/>
              </a:ext>
            </a:extLst>
          </p:cNvPr>
          <p:cNvSpPr>
            <a:spLocks noGrp="1"/>
          </p:cNvSpPr>
          <p:nvPr>
            <p:ph type="sldNum" sz="quarter" idx="12"/>
          </p:nvPr>
        </p:nvSpPr>
        <p:spPr/>
        <p:txBody>
          <a:bodyPr/>
          <a:lstStyle/>
          <a:p>
            <a:fld id="{DC6D1BD5-D0BD-4B4A-ABF2-851E9CF71F86}" type="slidenum">
              <a:rPr lang="zh-CN" altLang="en-US" smtClean="0"/>
              <a:pPr/>
              <a:t>94</a:t>
            </a:fld>
            <a:endParaRPr lang="en-US" altLang="zh-CN" dirty="0"/>
          </a:p>
        </p:txBody>
      </p:sp>
    </p:spTree>
    <p:extLst>
      <p:ext uri="{BB962C8B-B14F-4D97-AF65-F5344CB8AC3E}">
        <p14:creationId xmlns:p14="http://schemas.microsoft.com/office/powerpoint/2010/main" val="3800378440"/>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00388">
                                            <p:txEl>
                                              <p:pRg st="0" end="0"/>
                                            </p:txEl>
                                          </p:spTgt>
                                        </p:tgtEl>
                                        <p:attrNameLst>
                                          <p:attrName>style.visibility</p:attrName>
                                        </p:attrNameLst>
                                      </p:cBhvr>
                                      <p:to>
                                        <p:strVal val="visible"/>
                                      </p:to>
                                    </p:set>
                                    <p:animEffect transition="in" filter="barn(outVertical)">
                                      <p:cBhvr>
                                        <p:cTn id="7" dur="500"/>
                                        <p:tgtEl>
                                          <p:spTgt spid="40038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00388">
                                            <p:txEl>
                                              <p:pRg st="1" end="1"/>
                                            </p:txEl>
                                          </p:spTgt>
                                        </p:tgtEl>
                                        <p:attrNameLst>
                                          <p:attrName>style.visibility</p:attrName>
                                        </p:attrNameLst>
                                      </p:cBhvr>
                                      <p:to>
                                        <p:strVal val="visible"/>
                                      </p:to>
                                    </p:set>
                                    <p:animEffect transition="in" filter="barn(outVertical)">
                                      <p:cBhvr>
                                        <p:cTn id="12" dur="500"/>
                                        <p:tgtEl>
                                          <p:spTgt spid="40038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400388">
                                            <p:txEl>
                                              <p:pRg st="2" end="2"/>
                                            </p:txEl>
                                          </p:spTgt>
                                        </p:tgtEl>
                                        <p:attrNameLst>
                                          <p:attrName>style.visibility</p:attrName>
                                        </p:attrNameLst>
                                      </p:cBhvr>
                                      <p:to>
                                        <p:strVal val="visible"/>
                                      </p:to>
                                    </p:set>
                                    <p:animEffect transition="in" filter="barn(outVertical)">
                                      <p:cBhvr>
                                        <p:cTn id="17" dur="500"/>
                                        <p:tgtEl>
                                          <p:spTgt spid="40038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400388">
                                            <p:txEl>
                                              <p:pRg st="3" end="3"/>
                                            </p:txEl>
                                          </p:spTgt>
                                        </p:tgtEl>
                                        <p:attrNameLst>
                                          <p:attrName>style.visibility</p:attrName>
                                        </p:attrNameLst>
                                      </p:cBhvr>
                                      <p:to>
                                        <p:strVal val="visible"/>
                                      </p:to>
                                    </p:set>
                                    <p:animEffect transition="in" filter="barn(outVertical)">
                                      <p:cBhvr>
                                        <p:cTn id="22" dur="500"/>
                                        <p:tgtEl>
                                          <p:spTgt spid="40038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400388">
                                            <p:txEl>
                                              <p:pRg st="4" end="4"/>
                                            </p:txEl>
                                          </p:spTgt>
                                        </p:tgtEl>
                                        <p:attrNameLst>
                                          <p:attrName>style.visibility</p:attrName>
                                        </p:attrNameLst>
                                      </p:cBhvr>
                                      <p:to>
                                        <p:strVal val="visible"/>
                                      </p:to>
                                    </p:set>
                                    <p:animEffect transition="in" filter="barn(outVertical)">
                                      <p:cBhvr>
                                        <p:cTn id="27" dur="500"/>
                                        <p:tgtEl>
                                          <p:spTgt spid="40038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400388">
                                            <p:txEl>
                                              <p:pRg st="5" end="5"/>
                                            </p:txEl>
                                          </p:spTgt>
                                        </p:tgtEl>
                                        <p:attrNameLst>
                                          <p:attrName>style.visibility</p:attrName>
                                        </p:attrNameLst>
                                      </p:cBhvr>
                                      <p:to>
                                        <p:strVal val="visible"/>
                                      </p:to>
                                    </p:set>
                                    <p:animEffect transition="in" filter="barn(outVertical)">
                                      <p:cBhvr>
                                        <p:cTn id="32" dur="500"/>
                                        <p:tgtEl>
                                          <p:spTgt spid="40038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400388">
                                            <p:txEl>
                                              <p:pRg st="6" end="6"/>
                                            </p:txEl>
                                          </p:spTgt>
                                        </p:tgtEl>
                                        <p:attrNameLst>
                                          <p:attrName>style.visibility</p:attrName>
                                        </p:attrNameLst>
                                      </p:cBhvr>
                                      <p:to>
                                        <p:strVal val="visible"/>
                                      </p:to>
                                    </p:set>
                                    <p:animEffect transition="in" filter="barn(outVertical)">
                                      <p:cBhvr>
                                        <p:cTn id="37" dur="500"/>
                                        <p:tgtEl>
                                          <p:spTgt spid="40038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37" fill="hold" grpId="0" nodeType="clickEffect">
                                  <p:stCondLst>
                                    <p:cond delay="0"/>
                                  </p:stCondLst>
                                  <p:childTnLst>
                                    <p:set>
                                      <p:cBhvr>
                                        <p:cTn id="41" dur="1" fill="hold">
                                          <p:stCondLst>
                                            <p:cond delay="0"/>
                                          </p:stCondLst>
                                        </p:cTn>
                                        <p:tgtEl>
                                          <p:spTgt spid="400388">
                                            <p:txEl>
                                              <p:pRg st="7" end="7"/>
                                            </p:txEl>
                                          </p:spTgt>
                                        </p:tgtEl>
                                        <p:attrNameLst>
                                          <p:attrName>style.visibility</p:attrName>
                                        </p:attrNameLst>
                                      </p:cBhvr>
                                      <p:to>
                                        <p:strVal val="visible"/>
                                      </p:to>
                                    </p:set>
                                    <p:animEffect transition="in" filter="barn(outVertical)">
                                      <p:cBhvr>
                                        <p:cTn id="42" dur="500"/>
                                        <p:tgtEl>
                                          <p:spTgt spid="400388">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37" fill="hold" grpId="0" nodeType="clickEffect">
                                  <p:stCondLst>
                                    <p:cond delay="0"/>
                                  </p:stCondLst>
                                  <p:childTnLst>
                                    <p:set>
                                      <p:cBhvr>
                                        <p:cTn id="46" dur="1" fill="hold">
                                          <p:stCondLst>
                                            <p:cond delay="0"/>
                                          </p:stCondLst>
                                        </p:cTn>
                                        <p:tgtEl>
                                          <p:spTgt spid="400388">
                                            <p:txEl>
                                              <p:pRg st="8" end="8"/>
                                            </p:txEl>
                                          </p:spTgt>
                                        </p:tgtEl>
                                        <p:attrNameLst>
                                          <p:attrName>style.visibility</p:attrName>
                                        </p:attrNameLst>
                                      </p:cBhvr>
                                      <p:to>
                                        <p:strVal val="visible"/>
                                      </p:to>
                                    </p:set>
                                    <p:animEffect transition="in" filter="barn(outVertical)">
                                      <p:cBhvr>
                                        <p:cTn id="47" dur="500"/>
                                        <p:tgtEl>
                                          <p:spTgt spid="400388">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37" fill="hold" grpId="0" nodeType="clickEffect">
                                  <p:stCondLst>
                                    <p:cond delay="0"/>
                                  </p:stCondLst>
                                  <p:childTnLst>
                                    <p:set>
                                      <p:cBhvr>
                                        <p:cTn id="51" dur="1" fill="hold">
                                          <p:stCondLst>
                                            <p:cond delay="0"/>
                                          </p:stCondLst>
                                        </p:cTn>
                                        <p:tgtEl>
                                          <p:spTgt spid="400388">
                                            <p:txEl>
                                              <p:pRg st="9" end="9"/>
                                            </p:txEl>
                                          </p:spTgt>
                                        </p:tgtEl>
                                        <p:attrNameLst>
                                          <p:attrName>style.visibility</p:attrName>
                                        </p:attrNameLst>
                                      </p:cBhvr>
                                      <p:to>
                                        <p:strVal val="visible"/>
                                      </p:to>
                                    </p:set>
                                    <p:animEffect transition="in" filter="barn(outVertical)">
                                      <p:cBhvr>
                                        <p:cTn id="52" dur="500"/>
                                        <p:tgtEl>
                                          <p:spTgt spid="40038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388" grpId="0" build="p"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9" name="Text Box 5">
            <a:extLst>
              <a:ext uri="{FF2B5EF4-FFF2-40B4-BE49-F238E27FC236}">
                <a16:creationId xmlns:a16="http://schemas.microsoft.com/office/drawing/2014/main" id="{2AD63777-678C-1644-99DF-5148DA1B1C06}"/>
              </a:ext>
            </a:extLst>
          </p:cNvPr>
          <p:cNvSpPr txBox="1">
            <a:spLocks noChangeArrowheads="1"/>
          </p:cNvSpPr>
          <p:nvPr/>
        </p:nvSpPr>
        <p:spPr bwMode="auto">
          <a:xfrm>
            <a:off x="533400" y="2131470"/>
            <a:ext cx="8305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hangingPunct="1"/>
            <a:r>
              <a:rPr lang="en-US" altLang="en-US" b="1" dirty="0">
                <a:solidFill>
                  <a:srgbClr val="000000"/>
                </a:solidFill>
                <a:latin typeface="华文楷体" panose="02010600040101010101" pitchFamily="2" charset="-122"/>
                <a:ea typeface="华文楷体" panose="02010600040101010101" pitchFamily="2" charset="-122"/>
              </a:rPr>
              <a:t>   </a:t>
            </a:r>
            <a:r>
              <a:rPr lang="zh-CN" altLang="en-US" b="1" dirty="0">
                <a:solidFill>
                  <a:srgbClr val="0000FF"/>
                </a:solidFill>
                <a:latin typeface="华文楷体" panose="02010600040101010101" pitchFamily="2" charset="-122"/>
                <a:ea typeface="华文楷体" panose="02010600040101010101" pitchFamily="2" charset="-122"/>
              </a:rPr>
              <a:t>实现方法：</a:t>
            </a:r>
            <a:r>
              <a:rPr lang="zh-CN" altLang="en-US" b="1" dirty="0">
                <a:solidFill>
                  <a:srgbClr val="000000"/>
                </a:solidFill>
                <a:latin typeface="华文楷体" panose="02010600040101010101" pitchFamily="2" charset="-122"/>
                <a:ea typeface="华文楷体" panose="02010600040101010101" pitchFamily="2" charset="-122"/>
              </a:rPr>
              <a:t>先</a:t>
            </a:r>
            <a:r>
              <a:rPr lang="en-US" altLang="en-US" b="1" dirty="0" err="1">
                <a:solidFill>
                  <a:srgbClr val="000000"/>
                </a:solidFill>
                <a:latin typeface="华文楷体" panose="02010600040101010101" pitchFamily="2" charset="-122"/>
                <a:ea typeface="华文楷体" panose="02010600040101010101" pitchFamily="2" charset="-122"/>
              </a:rPr>
              <a:t>为</a:t>
            </a:r>
            <a:r>
              <a:rPr lang="zh-CN" altLang="en-US" b="1" dirty="0">
                <a:solidFill>
                  <a:srgbClr val="000000"/>
                </a:solidFill>
                <a:latin typeface="华文楷体" panose="02010600040101010101" pitchFamily="2" charset="-122"/>
                <a:ea typeface="华文楷体" panose="02010600040101010101" pitchFamily="2" charset="-122"/>
              </a:rPr>
              <a:t>临界</a:t>
            </a:r>
            <a:r>
              <a:rPr lang="en-US" altLang="en-US" b="1" dirty="0" err="1">
                <a:solidFill>
                  <a:srgbClr val="000000"/>
                </a:solidFill>
                <a:latin typeface="华文楷体" panose="02010600040101010101" pitchFamily="2" charset="-122"/>
                <a:ea typeface="华文楷体" panose="02010600040101010101" pitchFamily="2" charset="-122"/>
              </a:rPr>
              <a:t>资源设置一互斥信号量mutex</a:t>
            </a:r>
            <a:r>
              <a:rPr lang="zh-CN" altLang="en-US" b="1" dirty="0">
                <a:solidFill>
                  <a:srgbClr val="000000"/>
                </a:solidFill>
                <a:latin typeface="华文楷体" panose="02010600040101010101" pitchFamily="2" charset="-122"/>
                <a:ea typeface="华文楷体" panose="02010600040101010101" pitchFamily="2" charset="-122"/>
              </a:rPr>
              <a:t>，并设其初始值为１，然后将各进程的临界区（ＣＳ）置于</a:t>
            </a:r>
            <a:r>
              <a:rPr lang="en-US" altLang="en-US" b="1" dirty="0">
                <a:solidFill>
                  <a:srgbClr val="000000"/>
                </a:solidFill>
                <a:latin typeface="华文楷体" panose="02010600040101010101" pitchFamily="2" charset="-122"/>
                <a:ea typeface="华文楷体" panose="02010600040101010101" pitchFamily="2" charset="-122"/>
              </a:rPr>
              <a:t>wait(mutex)</a:t>
            </a:r>
            <a:r>
              <a:rPr lang="zh-CN" altLang="en-US" b="1" dirty="0">
                <a:solidFill>
                  <a:srgbClr val="000000"/>
                </a:solidFill>
                <a:latin typeface="华文楷体" panose="02010600040101010101" pitchFamily="2" charset="-122"/>
                <a:ea typeface="华文楷体" panose="02010600040101010101" pitchFamily="2" charset="-122"/>
              </a:rPr>
              <a:t>和</a:t>
            </a:r>
            <a:r>
              <a:rPr lang="en-US" altLang="en-US" b="1" dirty="0">
                <a:solidFill>
                  <a:srgbClr val="000000"/>
                </a:solidFill>
                <a:latin typeface="华文楷体" panose="02010600040101010101" pitchFamily="2" charset="-122"/>
                <a:ea typeface="华文楷体" panose="02010600040101010101" pitchFamily="2" charset="-122"/>
              </a:rPr>
              <a:t>signal(mutex)</a:t>
            </a:r>
            <a:r>
              <a:rPr lang="zh-CN" altLang="en-US" b="1" dirty="0">
                <a:solidFill>
                  <a:srgbClr val="000000"/>
                </a:solidFill>
                <a:latin typeface="华文楷体" panose="02010600040101010101" pitchFamily="2" charset="-122"/>
                <a:ea typeface="华文楷体" panose="02010600040101010101" pitchFamily="2" charset="-122"/>
              </a:rPr>
              <a:t>操作之间。    </a:t>
            </a:r>
          </a:p>
        </p:txBody>
      </p:sp>
      <p:sp>
        <p:nvSpPr>
          <p:cNvPr id="379910" name="Text Box 6">
            <a:extLst>
              <a:ext uri="{FF2B5EF4-FFF2-40B4-BE49-F238E27FC236}">
                <a16:creationId xmlns:a16="http://schemas.microsoft.com/office/drawing/2014/main" id="{B8F77BE7-03E0-4B4C-A244-B95C1FE0B0F7}"/>
              </a:ext>
            </a:extLst>
          </p:cNvPr>
          <p:cNvSpPr txBox="1">
            <a:spLocks noChangeArrowheads="1"/>
          </p:cNvSpPr>
          <p:nvPr/>
        </p:nvSpPr>
        <p:spPr bwMode="auto">
          <a:xfrm>
            <a:off x="533400" y="3657600"/>
            <a:ext cx="8305800" cy="179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95000"/>
              </a:lnSpc>
              <a:spcBef>
                <a:spcPct val="50000"/>
              </a:spcBef>
            </a:pPr>
            <a:r>
              <a:rPr lang="en-US" altLang="zh-CN" b="1" dirty="0">
                <a:solidFill>
                  <a:srgbClr val="FF0000"/>
                </a:solidFill>
                <a:latin typeface="华文楷体" panose="02010600040101010101" pitchFamily="2" charset="-122"/>
                <a:ea typeface="华文楷体" panose="02010600040101010101" pitchFamily="2" charset="-122"/>
              </a:rPr>
              <a:t>   </a:t>
            </a:r>
            <a:r>
              <a:rPr lang="zh-CN" altLang="en-US" b="1" dirty="0">
                <a:solidFill>
                  <a:srgbClr val="FF0000"/>
                </a:solidFill>
                <a:latin typeface="华文楷体" panose="02010600040101010101" pitchFamily="2" charset="-122"/>
                <a:ea typeface="华文楷体" panose="02010600040101010101" pitchFamily="2" charset="-122"/>
              </a:rPr>
              <a:t>注意：</a:t>
            </a:r>
            <a:r>
              <a:rPr lang="zh-CN" altLang="en-US" b="1" dirty="0">
                <a:solidFill>
                  <a:srgbClr val="000000"/>
                </a:solidFill>
                <a:latin typeface="华文楷体" panose="02010600040101010101" pitchFamily="2" charset="-122"/>
                <a:ea typeface="华文楷体" panose="02010600040101010101" pitchFamily="2" charset="-122"/>
              </a:rPr>
              <a:t>在利用信号量机制实现进程互斥时，</a:t>
            </a:r>
            <a:r>
              <a:rPr lang="en-US" altLang="en-US" b="1" dirty="0">
                <a:solidFill>
                  <a:srgbClr val="0000FF"/>
                </a:solidFill>
                <a:latin typeface="华文楷体" panose="02010600040101010101" pitchFamily="2" charset="-122"/>
                <a:ea typeface="华文楷体" panose="02010600040101010101" pitchFamily="2" charset="-122"/>
              </a:rPr>
              <a:t>wait</a:t>
            </a:r>
            <a:r>
              <a:rPr lang="zh-CN" altLang="en-US" b="1" dirty="0">
                <a:solidFill>
                  <a:srgbClr val="0000FF"/>
                </a:solidFill>
                <a:latin typeface="华文楷体" panose="02010600040101010101" pitchFamily="2" charset="-122"/>
                <a:ea typeface="华文楷体" panose="02010600040101010101" pitchFamily="2" charset="-122"/>
              </a:rPr>
              <a:t>和</a:t>
            </a:r>
            <a:r>
              <a:rPr lang="en-US" altLang="en-US" b="1" dirty="0">
                <a:solidFill>
                  <a:srgbClr val="0000FF"/>
                </a:solidFill>
                <a:latin typeface="华文楷体" panose="02010600040101010101" pitchFamily="2" charset="-122"/>
                <a:ea typeface="华文楷体" panose="02010600040101010101" pitchFamily="2" charset="-122"/>
              </a:rPr>
              <a:t>signal</a:t>
            </a:r>
            <a:r>
              <a:rPr lang="zh-CN" altLang="en-US" b="1" dirty="0">
                <a:solidFill>
                  <a:srgbClr val="0000FF"/>
                </a:solidFill>
                <a:latin typeface="华文楷体" panose="02010600040101010101" pitchFamily="2" charset="-122"/>
                <a:ea typeface="华文楷体" panose="02010600040101010101" pitchFamily="2" charset="-122"/>
              </a:rPr>
              <a:t>必须成对地出现</a:t>
            </a:r>
            <a:r>
              <a:rPr lang="zh-CN" altLang="en-US" b="1" dirty="0">
                <a:solidFill>
                  <a:srgbClr val="000000"/>
                </a:solidFill>
                <a:latin typeface="华文楷体" panose="02010600040101010101" pitchFamily="2" charset="-122"/>
                <a:ea typeface="华文楷体" panose="02010600040101010101" pitchFamily="2" charset="-122"/>
              </a:rPr>
              <a:t>。</a:t>
            </a:r>
          </a:p>
          <a:p>
            <a:pPr>
              <a:lnSpc>
                <a:spcPct val="75000"/>
              </a:lnSpc>
              <a:spcBef>
                <a:spcPct val="50000"/>
              </a:spcBef>
            </a:pPr>
            <a:r>
              <a:rPr lang="zh-CN" altLang="en-US" b="1" dirty="0">
                <a:solidFill>
                  <a:srgbClr val="000000"/>
                </a:solidFill>
                <a:latin typeface="华文楷体" panose="02010600040101010101" pitchFamily="2" charset="-122"/>
                <a:ea typeface="华文楷体" panose="02010600040101010101" pitchFamily="2" charset="-122"/>
              </a:rPr>
              <a:t>    </a:t>
            </a:r>
            <a:r>
              <a:rPr lang="zh-CN" altLang="en-US" b="1" dirty="0">
                <a:solidFill>
                  <a:srgbClr val="FF0000"/>
                </a:solidFill>
                <a:latin typeface="华文楷体" panose="02010600040101010101" pitchFamily="2" charset="-122"/>
                <a:ea typeface="华文楷体" panose="02010600040101010101" pitchFamily="2" charset="-122"/>
              </a:rPr>
              <a:t>缺少</a:t>
            </a:r>
            <a:r>
              <a:rPr lang="en-US" altLang="en-US" b="1" dirty="0">
                <a:solidFill>
                  <a:srgbClr val="FF0000"/>
                </a:solidFill>
                <a:latin typeface="华文楷体" panose="02010600040101010101" pitchFamily="2" charset="-122"/>
                <a:ea typeface="华文楷体" panose="02010600040101010101" pitchFamily="2" charset="-122"/>
              </a:rPr>
              <a:t>wait</a:t>
            </a:r>
            <a:r>
              <a:rPr lang="zh-CN" altLang="en-US" b="1" dirty="0">
                <a:solidFill>
                  <a:srgbClr val="FF0000"/>
                </a:solidFill>
                <a:latin typeface="华文楷体" panose="02010600040101010101" pitchFamily="2" charset="-122"/>
                <a:ea typeface="华文楷体" panose="02010600040101010101" pitchFamily="2" charset="-122"/>
              </a:rPr>
              <a:t>会导致系统混乱；</a:t>
            </a:r>
          </a:p>
          <a:p>
            <a:pPr>
              <a:lnSpc>
                <a:spcPct val="95000"/>
              </a:lnSpc>
              <a:spcBef>
                <a:spcPct val="50000"/>
              </a:spcBef>
            </a:pPr>
            <a:r>
              <a:rPr lang="zh-CN" altLang="en-US" b="1" dirty="0">
                <a:solidFill>
                  <a:srgbClr val="FF0000"/>
                </a:solidFill>
                <a:latin typeface="华文楷体" panose="02010600040101010101" pitchFamily="2" charset="-122"/>
                <a:ea typeface="华文楷体" panose="02010600040101010101" pitchFamily="2" charset="-122"/>
              </a:rPr>
              <a:t>    缺少</a:t>
            </a:r>
            <a:r>
              <a:rPr lang="en-US" altLang="en-US" b="1" dirty="0">
                <a:solidFill>
                  <a:srgbClr val="FF0000"/>
                </a:solidFill>
                <a:latin typeface="华文楷体" panose="02010600040101010101" pitchFamily="2" charset="-122"/>
                <a:ea typeface="华文楷体" panose="02010600040101010101" pitchFamily="2" charset="-122"/>
              </a:rPr>
              <a:t>signal</a:t>
            </a:r>
            <a:r>
              <a:rPr lang="zh-CN" altLang="en-US" b="1" dirty="0">
                <a:solidFill>
                  <a:srgbClr val="FF0000"/>
                </a:solidFill>
                <a:latin typeface="华文楷体" panose="02010600040101010101" pitchFamily="2" charset="-122"/>
                <a:ea typeface="华文楷体" panose="02010600040101010101" pitchFamily="2" charset="-122"/>
              </a:rPr>
              <a:t>会使临界资源永远不会被释放！</a:t>
            </a:r>
          </a:p>
        </p:txBody>
      </p:sp>
      <p:sp>
        <p:nvSpPr>
          <p:cNvPr id="379911" name="Text Box 7">
            <a:extLst>
              <a:ext uri="{FF2B5EF4-FFF2-40B4-BE49-F238E27FC236}">
                <a16:creationId xmlns:a16="http://schemas.microsoft.com/office/drawing/2014/main" id="{D0B998D0-4071-A042-B610-0FFB91599BC1}"/>
              </a:ext>
            </a:extLst>
          </p:cNvPr>
          <p:cNvSpPr txBox="1">
            <a:spLocks noChangeArrowheads="1"/>
          </p:cNvSpPr>
          <p:nvPr/>
        </p:nvSpPr>
        <p:spPr bwMode="auto">
          <a:xfrm>
            <a:off x="533400" y="1372645"/>
            <a:ext cx="533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b="1">
                <a:solidFill>
                  <a:srgbClr val="0000FF"/>
                </a:solidFill>
                <a:latin typeface="华文楷体" panose="02010600040101010101" pitchFamily="2" charset="-122"/>
                <a:ea typeface="华文楷体" panose="02010600040101010101" pitchFamily="2" charset="-122"/>
              </a:rPr>
              <a:t>一</a:t>
            </a:r>
            <a:r>
              <a:rPr lang="en-US" altLang="en-US" b="1">
                <a:solidFill>
                  <a:srgbClr val="0000FF"/>
                </a:solidFill>
                <a:latin typeface="华文楷体" panose="02010600040101010101" pitchFamily="2" charset="-122"/>
                <a:ea typeface="华文楷体" panose="02010600040101010101" pitchFamily="2" charset="-122"/>
              </a:rPr>
              <a:t>、利用信号量实现互斥</a:t>
            </a:r>
            <a:endParaRPr lang="zh-CN" altLang="en-US" b="1">
              <a:solidFill>
                <a:srgbClr val="0000FF"/>
              </a:solidFill>
              <a:latin typeface="华文楷体" panose="02010600040101010101" pitchFamily="2" charset="-122"/>
              <a:ea typeface="华文楷体" panose="02010600040101010101" pitchFamily="2" charset="-122"/>
            </a:endParaRPr>
          </a:p>
        </p:txBody>
      </p:sp>
      <p:sp>
        <p:nvSpPr>
          <p:cNvPr id="7" name="Text Box 4">
            <a:extLst>
              <a:ext uri="{FF2B5EF4-FFF2-40B4-BE49-F238E27FC236}">
                <a16:creationId xmlns:a16="http://schemas.microsoft.com/office/drawing/2014/main" id="{73BCCAD0-67EA-F041-87BE-2C9579EB5311}"/>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信号量机制</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5A26E962-925F-FF4B-B10C-04CAA636D5A6}"/>
              </a:ext>
            </a:extLst>
          </p:cNvPr>
          <p:cNvSpPr>
            <a:spLocks noGrp="1"/>
          </p:cNvSpPr>
          <p:nvPr>
            <p:ph type="sldNum" sz="quarter" idx="12"/>
          </p:nvPr>
        </p:nvSpPr>
        <p:spPr/>
        <p:txBody>
          <a:bodyPr/>
          <a:lstStyle/>
          <a:p>
            <a:fld id="{DC6D1BD5-D0BD-4B4A-ABF2-851E9CF71F86}" type="slidenum">
              <a:rPr lang="zh-CN" altLang="en-US" smtClean="0"/>
              <a:pPr/>
              <a:t>95</a:t>
            </a:fld>
            <a:endParaRPr lang="en-US" altLang="zh-CN" dirty="0"/>
          </a:p>
        </p:txBody>
      </p:sp>
    </p:spTree>
    <p:extLst>
      <p:ext uri="{BB962C8B-B14F-4D97-AF65-F5344CB8AC3E}">
        <p14:creationId xmlns:p14="http://schemas.microsoft.com/office/powerpoint/2010/main" val="142395689"/>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9911"/>
                                        </p:tgtEl>
                                        <p:attrNameLst>
                                          <p:attrName>style.visibility</p:attrName>
                                        </p:attrNameLst>
                                      </p:cBhvr>
                                      <p:to>
                                        <p:strVal val="visible"/>
                                      </p:to>
                                    </p:set>
                                    <p:animEffect transition="in" filter="dissolve">
                                      <p:cBhvr>
                                        <p:cTn id="7" dur="500"/>
                                        <p:tgtEl>
                                          <p:spTgt spid="3799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79909"/>
                                        </p:tgtEl>
                                        <p:attrNameLst>
                                          <p:attrName>style.visibility</p:attrName>
                                        </p:attrNameLst>
                                      </p:cBhvr>
                                      <p:to>
                                        <p:strVal val="visible"/>
                                      </p:to>
                                    </p:set>
                                    <p:animEffect transition="in" filter="dissolve">
                                      <p:cBhvr>
                                        <p:cTn id="12" dur="500"/>
                                        <p:tgtEl>
                                          <p:spTgt spid="37990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5" presetClass="entr" presetSubtype="0" fill="hold" grpId="0" nodeType="clickEffect">
                                  <p:stCondLst>
                                    <p:cond delay="0"/>
                                  </p:stCondLst>
                                  <p:childTnLst>
                                    <p:set>
                                      <p:cBhvr>
                                        <p:cTn id="16" dur="1" fill="hold">
                                          <p:stCondLst>
                                            <p:cond delay="0"/>
                                          </p:stCondLst>
                                        </p:cTn>
                                        <p:tgtEl>
                                          <p:spTgt spid="379910"/>
                                        </p:tgtEl>
                                        <p:attrNameLst>
                                          <p:attrName>style.visibility</p:attrName>
                                        </p:attrNameLst>
                                      </p:cBhvr>
                                      <p:to>
                                        <p:strVal val="visible"/>
                                      </p:to>
                                    </p:set>
                                    <p:anim calcmode="lin" valueType="num">
                                      <p:cBhvr>
                                        <p:cTn id="17" dur="1000" fill="hold"/>
                                        <p:tgtEl>
                                          <p:spTgt spid="379910"/>
                                        </p:tgtEl>
                                        <p:attrNameLst>
                                          <p:attrName>ppt_w</p:attrName>
                                        </p:attrNameLst>
                                      </p:cBhvr>
                                      <p:tavLst>
                                        <p:tav tm="0">
                                          <p:val>
                                            <p:fltVal val="0"/>
                                          </p:val>
                                        </p:tav>
                                        <p:tav tm="100000">
                                          <p:val>
                                            <p:strVal val="#ppt_w"/>
                                          </p:val>
                                        </p:tav>
                                      </p:tavLst>
                                    </p:anim>
                                    <p:anim calcmode="lin" valueType="num">
                                      <p:cBhvr>
                                        <p:cTn id="18" dur="1000" fill="hold"/>
                                        <p:tgtEl>
                                          <p:spTgt spid="379910"/>
                                        </p:tgtEl>
                                        <p:attrNameLst>
                                          <p:attrName>ppt_h</p:attrName>
                                        </p:attrNameLst>
                                      </p:cBhvr>
                                      <p:tavLst>
                                        <p:tav tm="0">
                                          <p:val>
                                            <p:fltVal val="0"/>
                                          </p:val>
                                        </p:tav>
                                        <p:tav tm="100000">
                                          <p:val>
                                            <p:strVal val="#ppt_h"/>
                                          </p:val>
                                        </p:tav>
                                      </p:tavLst>
                                    </p:anim>
                                    <p:anim calcmode="lin" valueType="num">
                                      <p:cBhvr>
                                        <p:cTn id="19" dur="1000" fill="hold"/>
                                        <p:tgtEl>
                                          <p:spTgt spid="379910"/>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7991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09" grpId="0" autoUpdateAnimBg="0"/>
      <p:bldP spid="379910" grpId="0" autoUpdateAnimBg="0"/>
      <p:bldP spid="379911"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8" name="Text Box 6">
            <a:extLst>
              <a:ext uri="{FF2B5EF4-FFF2-40B4-BE49-F238E27FC236}">
                <a16:creationId xmlns:a16="http://schemas.microsoft.com/office/drawing/2014/main" id="{4A2EA2A7-A1B7-2444-99B0-550B66E90DA1}"/>
              </a:ext>
            </a:extLst>
          </p:cNvPr>
          <p:cNvSpPr txBox="1">
            <a:spLocks noChangeArrowheads="1"/>
          </p:cNvSpPr>
          <p:nvPr/>
        </p:nvSpPr>
        <p:spPr bwMode="auto">
          <a:xfrm>
            <a:off x="533400" y="1400175"/>
            <a:ext cx="7315200" cy="461665"/>
          </a:xfrm>
          <a:prstGeom prst="rect">
            <a:avLst/>
          </a:prstGeom>
          <a:noFill/>
          <a:ln w="12700">
            <a:noFill/>
            <a:miter lim="800000"/>
            <a:headEnd type="none" w="sm" len="sm"/>
            <a:tailEnd type="none" w="sm" len="sm"/>
          </a:ln>
          <a:effec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en-US" b="1" dirty="0" err="1">
                <a:solidFill>
                  <a:srgbClr val="0000FF"/>
                </a:solidFill>
                <a:latin typeface="华文楷体" panose="02010600040101010101" pitchFamily="2" charset="-122"/>
                <a:ea typeface="华文楷体" panose="02010600040101010101" pitchFamily="2" charset="-122"/>
              </a:rPr>
              <a:t>利用信号量实现</a:t>
            </a:r>
            <a:r>
              <a:rPr lang="zh-CN" altLang="en-US" b="1" dirty="0">
                <a:solidFill>
                  <a:srgbClr val="0000FF"/>
                </a:solidFill>
                <a:latin typeface="华文楷体" panose="02010600040101010101" pitchFamily="2" charset="-122"/>
                <a:ea typeface="华文楷体" panose="02010600040101010101" pitchFamily="2" charset="-122"/>
              </a:rPr>
              <a:t>进程</a:t>
            </a:r>
            <a:r>
              <a:rPr lang="en-US" altLang="en-US" b="1" dirty="0" err="1">
                <a:solidFill>
                  <a:srgbClr val="0000FF"/>
                </a:solidFill>
                <a:latin typeface="华文楷体" panose="02010600040101010101" pitchFamily="2" charset="-122"/>
                <a:ea typeface="华文楷体" panose="02010600040101010101" pitchFamily="2" charset="-122"/>
              </a:rPr>
              <a:t>互斥</a:t>
            </a:r>
            <a:r>
              <a:rPr lang="zh-CN" altLang="en-US" b="1" dirty="0">
                <a:solidFill>
                  <a:srgbClr val="0000FF"/>
                </a:solidFill>
                <a:latin typeface="华文楷体" panose="02010600040101010101" pitchFamily="2" charset="-122"/>
                <a:ea typeface="华文楷体" panose="02010600040101010101" pitchFamily="2" charset="-122"/>
              </a:rPr>
              <a:t>的描述：</a:t>
            </a:r>
            <a:endParaRPr lang="zh-CN" altLang="en-US" b="1" dirty="0">
              <a:solidFill>
                <a:srgbClr val="FFFFFF"/>
              </a:solidFill>
              <a:effectLst>
                <a:outerShdw blurRad="38100" dist="38100" dir="2700000" algn="tl">
                  <a:srgbClr val="C0C0C0"/>
                </a:outerShdw>
              </a:effectLst>
              <a:latin typeface="楷体_GB2312" pitchFamily="49" charset="-122"/>
              <a:ea typeface="楷体_GB2312" pitchFamily="49" charset="-122"/>
            </a:endParaRPr>
          </a:p>
        </p:txBody>
      </p:sp>
      <p:sp>
        <p:nvSpPr>
          <p:cNvPr id="97285" name="Text Box 8">
            <a:extLst>
              <a:ext uri="{FF2B5EF4-FFF2-40B4-BE49-F238E27FC236}">
                <a16:creationId xmlns:a16="http://schemas.microsoft.com/office/drawing/2014/main" id="{C660B9C4-8434-2943-9164-F67E76FB5FFD}"/>
              </a:ext>
            </a:extLst>
          </p:cNvPr>
          <p:cNvSpPr txBox="1">
            <a:spLocks noChangeArrowheads="1"/>
          </p:cNvSpPr>
          <p:nvPr/>
        </p:nvSpPr>
        <p:spPr bwMode="auto">
          <a:xfrm flipV="1">
            <a:off x="4800600" y="1600200"/>
            <a:ext cx="434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rot="10800000">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endParaRPr lang="zh-CN" altLang="zh-CN"/>
          </a:p>
        </p:txBody>
      </p:sp>
      <p:sp>
        <p:nvSpPr>
          <p:cNvPr id="8" name="Rectangle 3">
            <a:extLst>
              <a:ext uri="{FF2B5EF4-FFF2-40B4-BE49-F238E27FC236}">
                <a16:creationId xmlns:a16="http://schemas.microsoft.com/office/drawing/2014/main" id="{11D01D8F-6451-6941-8744-24DB7D098D86}"/>
              </a:ext>
            </a:extLst>
          </p:cNvPr>
          <p:cNvSpPr txBox="1">
            <a:spLocks noChangeArrowheads="1"/>
          </p:cNvSpPr>
          <p:nvPr/>
        </p:nvSpPr>
        <p:spPr>
          <a:xfrm>
            <a:off x="1250950" y="2029321"/>
            <a:ext cx="7099300" cy="3916362"/>
          </a:xfrm>
          <a:prstGeom prst="rect">
            <a:avLst/>
          </a:prstGeom>
          <a:solidFill>
            <a:srgbClr val="DDDDDD"/>
          </a:solidFill>
        </p:spPr>
        <p:txBody>
          <a:bodyPr/>
          <a:lstStyle>
            <a:lvl1pPr marL="342900" indent="-342900">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lvl="2" eaLnBrk="1" hangingPunct="1">
              <a:spcBef>
                <a:spcPct val="20000"/>
              </a:spcBef>
              <a:buFont typeface="Wingdings" pitchFamily="2" charset="2"/>
              <a:buNone/>
            </a:pPr>
            <a:r>
              <a:rPr lang="zh-CN" altLang="zh-CN" dirty="0">
                <a:solidFill>
                  <a:schemeClr val="tx1"/>
                </a:solidFill>
                <a:latin typeface="Times New Roman" panose="02020603050405020304" pitchFamily="18" charset="0"/>
                <a:ea typeface="华文新魏" panose="02010800040101010101" pitchFamily="2" charset="-122"/>
                <a:cs typeface="Tahoma" panose="020B0604030504040204" pitchFamily="34" charset="0"/>
              </a:rPr>
              <a:t> </a:t>
            </a:r>
            <a:r>
              <a:rPr lang="en-US" altLang="zh-CN" dirty="0">
                <a:solidFill>
                  <a:schemeClr val="tx1"/>
                </a:solidFill>
                <a:latin typeface="Times New Roman" panose="02020603050405020304" pitchFamily="18" charset="0"/>
                <a:ea typeface="华文新魏" panose="02010800040101010101" pitchFamily="2" charset="-122"/>
                <a:cs typeface="Tahoma" panose="020B0604030504040204" pitchFamily="34" charset="0"/>
              </a:rPr>
              <a:t>semaphore mutex;</a:t>
            </a:r>
          </a:p>
          <a:p>
            <a:pPr lvl="2" eaLnBrk="1" hangingPunct="1">
              <a:spcBef>
                <a:spcPct val="20000"/>
              </a:spcBef>
              <a:buFont typeface="Wingdings" pitchFamily="2" charset="2"/>
              <a:buNone/>
            </a:pPr>
            <a:r>
              <a:rPr lang="en-US" altLang="zh-CN" dirty="0">
                <a:solidFill>
                  <a:srgbClr val="FF0000"/>
                </a:solidFill>
                <a:latin typeface="Times New Roman" panose="02020603050405020304" pitchFamily="18" charset="0"/>
                <a:ea typeface="华文新魏" panose="02010800040101010101" pitchFamily="2" charset="-122"/>
                <a:cs typeface="Tahoma" panose="020B0604030504040204" pitchFamily="34" charset="0"/>
              </a:rPr>
              <a:t>    mutex=1</a:t>
            </a:r>
            <a:r>
              <a:rPr lang="en-US" altLang="zh-CN" dirty="0">
                <a:solidFill>
                  <a:schemeClr val="tx1"/>
                </a:solidFill>
                <a:latin typeface="Times New Roman" panose="02020603050405020304" pitchFamily="18" charset="0"/>
                <a:ea typeface="华文新魏" panose="02010800040101010101" pitchFamily="2" charset="-122"/>
                <a:cs typeface="Tahoma" panose="020B0604030504040204" pitchFamily="34" charset="0"/>
              </a:rPr>
              <a:t>;</a:t>
            </a:r>
          </a:p>
          <a:p>
            <a:pPr lvl="2" eaLnBrk="1" hangingPunct="1">
              <a:spcBef>
                <a:spcPct val="20000"/>
              </a:spcBef>
              <a:buFont typeface="Wingdings" pitchFamily="2" charset="2"/>
              <a:buNone/>
            </a:pPr>
            <a:r>
              <a:rPr lang="en-US" altLang="zh-CN" dirty="0">
                <a:solidFill>
                  <a:srgbClr val="0033CC"/>
                </a:solidFill>
                <a:latin typeface="Times New Roman" panose="02020603050405020304" pitchFamily="18" charset="0"/>
                <a:ea typeface="华文新魏" panose="02010800040101010101" pitchFamily="2" charset="-122"/>
                <a:cs typeface="Tahoma" panose="020B0604030504040204" pitchFamily="34" charset="0"/>
              </a:rPr>
              <a:t> </a:t>
            </a:r>
            <a:r>
              <a:rPr lang="en-US" altLang="zh-CN" dirty="0" err="1">
                <a:solidFill>
                  <a:srgbClr val="0033CC"/>
                </a:solidFill>
                <a:latin typeface="Times New Roman" panose="02020603050405020304" pitchFamily="18" charset="0"/>
                <a:ea typeface="华文新魏" panose="02010800040101010101" pitchFamily="2" charset="-122"/>
                <a:cs typeface="Tahoma" panose="020B0604030504040204" pitchFamily="34" charset="0"/>
              </a:rPr>
              <a:t>cobegin</a:t>
            </a:r>
            <a:endParaRPr lang="en-US" altLang="zh-CN" dirty="0">
              <a:solidFill>
                <a:srgbClr val="0033CC"/>
              </a:solidFill>
              <a:latin typeface="Times New Roman" panose="02020603050405020304" pitchFamily="18" charset="0"/>
              <a:ea typeface="华文新魏" panose="02010800040101010101" pitchFamily="2" charset="-122"/>
              <a:cs typeface="Tahoma" panose="020B0604030504040204" pitchFamily="34" charset="0"/>
            </a:endParaRPr>
          </a:p>
          <a:p>
            <a:pPr lvl="2" eaLnBrk="1" hangingPunct="1">
              <a:spcBef>
                <a:spcPct val="20000"/>
              </a:spcBef>
              <a:buFont typeface="Wingdings" pitchFamily="2" charset="2"/>
              <a:buNone/>
            </a:pPr>
            <a:r>
              <a:rPr lang="en-US" altLang="zh-CN" dirty="0">
                <a:solidFill>
                  <a:schemeClr val="tx1"/>
                </a:solidFill>
                <a:latin typeface="Times New Roman" panose="02020603050405020304" pitchFamily="18" charset="0"/>
                <a:ea typeface="华文新魏" panose="02010800040101010101" pitchFamily="2" charset="-122"/>
                <a:cs typeface="Tahoma" panose="020B0604030504040204" pitchFamily="34" charset="0"/>
              </a:rPr>
              <a:t>    process Pi( ) {      /*</a:t>
            </a:r>
            <a:r>
              <a:rPr lang="en-US" altLang="zh-CN" dirty="0" err="1">
                <a:solidFill>
                  <a:schemeClr val="tx1"/>
                </a:solidFill>
                <a:latin typeface="Times New Roman" panose="02020603050405020304" pitchFamily="18" charset="0"/>
                <a:ea typeface="华文新魏" panose="02010800040101010101" pitchFamily="2" charset="-122"/>
                <a:cs typeface="Tahoma" panose="020B0604030504040204" pitchFamily="34" charset="0"/>
              </a:rPr>
              <a:t>i</a:t>
            </a:r>
            <a:r>
              <a:rPr lang="en-US" altLang="zh-CN" dirty="0">
                <a:solidFill>
                  <a:schemeClr val="tx1"/>
                </a:solidFill>
                <a:latin typeface="Times New Roman" panose="02020603050405020304" pitchFamily="18" charset="0"/>
                <a:ea typeface="华文新魏" panose="02010800040101010101" pitchFamily="2" charset="-122"/>
                <a:cs typeface="Tahoma" panose="020B0604030504040204" pitchFamily="34" charset="0"/>
              </a:rPr>
              <a:t>=1,</a:t>
            </a:r>
            <a:r>
              <a:rPr lang="en-GB" altLang="zh-CN" dirty="0">
                <a:solidFill>
                  <a:schemeClr val="tx1"/>
                </a:solidFill>
                <a:latin typeface="Times New Roman" panose="02020603050405020304" pitchFamily="18" charset="0"/>
                <a:ea typeface="华文新魏" panose="02010800040101010101" pitchFamily="2" charset="-122"/>
                <a:cs typeface="Tahoma" panose="020B0604030504040204" pitchFamily="34" charset="0"/>
              </a:rPr>
              <a:t>…</a:t>
            </a:r>
            <a:r>
              <a:rPr lang="en-US" altLang="zh-CN" dirty="0">
                <a:solidFill>
                  <a:schemeClr val="tx1"/>
                </a:solidFill>
                <a:latin typeface="Times New Roman" panose="02020603050405020304" pitchFamily="18" charset="0"/>
                <a:ea typeface="华文新魏" panose="02010800040101010101" pitchFamily="2" charset="-122"/>
                <a:cs typeface="Tahoma" panose="020B0604030504040204" pitchFamily="34" charset="0"/>
              </a:rPr>
              <a:t>,n*/</a:t>
            </a:r>
          </a:p>
          <a:p>
            <a:pPr lvl="2" eaLnBrk="1" hangingPunct="1">
              <a:spcBef>
                <a:spcPct val="20000"/>
              </a:spcBef>
              <a:buFont typeface="Wingdings" pitchFamily="2" charset="2"/>
              <a:buNone/>
            </a:pPr>
            <a:r>
              <a:rPr lang="en-US" altLang="zh-CN" dirty="0">
                <a:solidFill>
                  <a:schemeClr val="tx1"/>
                </a:solidFill>
                <a:latin typeface="Times New Roman" panose="02020603050405020304" pitchFamily="18" charset="0"/>
                <a:ea typeface="华文新魏" panose="02010800040101010101" pitchFamily="2" charset="-122"/>
                <a:cs typeface="Tahoma" panose="020B0604030504040204" pitchFamily="34" charset="0"/>
              </a:rPr>
              <a:t>	     wait(mutex);</a:t>
            </a:r>
          </a:p>
          <a:p>
            <a:pPr lvl="2" eaLnBrk="1" hangingPunct="1">
              <a:spcBef>
                <a:spcPct val="20000"/>
              </a:spcBef>
              <a:buFont typeface="Wingdings" pitchFamily="2" charset="2"/>
              <a:buNone/>
            </a:pPr>
            <a:r>
              <a:rPr lang="en-US" altLang="zh-CN" dirty="0">
                <a:solidFill>
                  <a:schemeClr val="tx1"/>
                </a:solidFill>
                <a:latin typeface="Times New Roman" panose="02020603050405020304" pitchFamily="18" charset="0"/>
                <a:ea typeface="华文新魏" panose="02010800040101010101" pitchFamily="2" charset="-122"/>
                <a:cs typeface="Tahoma" panose="020B0604030504040204" pitchFamily="34" charset="0"/>
              </a:rPr>
              <a:t>	         */</a:t>
            </a:r>
            <a:r>
              <a:rPr lang="zh-CN" altLang="en-US" dirty="0">
                <a:solidFill>
                  <a:schemeClr val="tx1"/>
                </a:solidFill>
                <a:latin typeface="Times New Roman" panose="02020603050405020304" pitchFamily="18" charset="0"/>
                <a:ea typeface="华文新魏" panose="02010800040101010101" pitchFamily="2" charset="-122"/>
                <a:cs typeface="Tahoma" panose="020B0604030504040204" pitchFamily="34" charset="0"/>
              </a:rPr>
              <a:t>临界区</a:t>
            </a:r>
            <a:r>
              <a:rPr lang="en-US" altLang="zh-CN" dirty="0">
                <a:solidFill>
                  <a:schemeClr val="tx1"/>
                </a:solidFill>
                <a:latin typeface="Times New Roman" panose="02020603050405020304" pitchFamily="18" charset="0"/>
                <a:ea typeface="华文新魏" panose="02010800040101010101" pitchFamily="2" charset="-122"/>
                <a:cs typeface="Tahoma" panose="020B0604030504040204" pitchFamily="34" charset="0"/>
              </a:rPr>
              <a:t>*/;</a:t>
            </a:r>
          </a:p>
          <a:p>
            <a:pPr lvl="2" eaLnBrk="1" hangingPunct="1">
              <a:spcBef>
                <a:spcPct val="20000"/>
              </a:spcBef>
              <a:buFont typeface="Wingdings" pitchFamily="2" charset="2"/>
              <a:buNone/>
            </a:pPr>
            <a:r>
              <a:rPr lang="en-US" altLang="zh-CN" dirty="0">
                <a:solidFill>
                  <a:schemeClr val="tx1"/>
                </a:solidFill>
                <a:latin typeface="Times New Roman" panose="02020603050405020304" pitchFamily="18" charset="0"/>
                <a:ea typeface="华文新魏" panose="02010800040101010101" pitchFamily="2" charset="-122"/>
                <a:cs typeface="Tahoma" panose="020B0604030504040204" pitchFamily="34" charset="0"/>
              </a:rPr>
              <a:t>	     signal(mutex);</a:t>
            </a:r>
          </a:p>
          <a:p>
            <a:pPr lvl="2" eaLnBrk="1" hangingPunct="1">
              <a:spcBef>
                <a:spcPct val="20000"/>
              </a:spcBef>
              <a:buFont typeface="Wingdings" pitchFamily="2" charset="2"/>
              <a:buNone/>
            </a:pPr>
            <a:r>
              <a:rPr lang="en-US" altLang="zh-CN" dirty="0">
                <a:solidFill>
                  <a:schemeClr val="tx1"/>
                </a:solidFill>
                <a:latin typeface="Times New Roman" panose="02020603050405020304" pitchFamily="18" charset="0"/>
                <a:ea typeface="华文新魏" panose="02010800040101010101" pitchFamily="2" charset="-122"/>
                <a:cs typeface="Tahoma" panose="020B0604030504040204" pitchFamily="34" charset="0"/>
              </a:rPr>
              <a:t>    }</a:t>
            </a:r>
          </a:p>
          <a:p>
            <a:pPr lvl="2" eaLnBrk="1" hangingPunct="1">
              <a:spcBef>
                <a:spcPct val="20000"/>
              </a:spcBef>
              <a:buFont typeface="Wingdings" pitchFamily="2" charset="2"/>
              <a:buNone/>
            </a:pPr>
            <a:r>
              <a:rPr lang="en-US" altLang="zh-CN" dirty="0">
                <a:solidFill>
                  <a:srgbClr val="0033CC"/>
                </a:solidFill>
                <a:latin typeface="Times New Roman" panose="02020603050405020304" pitchFamily="18" charset="0"/>
                <a:ea typeface="华文新魏" panose="02010800040101010101" pitchFamily="2" charset="-122"/>
                <a:cs typeface="Tahoma" panose="020B0604030504040204" pitchFamily="34" charset="0"/>
              </a:rPr>
              <a:t> </a:t>
            </a:r>
            <a:r>
              <a:rPr lang="en-US" altLang="zh-CN" dirty="0" err="1">
                <a:solidFill>
                  <a:srgbClr val="0033CC"/>
                </a:solidFill>
                <a:latin typeface="Times New Roman" panose="02020603050405020304" pitchFamily="18" charset="0"/>
                <a:ea typeface="华文新魏" panose="02010800040101010101" pitchFamily="2" charset="-122"/>
                <a:cs typeface="Tahoma" panose="020B0604030504040204" pitchFamily="34" charset="0"/>
              </a:rPr>
              <a:t>coend</a:t>
            </a:r>
            <a:endParaRPr lang="en-US" altLang="zh-CN" b="1" dirty="0">
              <a:solidFill>
                <a:srgbClr val="0033CC"/>
              </a:solidFill>
              <a:latin typeface="Times New Roman" panose="02020603050405020304" pitchFamily="18" charset="0"/>
              <a:ea typeface="华文新魏" panose="02010800040101010101" pitchFamily="2" charset="-122"/>
              <a:cs typeface="Tahoma" panose="020B0604030504040204" pitchFamily="34" charset="0"/>
            </a:endParaRPr>
          </a:p>
        </p:txBody>
      </p:sp>
      <p:sp>
        <p:nvSpPr>
          <p:cNvPr id="9" name="Text Box 4">
            <a:extLst>
              <a:ext uri="{FF2B5EF4-FFF2-40B4-BE49-F238E27FC236}">
                <a16:creationId xmlns:a16="http://schemas.microsoft.com/office/drawing/2014/main" id="{8266A39F-312E-B144-B404-6B53A2347051}"/>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信号量机制</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3269ADCD-F422-E847-8D9D-BCB5808DBFF5}"/>
              </a:ext>
            </a:extLst>
          </p:cNvPr>
          <p:cNvSpPr>
            <a:spLocks noGrp="1"/>
          </p:cNvSpPr>
          <p:nvPr>
            <p:ph type="sldNum" sz="quarter" idx="12"/>
          </p:nvPr>
        </p:nvSpPr>
        <p:spPr/>
        <p:txBody>
          <a:bodyPr/>
          <a:lstStyle/>
          <a:p>
            <a:fld id="{DC6D1BD5-D0BD-4B4A-ABF2-851E9CF71F86}" type="slidenum">
              <a:rPr lang="zh-CN" altLang="en-US" smtClean="0"/>
              <a:pPr/>
              <a:t>96</a:t>
            </a:fld>
            <a:endParaRPr lang="en-US" altLang="zh-CN" dirty="0"/>
          </a:p>
        </p:txBody>
      </p:sp>
    </p:spTree>
    <p:extLst>
      <p:ext uri="{BB962C8B-B14F-4D97-AF65-F5344CB8AC3E}">
        <p14:creationId xmlns:p14="http://schemas.microsoft.com/office/powerpoint/2010/main" val="3754410085"/>
      </p:ext>
    </p:extLst>
  </p:cSld>
  <p:clrMapOvr>
    <a:masterClrMapping/>
  </p:clrMapOvr>
  <p:transition>
    <p:random/>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81" name="Rectangle 5">
            <a:extLst>
              <a:ext uri="{FF2B5EF4-FFF2-40B4-BE49-F238E27FC236}">
                <a16:creationId xmlns:a16="http://schemas.microsoft.com/office/drawing/2014/main" id="{2654FD2A-7191-AB43-BC45-12CEE71FEF32}"/>
              </a:ext>
            </a:extLst>
          </p:cNvPr>
          <p:cNvSpPr>
            <a:spLocks noChangeArrowheads="1"/>
          </p:cNvSpPr>
          <p:nvPr/>
        </p:nvSpPr>
        <p:spPr bwMode="auto">
          <a:xfrm>
            <a:off x="546939" y="1839340"/>
            <a:ext cx="8305800" cy="1967187"/>
          </a:xfrm>
          <a:prstGeom prst="rect">
            <a:avLst/>
          </a:prstGeom>
          <a:noFill/>
          <a:ln w="12700">
            <a:noFill/>
            <a:miter lim="800000"/>
            <a:headEnd type="none" w="sm" len="sm"/>
            <a:tailEnd type="none" w="sm" len="sm"/>
          </a:ln>
          <a:effec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hangingPunct="1">
              <a:lnSpc>
                <a:spcPct val="95000"/>
              </a:lnSpc>
            </a:pPr>
            <a:r>
              <a:rPr lang="zh-CN" altLang="en-US" b="1" dirty="0">
                <a:solidFill>
                  <a:srgbClr val="0000FF"/>
                </a:solidFill>
                <a:effectLst>
                  <a:outerShdw blurRad="38100" dist="38100" dir="2700000" algn="tl">
                    <a:srgbClr val="C0C0C0"/>
                  </a:outerShdw>
                </a:effectLst>
                <a:latin typeface="华文楷体" panose="02010600040101010101" pitchFamily="2" charset="-122"/>
                <a:ea typeface="华文楷体" panose="02010600040101010101" pitchFamily="2" charset="-122"/>
              </a:rPr>
              <a:t>例：</a:t>
            </a:r>
            <a:r>
              <a:rPr lang="zh-CN" altLang="en-US"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有两个并发执行的进程 </a:t>
            </a:r>
            <a:r>
              <a:rPr lang="en-US" altLang="zh-CN"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P1</a:t>
            </a:r>
            <a:r>
              <a:rPr lang="zh-CN" altLang="en-US"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和 </a:t>
            </a:r>
            <a:r>
              <a:rPr lang="en-US" altLang="zh-CN"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P2</a:t>
            </a:r>
            <a:r>
              <a:rPr lang="zh-CN" altLang="en-US"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a:t>
            </a:r>
          </a:p>
          <a:p>
            <a:pPr hangingPunct="1">
              <a:lnSpc>
                <a:spcPct val="120000"/>
              </a:lnSpc>
            </a:pPr>
            <a:r>
              <a:rPr lang="zh-CN" altLang="en-US"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     </a:t>
            </a:r>
            <a:r>
              <a:rPr lang="en-US" altLang="zh-CN"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P1</a:t>
            </a:r>
            <a:r>
              <a:rPr lang="zh-CN" altLang="en-US"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中有语句</a:t>
            </a:r>
            <a:r>
              <a:rPr lang="en-US" altLang="zh-CN"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S1</a:t>
            </a:r>
          </a:p>
          <a:p>
            <a:pPr hangingPunct="1">
              <a:lnSpc>
                <a:spcPct val="120000"/>
              </a:lnSpc>
            </a:pPr>
            <a:r>
              <a:rPr lang="en-US" altLang="zh-CN"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     P2</a:t>
            </a:r>
            <a:r>
              <a:rPr lang="zh-CN" altLang="en-US"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中有语句</a:t>
            </a:r>
            <a:r>
              <a:rPr lang="en-US" altLang="zh-CN"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S2</a:t>
            </a:r>
          </a:p>
          <a:p>
            <a:pPr hangingPunct="1">
              <a:lnSpc>
                <a:spcPct val="120000"/>
              </a:lnSpc>
            </a:pPr>
            <a:r>
              <a:rPr lang="en-US" altLang="zh-CN"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    </a:t>
            </a:r>
            <a:r>
              <a:rPr lang="zh-CN" altLang="en-US"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希望</a:t>
            </a:r>
            <a:r>
              <a:rPr lang="en-US" altLang="zh-CN"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S1</a:t>
            </a:r>
            <a:r>
              <a:rPr lang="zh-CN" altLang="en-US"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执行后再执行</a:t>
            </a:r>
            <a:r>
              <a:rPr lang="en-US" altLang="zh-CN"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S2</a:t>
            </a:r>
            <a:r>
              <a:rPr lang="zh-CN" altLang="en-US" b="1" dirty="0">
                <a:solidFill>
                  <a:srgbClr val="00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a:t>
            </a:r>
          </a:p>
        </p:txBody>
      </p:sp>
      <p:sp>
        <p:nvSpPr>
          <p:cNvPr id="98308" name="Text Box 6">
            <a:extLst>
              <a:ext uri="{FF2B5EF4-FFF2-40B4-BE49-F238E27FC236}">
                <a16:creationId xmlns:a16="http://schemas.microsoft.com/office/drawing/2014/main" id="{0B7D90A1-D6C4-4E4B-A8B6-1753A082D575}"/>
              </a:ext>
            </a:extLst>
          </p:cNvPr>
          <p:cNvSpPr txBox="1">
            <a:spLocks noChangeArrowheads="1"/>
          </p:cNvSpPr>
          <p:nvPr/>
        </p:nvSpPr>
        <p:spPr bwMode="auto">
          <a:xfrm>
            <a:off x="623139" y="1251965"/>
            <a:ext cx="6324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b="1">
                <a:solidFill>
                  <a:srgbClr val="0000FF"/>
                </a:solidFill>
                <a:latin typeface="华文楷体" panose="02010600040101010101" pitchFamily="2" charset="-122"/>
                <a:ea typeface="华文楷体" panose="02010600040101010101" pitchFamily="2" charset="-122"/>
              </a:rPr>
              <a:t>二、利用信号量实现前趋关系</a:t>
            </a:r>
          </a:p>
        </p:txBody>
      </p:sp>
      <p:sp>
        <p:nvSpPr>
          <p:cNvPr id="382983" name="Text Box 7">
            <a:extLst>
              <a:ext uri="{FF2B5EF4-FFF2-40B4-BE49-F238E27FC236}">
                <a16:creationId xmlns:a16="http://schemas.microsoft.com/office/drawing/2014/main" id="{AC8A21E5-C842-9F4D-A037-33FBDFF6E2DE}"/>
              </a:ext>
            </a:extLst>
          </p:cNvPr>
          <p:cNvSpPr txBox="1">
            <a:spLocks noChangeArrowheads="1"/>
          </p:cNvSpPr>
          <p:nvPr/>
        </p:nvSpPr>
        <p:spPr bwMode="auto">
          <a:xfrm>
            <a:off x="576959" y="3806527"/>
            <a:ext cx="8305800" cy="23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hangingPunct="1">
              <a:lnSpc>
                <a:spcPct val="120000"/>
              </a:lnSpc>
            </a:pPr>
            <a:r>
              <a:rPr lang="zh-CN" altLang="en-US" b="1" dirty="0">
                <a:solidFill>
                  <a:srgbClr val="FF0000"/>
                </a:solidFill>
                <a:latin typeface="华文楷体" panose="02010600040101010101" pitchFamily="2" charset="-122"/>
                <a:ea typeface="华文楷体" panose="02010600040101010101" pitchFamily="2" charset="-122"/>
              </a:rPr>
              <a:t>方法：</a:t>
            </a:r>
            <a:r>
              <a:rPr lang="en-US" altLang="en-US" b="1" dirty="0" err="1">
                <a:solidFill>
                  <a:srgbClr val="000000"/>
                </a:solidFill>
                <a:latin typeface="华文楷体" panose="02010600040101010101" pitchFamily="2" charset="-122"/>
                <a:ea typeface="华文楷体" panose="02010600040101010101" pitchFamily="2" charset="-122"/>
              </a:rPr>
              <a:t>使进程</a:t>
            </a:r>
            <a:r>
              <a:rPr lang="en-US" altLang="en-US" b="1" dirty="0">
                <a:solidFill>
                  <a:srgbClr val="000000"/>
                </a:solidFill>
                <a:latin typeface="华文楷体" panose="02010600040101010101" pitchFamily="2" charset="-122"/>
                <a:ea typeface="华文楷体" panose="02010600040101010101" pitchFamily="2" charset="-122"/>
              </a:rPr>
              <a:t> </a:t>
            </a:r>
            <a:r>
              <a:rPr lang="en-US" altLang="zh-CN" b="1" dirty="0">
                <a:solidFill>
                  <a:srgbClr val="000000"/>
                </a:solidFill>
                <a:latin typeface="华文楷体" panose="02010600040101010101" pitchFamily="2" charset="-122"/>
                <a:ea typeface="华文楷体" panose="02010600040101010101" pitchFamily="2" charset="-122"/>
              </a:rPr>
              <a:t>P1</a:t>
            </a:r>
            <a:r>
              <a:rPr lang="zh-CN" altLang="en-US" b="1" dirty="0">
                <a:solidFill>
                  <a:srgbClr val="000000"/>
                </a:solidFill>
                <a:latin typeface="华文楷体" panose="02010600040101010101" pitchFamily="2" charset="-122"/>
                <a:ea typeface="华文楷体" panose="02010600040101010101" pitchFamily="2" charset="-122"/>
              </a:rPr>
              <a:t>和 </a:t>
            </a:r>
            <a:r>
              <a:rPr lang="en-US" altLang="zh-CN" b="1" dirty="0">
                <a:solidFill>
                  <a:srgbClr val="000000"/>
                </a:solidFill>
                <a:latin typeface="华文楷体" panose="02010600040101010101" pitchFamily="2" charset="-122"/>
                <a:ea typeface="华文楷体" panose="02010600040101010101" pitchFamily="2" charset="-122"/>
              </a:rPr>
              <a:t>P2 </a:t>
            </a:r>
            <a:r>
              <a:rPr lang="en-US" altLang="en-US" b="1" dirty="0" err="1">
                <a:solidFill>
                  <a:srgbClr val="000000"/>
                </a:solidFill>
                <a:latin typeface="华文楷体" panose="02010600040101010101" pitchFamily="2" charset="-122"/>
                <a:ea typeface="华文楷体" panose="02010600040101010101" pitchFamily="2" charset="-122"/>
              </a:rPr>
              <a:t>共享一个公用信号量</a:t>
            </a:r>
            <a:r>
              <a:rPr lang="en-US" altLang="zh-CN" b="1" dirty="0" err="1">
                <a:solidFill>
                  <a:srgbClr val="000000"/>
                </a:solidFill>
                <a:latin typeface="华文楷体" panose="02010600040101010101" pitchFamily="2" charset="-122"/>
                <a:ea typeface="华文楷体" panose="02010600040101010101" pitchFamily="2" charset="-122"/>
              </a:rPr>
              <a:t>S</a:t>
            </a:r>
            <a:r>
              <a:rPr lang="zh-CN" altLang="en-US" b="1" dirty="0">
                <a:solidFill>
                  <a:srgbClr val="000000"/>
                </a:solidFill>
                <a:latin typeface="华文楷体" panose="02010600040101010101" pitchFamily="2" charset="-122"/>
                <a:ea typeface="华文楷体" panose="02010600040101010101" pitchFamily="2" charset="-122"/>
              </a:rPr>
              <a:t>，并赋于其初值为</a:t>
            </a:r>
            <a:r>
              <a:rPr lang="en-US" altLang="zh-CN" b="1" dirty="0">
                <a:solidFill>
                  <a:srgbClr val="000000"/>
                </a:solidFill>
                <a:latin typeface="华文楷体" panose="02010600040101010101" pitchFamily="2" charset="-122"/>
                <a:ea typeface="华文楷体" panose="02010600040101010101" pitchFamily="2" charset="-122"/>
              </a:rPr>
              <a:t>0</a:t>
            </a:r>
            <a:r>
              <a:rPr lang="zh-CN" altLang="en-US" b="1" dirty="0">
                <a:solidFill>
                  <a:srgbClr val="000000"/>
                </a:solidFill>
                <a:latin typeface="华文楷体" panose="02010600040101010101" pitchFamily="2" charset="-122"/>
                <a:ea typeface="华文楷体" panose="02010600040101010101" pitchFamily="2" charset="-122"/>
              </a:rPr>
              <a:t>，将</a:t>
            </a:r>
            <a:r>
              <a:rPr lang="en-US" altLang="zh-CN" b="1" dirty="0">
                <a:solidFill>
                  <a:srgbClr val="000000"/>
                </a:solidFill>
                <a:latin typeface="华文楷体" panose="02010600040101010101" pitchFamily="2" charset="-122"/>
                <a:ea typeface="华文楷体" panose="02010600040101010101" pitchFamily="2" charset="-122"/>
              </a:rPr>
              <a:t>signal</a:t>
            </a:r>
            <a:r>
              <a:rPr kumimoji="0" lang="zh-CN" altLang="en-US" b="1" dirty="0">
                <a:solidFill>
                  <a:srgbClr val="000000"/>
                </a:solidFill>
                <a:latin typeface="华文楷体" panose="02010600040101010101" pitchFamily="2" charset="-122"/>
                <a:ea typeface="华文楷体" panose="02010600040101010101" pitchFamily="2" charset="-122"/>
              </a:rPr>
              <a:t>放在</a:t>
            </a:r>
            <a:r>
              <a:rPr kumimoji="0" lang="en-US" altLang="zh-CN" b="1" dirty="0">
                <a:solidFill>
                  <a:srgbClr val="000000"/>
                </a:solidFill>
                <a:latin typeface="华文楷体" panose="02010600040101010101" pitchFamily="2" charset="-122"/>
                <a:ea typeface="华文楷体" panose="02010600040101010101" pitchFamily="2" charset="-122"/>
              </a:rPr>
              <a:t>S1</a:t>
            </a:r>
            <a:r>
              <a:rPr kumimoji="0" lang="zh-CN" altLang="en-US" b="1" dirty="0">
                <a:solidFill>
                  <a:srgbClr val="000000"/>
                </a:solidFill>
                <a:latin typeface="华文楷体" panose="02010600040101010101" pitchFamily="2" charset="-122"/>
                <a:ea typeface="华文楷体" panose="02010600040101010101" pitchFamily="2" charset="-122"/>
              </a:rPr>
              <a:t>的后面；而在</a:t>
            </a:r>
            <a:r>
              <a:rPr kumimoji="0" lang="en-US" altLang="zh-CN" b="1" dirty="0">
                <a:solidFill>
                  <a:srgbClr val="000000"/>
                </a:solidFill>
                <a:latin typeface="华文楷体" panose="02010600040101010101" pitchFamily="2" charset="-122"/>
                <a:ea typeface="华文楷体" panose="02010600040101010101" pitchFamily="2" charset="-122"/>
              </a:rPr>
              <a:t>S2</a:t>
            </a:r>
            <a:r>
              <a:rPr kumimoji="0" lang="zh-CN" altLang="en-US" b="1" dirty="0">
                <a:solidFill>
                  <a:srgbClr val="000000"/>
                </a:solidFill>
                <a:latin typeface="华文楷体" panose="02010600040101010101" pitchFamily="2" charset="-122"/>
                <a:ea typeface="华文楷体" panose="02010600040101010101" pitchFamily="2" charset="-122"/>
              </a:rPr>
              <a:t>语句前面插入</a:t>
            </a:r>
            <a:r>
              <a:rPr kumimoji="0" lang="en-US" altLang="zh-CN" b="1" dirty="0">
                <a:solidFill>
                  <a:srgbClr val="000000"/>
                </a:solidFill>
                <a:latin typeface="华文楷体" panose="02010600040101010101" pitchFamily="2" charset="-122"/>
                <a:ea typeface="华文楷体" panose="02010600040101010101" pitchFamily="2" charset="-122"/>
              </a:rPr>
              <a:t>wait</a:t>
            </a:r>
            <a:r>
              <a:rPr kumimoji="0" lang="zh-CN" altLang="en-US" b="1" dirty="0">
                <a:solidFill>
                  <a:srgbClr val="000000"/>
                </a:solidFill>
                <a:latin typeface="华文楷体" panose="02010600040101010101" pitchFamily="2" charset="-122"/>
                <a:ea typeface="华文楷体" panose="02010600040101010101" pitchFamily="2" charset="-122"/>
              </a:rPr>
              <a:t>操作，即：</a:t>
            </a:r>
          </a:p>
          <a:p>
            <a:pPr hangingPunct="1">
              <a:lnSpc>
                <a:spcPct val="120000"/>
              </a:lnSpc>
            </a:pPr>
            <a:r>
              <a:rPr kumimoji="0" lang="zh-CN" altLang="en-US" b="1" dirty="0">
                <a:solidFill>
                  <a:srgbClr val="000000"/>
                </a:solidFill>
                <a:latin typeface="华文楷体" panose="02010600040101010101" pitchFamily="2" charset="-122"/>
                <a:ea typeface="华文楷体" panose="02010600040101010101" pitchFamily="2" charset="-122"/>
              </a:rPr>
              <a:t>    在进程</a:t>
            </a:r>
            <a:r>
              <a:rPr kumimoji="0" lang="en-US" altLang="zh-CN" b="1" dirty="0">
                <a:solidFill>
                  <a:srgbClr val="000000"/>
                </a:solidFill>
                <a:latin typeface="华文楷体" panose="02010600040101010101" pitchFamily="2" charset="-122"/>
                <a:ea typeface="华文楷体" panose="02010600040101010101" pitchFamily="2" charset="-122"/>
              </a:rPr>
              <a:t>P1</a:t>
            </a:r>
            <a:r>
              <a:rPr kumimoji="0" lang="zh-CN" altLang="en-US" b="1" dirty="0">
                <a:solidFill>
                  <a:srgbClr val="000000"/>
                </a:solidFill>
                <a:latin typeface="华文楷体" panose="02010600040101010101" pitchFamily="2" charset="-122"/>
                <a:ea typeface="华文楷体" panose="02010600040101010101" pitchFamily="2" charset="-122"/>
              </a:rPr>
              <a:t>中，用</a:t>
            </a:r>
            <a:r>
              <a:rPr kumimoji="0" lang="en-US" altLang="zh-CN" b="1" dirty="0">
                <a:solidFill>
                  <a:srgbClr val="000000"/>
                </a:solidFill>
                <a:latin typeface="华文楷体" panose="02010600040101010101" pitchFamily="2" charset="-122"/>
                <a:ea typeface="华文楷体" panose="02010600040101010101" pitchFamily="2" charset="-122"/>
              </a:rPr>
              <a:t>: </a:t>
            </a:r>
            <a:r>
              <a:rPr kumimoji="0" lang="en-US" altLang="zh-CN" b="1" dirty="0">
                <a:solidFill>
                  <a:srgbClr val="0000FF"/>
                </a:solidFill>
                <a:latin typeface="华文楷体" panose="02010600040101010101" pitchFamily="2" charset="-122"/>
                <a:ea typeface="华文楷体" panose="02010600040101010101" pitchFamily="2" charset="-122"/>
              </a:rPr>
              <a:t>S1; signal(s);</a:t>
            </a:r>
          </a:p>
          <a:p>
            <a:pPr hangingPunct="1">
              <a:lnSpc>
                <a:spcPct val="120000"/>
              </a:lnSpc>
            </a:pPr>
            <a:r>
              <a:rPr kumimoji="0" lang="en-US" altLang="zh-CN" b="1" dirty="0">
                <a:solidFill>
                  <a:srgbClr val="000000"/>
                </a:solidFill>
                <a:latin typeface="华文楷体" panose="02010600040101010101" pitchFamily="2" charset="-122"/>
                <a:ea typeface="华文楷体" panose="02010600040101010101" pitchFamily="2" charset="-122"/>
              </a:rPr>
              <a:t>    </a:t>
            </a:r>
            <a:r>
              <a:rPr kumimoji="0" lang="zh-CN" altLang="zh-CN" b="1" dirty="0">
                <a:solidFill>
                  <a:srgbClr val="000000"/>
                </a:solidFill>
                <a:latin typeface="华文楷体" panose="02010600040101010101" pitchFamily="2" charset="-122"/>
                <a:ea typeface="华文楷体" panose="02010600040101010101" pitchFamily="2" charset="-122"/>
              </a:rPr>
              <a:t>在进程</a:t>
            </a:r>
            <a:r>
              <a:rPr kumimoji="0" lang="en-US" altLang="zh-CN" b="1" dirty="0">
                <a:solidFill>
                  <a:srgbClr val="000000"/>
                </a:solidFill>
                <a:latin typeface="华文楷体" panose="02010600040101010101" pitchFamily="2" charset="-122"/>
                <a:ea typeface="华文楷体" panose="02010600040101010101" pitchFamily="2" charset="-122"/>
              </a:rPr>
              <a:t>P2</a:t>
            </a:r>
            <a:r>
              <a:rPr kumimoji="0" lang="zh-CN" altLang="en-US" b="1" dirty="0">
                <a:solidFill>
                  <a:srgbClr val="000000"/>
                </a:solidFill>
                <a:latin typeface="华文楷体" panose="02010600040101010101" pitchFamily="2" charset="-122"/>
                <a:ea typeface="华文楷体" panose="02010600040101010101" pitchFamily="2" charset="-122"/>
              </a:rPr>
              <a:t>中，用</a:t>
            </a:r>
            <a:r>
              <a:rPr kumimoji="0" lang="en-US" altLang="zh-CN" b="1" dirty="0">
                <a:solidFill>
                  <a:srgbClr val="000000"/>
                </a:solidFill>
                <a:latin typeface="华文楷体" panose="02010600040101010101" pitchFamily="2" charset="-122"/>
                <a:ea typeface="华文楷体" panose="02010600040101010101" pitchFamily="2" charset="-122"/>
              </a:rPr>
              <a:t>: </a:t>
            </a:r>
            <a:r>
              <a:rPr kumimoji="0" lang="en-US" altLang="zh-CN" b="1" dirty="0">
                <a:solidFill>
                  <a:srgbClr val="0000FF"/>
                </a:solidFill>
                <a:latin typeface="华文楷体" panose="02010600040101010101" pitchFamily="2" charset="-122"/>
                <a:ea typeface="华文楷体" panose="02010600040101010101" pitchFamily="2" charset="-122"/>
              </a:rPr>
              <a:t>wait(s)</a:t>
            </a:r>
            <a:r>
              <a:rPr kumimoji="0" lang="zh-CN" altLang="en-US" b="1" dirty="0">
                <a:solidFill>
                  <a:srgbClr val="0000FF"/>
                </a:solidFill>
                <a:latin typeface="华文楷体" panose="02010600040101010101" pitchFamily="2" charset="-122"/>
                <a:ea typeface="华文楷体" panose="02010600040101010101" pitchFamily="2" charset="-122"/>
              </a:rPr>
              <a:t>；</a:t>
            </a:r>
            <a:r>
              <a:rPr kumimoji="0" lang="en-US" altLang="zh-CN" b="1" dirty="0">
                <a:solidFill>
                  <a:srgbClr val="0000FF"/>
                </a:solidFill>
                <a:latin typeface="华文楷体" panose="02010600040101010101" pitchFamily="2" charset="-122"/>
                <a:ea typeface="华文楷体" panose="02010600040101010101" pitchFamily="2" charset="-122"/>
              </a:rPr>
              <a:t>S2;</a:t>
            </a:r>
            <a:endParaRPr lang="en-US" altLang="zh-CN" dirty="0">
              <a:solidFill>
                <a:srgbClr val="0000FF"/>
              </a:solidFill>
              <a:latin typeface="华文楷体" panose="02010600040101010101" pitchFamily="2" charset="-122"/>
              <a:ea typeface="华文楷体" panose="02010600040101010101" pitchFamily="2" charset="-122"/>
            </a:endParaRPr>
          </a:p>
        </p:txBody>
      </p:sp>
      <p:sp>
        <p:nvSpPr>
          <p:cNvPr id="7" name="Text Box 4">
            <a:extLst>
              <a:ext uri="{FF2B5EF4-FFF2-40B4-BE49-F238E27FC236}">
                <a16:creationId xmlns:a16="http://schemas.microsoft.com/office/drawing/2014/main" id="{DA8CDDB5-CE7A-9941-8829-AFA096982E09}"/>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信号量机制</a:t>
            </a:r>
            <a:endParaRPr lang="zh-CN" altLang="en-US" sz="3200" b="1" dirty="0">
              <a:solidFill>
                <a:srgbClr val="FF33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CED5FAF6-7F95-714C-B354-E6B2162F5378}"/>
              </a:ext>
            </a:extLst>
          </p:cNvPr>
          <p:cNvSpPr>
            <a:spLocks noGrp="1"/>
          </p:cNvSpPr>
          <p:nvPr>
            <p:ph type="sldNum" sz="quarter" idx="12"/>
          </p:nvPr>
        </p:nvSpPr>
        <p:spPr/>
        <p:txBody>
          <a:bodyPr/>
          <a:lstStyle/>
          <a:p>
            <a:fld id="{DC6D1BD5-D0BD-4B4A-ABF2-851E9CF71F86}" type="slidenum">
              <a:rPr lang="zh-CN" altLang="en-US" smtClean="0"/>
              <a:pPr/>
              <a:t>97</a:t>
            </a:fld>
            <a:endParaRPr lang="en-US" altLang="zh-CN" dirty="0"/>
          </a:p>
        </p:txBody>
      </p:sp>
    </p:spTree>
    <p:extLst>
      <p:ext uri="{BB962C8B-B14F-4D97-AF65-F5344CB8AC3E}">
        <p14:creationId xmlns:p14="http://schemas.microsoft.com/office/powerpoint/2010/main" val="542284926"/>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2981">
                                            <p:txEl>
                                              <p:pRg st="0" end="0"/>
                                            </p:txEl>
                                          </p:spTgt>
                                        </p:tgtEl>
                                        <p:attrNameLst>
                                          <p:attrName>style.visibility</p:attrName>
                                        </p:attrNameLst>
                                      </p:cBhvr>
                                      <p:to>
                                        <p:strVal val="visible"/>
                                      </p:to>
                                    </p:set>
                                    <p:animEffect transition="in" filter="wipe(left)">
                                      <p:cBhvr>
                                        <p:cTn id="7" dur="500"/>
                                        <p:tgtEl>
                                          <p:spTgt spid="38298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82981">
                                            <p:txEl>
                                              <p:pRg st="1" end="1"/>
                                            </p:txEl>
                                          </p:spTgt>
                                        </p:tgtEl>
                                        <p:attrNameLst>
                                          <p:attrName>style.visibility</p:attrName>
                                        </p:attrNameLst>
                                      </p:cBhvr>
                                      <p:to>
                                        <p:strVal val="visible"/>
                                      </p:to>
                                    </p:set>
                                    <p:animEffect transition="in" filter="wipe(left)">
                                      <p:cBhvr>
                                        <p:cTn id="12" dur="500"/>
                                        <p:tgtEl>
                                          <p:spTgt spid="38298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82981">
                                            <p:txEl>
                                              <p:pRg st="2" end="2"/>
                                            </p:txEl>
                                          </p:spTgt>
                                        </p:tgtEl>
                                        <p:attrNameLst>
                                          <p:attrName>style.visibility</p:attrName>
                                        </p:attrNameLst>
                                      </p:cBhvr>
                                      <p:to>
                                        <p:strVal val="visible"/>
                                      </p:to>
                                    </p:set>
                                    <p:animEffect transition="in" filter="wipe(left)">
                                      <p:cBhvr>
                                        <p:cTn id="17" dur="500"/>
                                        <p:tgtEl>
                                          <p:spTgt spid="38298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82981">
                                            <p:txEl>
                                              <p:pRg st="3" end="3"/>
                                            </p:txEl>
                                          </p:spTgt>
                                        </p:tgtEl>
                                        <p:attrNameLst>
                                          <p:attrName>style.visibility</p:attrName>
                                        </p:attrNameLst>
                                      </p:cBhvr>
                                      <p:to>
                                        <p:strVal val="visible"/>
                                      </p:to>
                                    </p:set>
                                    <p:animEffect transition="in" filter="wipe(left)">
                                      <p:cBhvr>
                                        <p:cTn id="22" dur="500"/>
                                        <p:tgtEl>
                                          <p:spTgt spid="38298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382983">
                                            <p:txEl>
                                              <p:pRg st="0" end="0"/>
                                            </p:txEl>
                                          </p:spTgt>
                                        </p:tgtEl>
                                        <p:attrNameLst>
                                          <p:attrName>style.visibility</p:attrName>
                                        </p:attrNameLst>
                                      </p:cBhvr>
                                      <p:to>
                                        <p:strVal val="visible"/>
                                      </p:to>
                                    </p:set>
                                    <p:animEffect transition="in" filter="barn(outVertical)">
                                      <p:cBhvr>
                                        <p:cTn id="27" dur="500"/>
                                        <p:tgtEl>
                                          <p:spTgt spid="382983">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382983">
                                            <p:txEl>
                                              <p:pRg st="1" end="1"/>
                                            </p:txEl>
                                          </p:spTgt>
                                        </p:tgtEl>
                                        <p:attrNameLst>
                                          <p:attrName>style.visibility</p:attrName>
                                        </p:attrNameLst>
                                      </p:cBhvr>
                                      <p:to>
                                        <p:strVal val="visible"/>
                                      </p:to>
                                    </p:set>
                                    <p:animEffect transition="in" filter="barn(outVertical)">
                                      <p:cBhvr>
                                        <p:cTn id="32" dur="500"/>
                                        <p:tgtEl>
                                          <p:spTgt spid="382983">
                                            <p:txEl>
                                              <p:pRg st="1" end="1"/>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382983">
                                            <p:txEl>
                                              <p:pRg st="2" end="2"/>
                                            </p:txEl>
                                          </p:spTgt>
                                        </p:tgtEl>
                                        <p:attrNameLst>
                                          <p:attrName>style.visibility</p:attrName>
                                        </p:attrNameLst>
                                      </p:cBhvr>
                                      <p:to>
                                        <p:strVal val="visible"/>
                                      </p:to>
                                    </p:set>
                                    <p:animEffect transition="in" filter="barn(outVertical)">
                                      <p:cBhvr>
                                        <p:cTn id="37" dur="500"/>
                                        <p:tgtEl>
                                          <p:spTgt spid="3829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981" grpId="0" build="p" autoUpdateAnimBg="0"/>
      <p:bldP spid="382983" grpId="0" build="p" autoUpdateAnimBg="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5" name="Text Box 5">
            <a:extLst>
              <a:ext uri="{FF2B5EF4-FFF2-40B4-BE49-F238E27FC236}">
                <a16:creationId xmlns:a16="http://schemas.microsoft.com/office/drawing/2014/main" id="{E8CFDA5D-0F2C-C64C-B670-B7E335B5B1E1}"/>
              </a:ext>
            </a:extLst>
          </p:cNvPr>
          <p:cNvSpPr txBox="1">
            <a:spLocks noChangeArrowheads="1"/>
          </p:cNvSpPr>
          <p:nvPr/>
        </p:nvSpPr>
        <p:spPr bwMode="auto">
          <a:xfrm>
            <a:off x="509915" y="1529923"/>
            <a:ext cx="5943600" cy="4093428"/>
          </a:xfrm>
          <a:prstGeom prst="rect">
            <a:avLst/>
          </a:prstGeom>
          <a:solidFill>
            <a:srgbClr val="DDDDDD"/>
          </a:solidFill>
          <a:ln w="12700">
            <a:noFill/>
            <a:miter lim="800000"/>
            <a:headEnd type="none" w="sm" len="sm"/>
            <a:tailEnd type="none" w="sm" len="sm"/>
          </a:ln>
        </p:spPr>
        <p:txBody>
          <a:bodyPr>
            <a:spAutoFit/>
          </a:bodyPr>
          <a:lstStyle/>
          <a:p>
            <a:pPr>
              <a:spcBef>
                <a:spcPct val="50000"/>
              </a:spcBef>
              <a:defRPr/>
            </a:pPr>
            <a:r>
              <a:rPr lang="en-US" altLang="zh-CN" sz="2000" b="1" dirty="0">
                <a:solidFill>
                  <a:srgbClr val="0000FF"/>
                </a:solidFill>
                <a:latin typeface="+mn-lt"/>
              </a:rPr>
              <a:t> </a:t>
            </a:r>
            <a:r>
              <a:rPr lang="en-US" altLang="zh-CN" sz="2000" b="1" dirty="0" err="1">
                <a:solidFill>
                  <a:srgbClr val="0000FF"/>
                </a:solidFill>
                <a:latin typeface="+mn-lt"/>
              </a:rPr>
              <a:t>semaphone</a:t>
            </a:r>
            <a:r>
              <a:rPr lang="en-US" altLang="zh-CN" sz="2000" b="1" dirty="0">
                <a:solidFill>
                  <a:srgbClr val="0000FF"/>
                </a:solidFill>
                <a:latin typeface="+mn-lt"/>
              </a:rPr>
              <a:t> </a:t>
            </a:r>
            <a:r>
              <a:rPr lang="en-US" altLang="zh-CN" sz="2000" b="1" dirty="0" err="1">
                <a:solidFill>
                  <a:srgbClr val="FF0000"/>
                </a:solidFill>
                <a:latin typeface="+mn-lt"/>
              </a:rPr>
              <a:t>a,b,c,d,e,f,g</a:t>
            </a:r>
            <a:r>
              <a:rPr lang="en-US" altLang="zh-CN" sz="2000" b="1" dirty="0">
                <a:solidFill>
                  <a:srgbClr val="0000FF"/>
                </a:solidFill>
                <a:latin typeface="+mn-lt"/>
              </a:rPr>
              <a:t> : =0,0,0,0,0,0,0;</a:t>
            </a:r>
          </a:p>
          <a:p>
            <a:pPr>
              <a:spcBef>
                <a:spcPct val="50000"/>
              </a:spcBef>
              <a:defRPr/>
            </a:pPr>
            <a:r>
              <a:rPr lang="en-US" altLang="zh-CN" sz="2000" b="1" dirty="0">
                <a:solidFill>
                  <a:srgbClr val="0000FF"/>
                </a:solidFill>
                <a:latin typeface="+mn-lt"/>
              </a:rPr>
              <a:t> </a:t>
            </a:r>
            <a:r>
              <a:rPr lang="en-US" altLang="zh-CN" sz="2000" b="1" dirty="0" err="1">
                <a:solidFill>
                  <a:srgbClr val="0000FF"/>
                </a:solidFill>
                <a:latin typeface="+mn-lt"/>
              </a:rPr>
              <a:t>cobegin</a:t>
            </a:r>
            <a:endParaRPr lang="en-US" altLang="zh-CN" sz="2000" b="1" dirty="0">
              <a:solidFill>
                <a:srgbClr val="0000FF"/>
              </a:solidFill>
              <a:latin typeface="+mn-lt"/>
            </a:endParaRPr>
          </a:p>
          <a:p>
            <a:pPr>
              <a:spcBef>
                <a:spcPct val="50000"/>
              </a:spcBef>
              <a:defRPr/>
            </a:pPr>
            <a:r>
              <a:rPr lang="en-US" altLang="zh-CN" sz="2000" b="1" dirty="0">
                <a:solidFill>
                  <a:srgbClr val="0000FF"/>
                </a:solidFill>
                <a:latin typeface="+mn-lt"/>
              </a:rPr>
              <a:t>     p(1) { S1 ; signal(a) ; signal(b) ;} </a:t>
            </a:r>
          </a:p>
          <a:p>
            <a:pPr>
              <a:spcBef>
                <a:spcPct val="50000"/>
              </a:spcBef>
              <a:defRPr/>
            </a:pPr>
            <a:r>
              <a:rPr lang="en-US" altLang="zh-CN" sz="2000" b="1" dirty="0">
                <a:solidFill>
                  <a:srgbClr val="0000FF"/>
                </a:solidFill>
                <a:latin typeface="+mn-lt"/>
              </a:rPr>
              <a:t>     p(2) { Wait(a) ;S2 ;signal(c) ;signal(d) ;}</a:t>
            </a:r>
          </a:p>
          <a:p>
            <a:pPr>
              <a:spcBef>
                <a:spcPct val="50000"/>
              </a:spcBef>
              <a:defRPr/>
            </a:pPr>
            <a:r>
              <a:rPr lang="en-US" altLang="zh-CN" sz="2000" b="1" dirty="0">
                <a:solidFill>
                  <a:srgbClr val="0000FF"/>
                </a:solidFill>
                <a:latin typeface="+mn-lt"/>
              </a:rPr>
              <a:t>     p(3) { wait(b) ; S3 ; signal(e) ; }</a:t>
            </a:r>
          </a:p>
          <a:p>
            <a:pPr>
              <a:spcBef>
                <a:spcPct val="50000"/>
              </a:spcBef>
              <a:defRPr/>
            </a:pPr>
            <a:r>
              <a:rPr lang="en-US" altLang="zh-CN" sz="2000" b="1" dirty="0">
                <a:solidFill>
                  <a:srgbClr val="0000FF"/>
                </a:solidFill>
                <a:latin typeface="+mn-lt"/>
              </a:rPr>
              <a:t>     p(4) { wait(c) ; S4 ; signal(f) ;}</a:t>
            </a:r>
          </a:p>
          <a:p>
            <a:pPr>
              <a:spcBef>
                <a:spcPct val="50000"/>
              </a:spcBef>
              <a:defRPr/>
            </a:pPr>
            <a:r>
              <a:rPr lang="en-US" altLang="zh-CN" sz="2000" b="1" dirty="0">
                <a:solidFill>
                  <a:srgbClr val="0000FF"/>
                </a:solidFill>
                <a:latin typeface="+mn-lt"/>
              </a:rPr>
              <a:t>     p(5) { wait(d) ; S5 ; signal(g) ;}</a:t>
            </a:r>
          </a:p>
          <a:p>
            <a:pPr>
              <a:spcBef>
                <a:spcPct val="50000"/>
              </a:spcBef>
              <a:defRPr/>
            </a:pPr>
            <a:r>
              <a:rPr lang="en-US" altLang="zh-CN" sz="2000" b="1" dirty="0">
                <a:solidFill>
                  <a:srgbClr val="0000FF"/>
                </a:solidFill>
                <a:latin typeface="+mn-lt"/>
              </a:rPr>
              <a:t>     P(6) { wait(e) ; wait(f) ; wait(g) ; S6 ;}</a:t>
            </a:r>
          </a:p>
          <a:p>
            <a:pPr>
              <a:spcBef>
                <a:spcPct val="50000"/>
              </a:spcBef>
              <a:defRPr/>
            </a:pPr>
            <a:r>
              <a:rPr lang="en-US" altLang="zh-CN" sz="2000" b="1" dirty="0">
                <a:solidFill>
                  <a:srgbClr val="0000FF"/>
                </a:solidFill>
                <a:latin typeface="+mn-lt"/>
              </a:rPr>
              <a:t> </a:t>
            </a:r>
            <a:r>
              <a:rPr lang="en-US" altLang="zh-CN" sz="2000" b="1" dirty="0" err="1">
                <a:solidFill>
                  <a:srgbClr val="0000FF"/>
                </a:solidFill>
                <a:latin typeface="+mn-lt"/>
              </a:rPr>
              <a:t>coend</a:t>
            </a:r>
            <a:r>
              <a:rPr lang="en-US" altLang="zh-CN" sz="2000" b="1" dirty="0">
                <a:solidFill>
                  <a:srgbClr val="0000FF"/>
                </a:solidFill>
                <a:latin typeface="+mn-lt"/>
              </a:rPr>
              <a:t> </a:t>
            </a:r>
          </a:p>
        </p:txBody>
      </p:sp>
      <p:sp>
        <p:nvSpPr>
          <p:cNvPr id="99332" name="Text Box 6">
            <a:extLst>
              <a:ext uri="{FF2B5EF4-FFF2-40B4-BE49-F238E27FC236}">
                <a16:creationId xmlns:a16="http://schemas.microsoft.com/office/drawing/2014/main" id="{9F5CEFC2-74B6-D445-B329-AC8A273A37C0}"/>
              </a:ext>
            </a:extLst>
          </p:cNvPr>
          <p:cNvSpPr txBox="1">
            <a:spLocks noChangeArrowheads="1"/>
          </p:cNvSpPr>
          <p:nvPr/>
        </p:nvSpPr>
        <p:spPr bwMode="auto">
          <a:xfrm>
            <a:off x="6705600" y="609600"/>
            <a:ext cx="2438400" cy="593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endParaRPr lang="en-US" altLang="zh-CN"/>
          </a:p>
          <a:p>
            <a:pPr>
              <a:spcBef>
                <a:spcPct val="50000"/>
              </a:spcBef>
            </a:pPr>
            <a:endParaRPr lang="en-US" altLang="zh-CN"/>
          </a:p>
          <a:p>
            <a:pPr>
              <a:spcBef>
                <a:spcPct val="50000"/>
              </a:spcBef>
            </a:pPr>
            <a:endParaRPr lang="en-US" altLang="zh-CN"/>
          </a:p>
          <a:p>
            <a:pPr>
              <a:spcBef>
                <a:spcPct val="50000"/>
              </a:spcBef>
            </a:pPr>
            <a:endParaRPr lang="en-US" altLang="zh-CN"/>
          </a:p>
          <a:p>
            <a:pPr>
              <a:spcBef>
                <a:spcPct val="50000"/>
              </a:spcBef>
            </a:pPr>
            <a:endParaRPr lang="en-US" altLang="zh-CN"/>
          </a:p>
          <a:p>
            <a:pPr>
              <a:spcBef>
                <a:spcPct val="50000"/>
              </a:spcBef>
            </a:pPr>
            <a:endParaRPr lang="en-US" altLang="zh-CN"/>
          </a:p>
          <a:p>
            <a:pPr>
              <a:spcBef>
                <a:spcPct val="50000"/>
              </a:spcBef>
            </a:pPr>
            <a:endParaRPr lang="en-US" altLang="zh-CN"/>
          </a:p>
          <a:p>
            <a:pPr>
              <a:spcBef>
                <a:spcPct val="50000"/>
              </a:spcBef>
            </a:pPr>
            <a:endParaRPr lang="en-US" altLang="zh-CN"/>
          </a:p>
          <a:p>
            <a:pPr>
              <a:spcBef>
                <a:spcPct val="50000"/>
              </a:spcBef>
            </a:pPr>
            <a:endParaRPr lang="en-US" altLang="zh-CN"/>
          </a:p>
          <a:p>
            <a:pPr>
              <a:spcBef>
                <a:spcPct val="50000"/>
              </a:spcBef>
            </a:pPr>
            <a:endParaRPr lang="en-US" altLang="zh-CN"/>
          </a:p>
          <a:p>
            <a:pPr>
              <a:spcBef>
                <a:spcPct val="50000"/>
              </a:spcBef>
            </a:pPr>
            <a:endParaRPr lang="en-US" altLang="zh-CN"/>
          </a:p>
        </p:txBody>
      </p:sp>
      <p:sp>
        <p:nvSpPr>
          <p:cNvPr id="99333" name="Oval 7">
            <a:extLst>
              <a:ext uri="{FF2B5EF4-FFF2-40B4-BE49-F238E27FC236}">
                <a16:creationId xmlns:a16="http://schemas.microsoft.com/office/drawing/2014/main" id="{2D517A6B-9F89-A046-8589-FA5AD07841FF}"/>
              </a:ext>
            </a:extLst>
          </p:cNvPr>
          <p:cNvSpPr>
            <a:spLocks noChangeArrowheads="1"/>
          </p:cNvSpPr>
          <p:nvPr/>
        </p:nvSpPr>
        <p:spPr bwMode="auto">
          <a:xfrm>
            <a:off x="7696200" y="990600"/>
            <a:ext cx="533400" cy="533400"/>
          </a:xfrm>
          <a:prstGeom prst="ellipse">
            <a:avLst/>
          </a:prstGeom>
          <a:solidFill>
            <a:srgbClr val="3333FF"/>
          </a:solidFill>
          <a:ln w="12700">
            <a:solidFill>
              <a:schemeClr val="tx1"/>
            </a:solidFill>
            <a:round/>
            <a:headEnd type="none" w="sm" len="sm"/>
            <a:tailEnd type="none" w="sm" len="sm"/>
          </a:ln>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en-US" altLang="zh-CN" b="1">
                <a:solidFill>
                  <a:srgbClr val="FFFFFF"/>
                </a:solidFill>
              </a:rPr>
              <a:t>S1</a:t>
            </a:r>
          </a:p>
        </p:txBody>
      </p:sp>
      <p:sp>
        <p:nvSpPr>
          <p:cNvPr id="99334" name="Oval 8">
            <a:extLst>
              <a:ext uri="{FF2B5EF4-FFF2-40B4-BE49-F238E27FC236}">
                <a16:creationId xmlns:a16="http://schemas.microsoft.com/office/drawing/2014/main" id="{14B4EF7C-418A-5A45-AC14-D62AC0EDB67E}"/>
              </a:ext>
            </a:extLst>
          </p:cNvPr>
          <p:cNvSpPr>
            <a:spLocks noChangeArrowheads="1"/>
          </p:cNvSpPr>
          <p:nvPr/>
        </p:nvSpPr>
        <p:spPr bwMode="auto">
          <a:xfrm>
            <a:off x="7162800" y="2057400"/>
            <a:ext cx="533400" cy="533400"/>
          </a:xfrm>
          <a:prstGeom prst="ellipse">
            <a:avLst/>
          </a:prstGeom>
          <a:solidFill>
            <a:srgbClr val="3333FF"/>
          </a:solidFill>
          <a:ln w="12700">
            <a:solidFill>
              <a:schemeClr val="tx1"/>
            </a:solidFill>
            <a:round/>
            <a:headEnd type="none" w="sm" len="sm"/>
            <a:tailEnd type="none" w="sm" len="sm"/>
          </a:ln>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en-US" altLang="zh-CN" b="1">
                <a:solidFill>
                  <a:srgbClr val="FFFFFF"/>
                </a:solidFill>
              </a:rPr>
              <a:t>S2</a:t>
            </a:r>
          </a:p>
        </p:txBody>
      </p:sp>
      <p:sp>
        <p:nvSpPr>
          <p:cNvPr id="99335" name="Oval 9">
            <a:extLst>
              <a:ext uri="{FF2B5EF4-FFF2-40B4-BE49-F238E27FC236}">
                <a16:creationId xmlns:a16="http://schemas.microsoft.com/office/drawing/2014/main" id="{FDACBAE6-C462-2341-8271-31E3BA7EAB6D}"/>
              </a:ext>
            </a:extLst>
          </p:cNvPr>
          <p:cNvSpPr>
            <a:spLocks noChangeArrowheads="1"/>
          </p:cNvSpPr>
          <p:nvPr/>
        </p:nvSpPr>
        <p:spPr bwMode="auto">
          <a:xfrm>
            <a:off x="8458200" y="2133600"/>
            <a:ext cx="533400" cy="533400"/>
          </a:xfrm>
          <a:prstGeom prst="ellipse">
            <a:avLst/>
          </a:prstGeom>
          <a:solidFill>
            <a:srgbClr val="3333FF"/>
          </a:solidFill>
          <a:ln w="12700">
            <a:solidFill>
              <a:schemeClr val="tx1"/>
            </a:solidFill>
            <a:round/>
            <a:headEnd type="none" w="sm" len="sm"/>
            <a:tailEnd type="none" w="sm" len="sm"/>
          </a:ln>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en-US" altLang="zh-CN" b="1">
                <a:solidFill>
                  <a:srgbClr val="FFFFFF"/>
                </a:solidFill>
              </a:rPr>
              <a:t>S3</a:t>
            </a:r>
          </a:p>
        </p:txBody>
      </p:sp>
      <p:sp>
        <p:nvSpPr>
          <p:cNvPr id="99336" name="Oval 10">
            <a:extLst>
              <a:ext uri="{FF2B5EF4-FFF2-40B4-BE49-F238E27FC236}">
                <a16:creationId xmlns:a16="http://schemas.microsoft.com/office/drawing/2014/main" id="{AA8EF5C4-586C-1041-A5A2-69691F38DA73}"/>
              </a:ext>
            </a:extLst>
          </p:cNvPr>
          <p:cNvSpPr>
            <a:spLocks noChangeArrowheads="1"/>
          </p:cNvSpPr>
          <p:nvPr/>
        </p:nvSpPr>
        <p:spPr bwMode="auto">
          <a:xfrm>
            <a:off x="6629400" y="3352800"/>
            <a:ext cx="533400" cy="533400"/>
          </a:xfrm>
          <a:prstGeom prst="ellipse">
            <a:avLst/>
          </a:prstGeom>
          <a:solidFill>
            <a:srgbClr val="3333FF"/>
          </a:solidFill>
          <a:ln w="12700">
            <a:solidFill>
              <a:schemeClr val="tx1"/>
            </a:solidFill>
            <a:round/>
            <a:headEnd type="none" w="sm" len="sm"/>
            <a:tailEnd type="none" w="sm" len="sm"/>
          </a:ln>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en-US" altLang="zh-CN" b="1">
                <a:solidFill>
                  <a:srgbClr val="FFFFFF"/>
                </a:solidFill>
              </a:rPr>
              <a:t>S4</a:t>
            </a:r>
          </a:p>
        </p:txBody>
      </p:sp>
      <p:sp>
        <p:nvSpPr>
          <p:cNvPr id="99337" name="Oval 11">
            <a:extLst>
              <a:ext uri="{FF2B5EF4-FFF2-40B4-BE49-F238E27FC236}">
                <a16:creationId xmlns:a16="http://schemas.microsoft.com/office/drawing/2014/main" id="{9F2FF62C-845E-084E-9002-4789568A699A}"/>
              </a:ext>
            </a:extLst>
          </p:cNvPr>
          <p:cNvSpPr>
            <a:spLocks noChangeArrowheads="1"/>
          </p:cNvSpPr>
          <p:nvPr/>
        </p:nvSpPr>
        <p:spPr bwMode="auto">
          <a:xfrm>
            <a:off x="7848600" y="3352800"/>
            <a:ext cx="533400" cy="533400"/>
          </a:xfrm>
          <a:prstGeom prst="ellipse">
            <a:avLst/>
          </a:prstGeom>
          <a:solidFill>
            <a:srgbClr val="3333FF"/>
          </a:solidFill>
          <a:ln w="12700">
            <a:solidFill>
              <a:schemeClr val="tx1"/>
            </a:solidFill>
            <a:round/>
            <a:headEnd type="none" w="sm" len="sm"/>
            <a:tailEnd type="none" w="sm" len="sm"/>
          </a:ln>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en-US" altLang="zh-CN" b="1">
                <a:solidFill>
                  <a:srgbClr val="FFFFFF"/>
                </a:solidFill>
              </a:rPr>
              <a:t>S5</a:t>
            </a:r>
          </a:p>
        </p:txBody>
      </p:sp>
      <p:sp>
        <p:nvSpPr>
          <p:cNvPr id="99338" name="Oval 12">
            <a:extLst>
              <a:ext uri="{FF2B5EF4-FFF2-40B4-BE49-F238E27FC236}">
                <a16:creationId xmlns:a16="http://schemas.microsoft.com/office/drawing/2014/main" id="{44957608-4BBF-AB4A-89C6-DA23B5920359}"/>
              </a:ext>
            </a:extLst>
          </p:cNvPr>
          <p:cNvSpPr>
            <a:spLocks noChangeArrowheads="1"/>
          </p:cNvSpPr>
          <p:nvPr/>
        </p:nvSpPr>
        <p:spPr bwMode="auto">
          <a:xfrm>
            <a:off x="8001000" y="5257800"/>
            <a:ext cx="533400" cy="533400"/>
          </a:xfrm>
          <a:prstGeom prst="ellipse">
            <a:avLst/>
          </a:prstGeom>
          <a:solidFill>
            <a:srgbClr val="3333FF"/>
          </a:solidFill>
          <a:ln w="12700">
            <a:solidFill>
              <a:schemeClr val="tx1"/>
            </a:solidFill>
            <a:round/>
            <a:headEnd type="none" w="sm" len="sm"/>
            <a:tailEnd type="none" w="sm" len="sm"/>
          </a:ln>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en-US" altLang="zh-CN" b="1">
                <a:solidFill>
                  <a:srgbClr val="FFFFFF"/>
                </a:solidFill>
              </a:rPr>
              <a:t>S6</a:t>
            </a:r>
          </a:p>
        </p:txBody>
      </p:sp>
      <p:sp>
        <p:nvSpPr>
          <p:cNvPr id="99339" name="Line 13">
            <a:extLst>
              <a:ext uri="{FF2B5EF4-FFF2-40B4-BE49-F238E27FC236}">
                <a16:creationId xmlns:a16="http://schemas.microsoft.com/office/drawing/2014/main" id="{CE59EE1B-8B81-354C-93B1-CCADDB88BC5A}"/>
              </a:ext>
            </a:extLst>
          </p:cNvPr>
          <p:cNvSpPr>
            <a:spLocks noChangeShapeType="1"/>
          </p:cNvSpPr>
          <p:nvPr/>
        </p:nvSpPr>
        <p:spPr bwMode="auto">
          <a:xfrm flipH="1">
            <a:off x="7543800" y="1447800"/>
            <a:ext cx="228600" cy="609600"/>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99340" name="Line 14">
            <a:extLst>
              <a:ext uri="{FF2B5EF4-FFF2-40B4-BE49-F238E27FC236}">
                <a16:creationId xmlns:a16="http://schemas.microsoft.com/office/drawing/2014/main" id="{9B60558F-799B-AA45-A7A0-06129D8E2BB2}"/>
              </a:ext>
            </a:extLst>
          </p:cNvPr>
          <p:cNvSpPr>
            <a:spLocks noChangeShapeType="1"/>
          </p:cNvSpPr>
          <p:nvPr/>
        </p:nvSpPr>
        <p:spPr bwMode="auto">
          <a:xfrm flipH="1">
            <a:off x="7010400" y="2590800"/>
            <a:ext cx="381000" cy="762000"/>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99341" name="Line 15">
            <a:extLst>
              <a:ext uri="{FF2B5EF4-FFF2-40B4-BE49-F238E27FC236}">
                <a16:creationId xmlns:a16="http://schemas.microsoft.com/office/drawing/2014/main" id="{53CD9C41-B679-234A-ACDA-CFE39AC31075}"/>
              </a:ext>
            </a:extLst>
          </p:cNvPr>
          <p:cNvSpPr>
            <a:spLocks noChangeShapeType="1"/>
          </p:cNvSpPr>
          <p:nvPr/>
        </p:nvSpPr>
        <p:spPr bwMode="auto">
          <a:xfrm>
            <a:off x="7086600" y="3810000"/>
            <a:ext cx="990600" cy="1600200"/>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99342" name="Line 16">
            <a:extLst>
              <a:ext uri="{FF2B5EF4-FFF2-40B4-BE49-F238E27FC236}">
                <a16:creationId xmlns:a16="http://schemas.microsoft.com/office/drawing/2014/main" id="{AA16752F-7010-9F40-B68A-8E2FC2F5C33D}"/>
              </a:ext>
            </a:extLst>
          </p:cNvPr>
          <p:cNvSpPr>
            <a:spLocks noChangeShapeType="1"/>
          </p:cNvSpPr>
          <p:nvPr/>
        </p:nvSpPr>
        <p:spPr bwMode="auto">
          <a:xfrm flipH="1">
            <a:off x="8458200" y="2667000"/>
            <a:ext cx="381000" cy="2667000"/>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99343" name="Line 17">
            <a:extLst>
              <a:ext uri="{FF2B5EF4-FFF2-40B4-BE49-F238E27FC236}">
                <a16:creationId xmlns:a16="http://schemas.microsoft.com/office/drawing/2014/main" id="{5E668ACC-BBA4-EB45-92AC-DECDBFB44C21}"/>
              </a:ext>
            </a:extLst>
          </p:cNvPr>
          <p:cNvSpPr>
            <a:spLocks noChangeShapeType="1"/>
          </p:cNvSpPr>
          <p:nvPr/>
        </p:nvSpPr>
        <p:spPr bwMode="auto">
          <a:xfrm>
            <a:off x="7620000" y="2514600"/>
            <a:ext cx="381000" cy="914400"/>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99344" name="Line 18">
            <a:extLst>
              <a:ext uri="{FF2B5EF4-FFF2-40B4-BE49-F238E27FC236}">
                <a16:creationId xmlns:a16="http://schemas.microsoft.com/office/drawing/2014/main" id="{811D272E-6D82-BF48-9DD6-067014202416}"/>
              </a:ext>
            </a:extLst>
          </p:cNvPr>
          <p:cNvSpPr>
            <a:spLocks noChangeShapeType="1"/>
          </p:cNvSpPr>
          <p:nvPr/>
        </p:nvSpPr>
        <p:spPr bwMode="auto">
          <a:xfrm>
            <a:off x="8153400" y="1447800"/>
            <a:ext cx="457200" cy="762000"/>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99345" name="Line 19">
            <a:extLst>
              <a:ext uri="{FF2B5EF4-FFF2-40B4-BE49-F238E27FC236}">
                <a16:creationId xmlns:a16="http://schemas.microsoft.com/office/drawing/2014/main" id="{D00B4404-C328-1B48-AB64-785F14162DF4}"/>
              </a:ext>
            </a:extLst>
          </p:cNvPr>
          <p:cNvSpPr>
            <a:spLocks noChangeShapeType="1"/>
          </p:cNvSpPr>
          <p:nvPr/>
        </p:nvSpPr>
        <p:spPr bwMode="auto">
          <a:xfrm>
            <a:off x="8153400" y="3886200"/>
            <a:ext cx="0" cy="1371600"/>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99346" name="Text Box 20">
            <a:extLst>
              <a:ext uri="{FF2B5EF4-FFF2-40B4-BE49-F238E27FC236}">
                <a16:creationId xmlns:a16="http://schemas.microsoft.com/office/drawing/2014/main" id="{5C2F3F73-0FF1-874A-AE4C-B0FF8BE78A67}"/>
              </a:ext>
            </a:extLst>
          </p:cNvPr>
          <p:cNvSpPr txBox="1">
            <a:spLocks noChangeArrowheads="1"/>
          </p:cNvSpPr>
          <p:nvPr/>
        </p:nvSpPr>
        <p:spPr bwMode="auto">
          <a:xfrm>
            <a:off x="6629400" y="6019800"/>
            <a:ext cx="2362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800" b="1" dirty="0">
                <a:solidFill>
                  <a:schemeClr val="tx1"/>
                </a:solidFill>
              </a:rPr>
              <a:t>前趋图</a:t>
            </a:r>
          </a:p>
        </p:txBody>
      </p:sp>
      <p:grpSp>
        <p:nvGrpSpPr>
          <p:cNvPr id="2" name="Group 29">
            <a:extLst>
              <a:ext uri="{FF2B5EF4-FFF2-40B4-BE49-F238E27FC236}">
                <a16:creationId xmlns:a16="http://schemas.microsoft.com/office/drawing/2014/main" id="{7A15B03D-3BCC-1E41-9C87-9A9C772FF9AC}"/>
              </a:ext>
            </a:extLst>
          </p:cNvPr>
          <p:cNvGrpSpPr>
            <a:grpSpLocks/>
          </p:cNvGrpSpPr>
          <p:nvPr/>
        </p:nvGrpSpPr>
        <p:grpSpPr bwMode="auto">
          <a:xfrm>
            <a:off x="6858000" y="1447800"/>
            <a:ext cx="2133600" cy="3200400"/>
            <a:chOff x="4320" y="912"/>
            <a:chExt cx="1344" cy="2016"/>
          </a:xfrm>
        </p:grpSpPr>
        <p:sp>
          <p:nvSpPr>
            <p:cNvPr id="99349" name="Rectangle 21">
              <a:extLst>
                <a:ext uri="{FF2B5EF4-FFF2-40B4-BE49-F238E27FC236}">
                  <a16:creationId xmlns:a16="http://schemas.microsoft.com/office/drawing/2014/main" id="{8F835CA8-2631-F840-BB4D-AA6A587A5362}"/>
                </a:ext>
              </a:extLst>
            </p:cNvPr>
            <p:cNvSpPr>
              <a:spLocks noChangeArrowheads="1"/>
            </p:cNvSpPr>
            <p:nvPr/>
          </p:nvSpPr>
          <p:spPr bwMode="auto">
            <a:xfrm>
              <a:off x="4608" y="912"/>
              <a:ext cx="20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en-US" altLang="zh-CN" b="1">
                  <a:solidFill>
                    <a:srgbClr val="FF0000"/>
                  </a:solidFill>
                </a:rPr>
                <a:t>a</a:t>
              </a:r>
            </a:p>
          </p:txBody>
        </p:sp>
        <p:sp>
          <p:nvSpPr>
            <p:cNvPr id="99350" name="Rectangle 22">
              <a:extLst>
                <a:ext uri="{FF2B5EF4-FFF2-40B4-BE49-F238E27FC236}">
                  <a16:creationId xmlns:a16="http://schemas.microsoft.com/office/drawing/2014/main" id="{4DF364C4-6334-1249-B73F-6D95DCD7A45A}"/>
                </a:ext>
              </a:extLst>
            </p:cNvPr>
            <p:cNvSpPr>
              <a:spLocks noChangeArrowheads="1"/>
            </p:cNvSpPr>
            <p:nvPr/>
          </p:nvSpPr>
          <p:spPr bwMode="auto">
            <a:xfrm>
              <a:off x="5360" y="960"/>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en-US" altLang="zh-CN" b="1">
                  <a:solidFill>
                    <a:srgbClr val="FF0000"/>
                  </a:solidFill>
                </a:rPr>
                <a:t>b</a:t>
              </a:r>
            </a:p>
          </p:txBody>
        </p:sp>
        <p:sp>
          <p:nvSpPr>
            <p:cNvPr id="99351" name="Rectangle 23">
              <a:extLst>
                <a:ext uri="{FF2B5EF4-FFF2-40B4-BE49-F238E27FC236}">
                  <a16:creationId xmlns:a16="http://schemas.microsoft.com/office/drawing/2014/main" id="{86133D23-F7EF-1C49-B50A-7AA3E064E4ED}"/>
                </a:ext>
              </a:extLst>
            </p:cNvPr>
            <p:cNvSpPr>
              <a:spLocks noChangeArrowheads="1"/>
            </p:cNvSpPr>
            <p:nvPr/>
          </p:nvSpPr>
          <p:spPr bwMode="auto">
            <a:xfrm>
              <a:off x="4320" y="1728"/>
              <a:ext cx="20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en-US" altLang="zh-CN" b="1">
                  <a:solidFill>
                    <a:srgbClr val="FF0000"/>
                  </a:solidFill>
                </a:rPr>
                <a:t>c</a:t>
              </a:r>
            </a:p>
          </p:txBody>
        </p:sp>
        <p:sp>
          <p:nvSpPr>
            <p:cNvPr id="99352" name="Rectangle 24">
              <a:extLst>
                <a:ext uri="{FF2B5EF4-FFF2-40B4-BE49-F238E27FC236}">
                  <a16:creationId xmlns:a16="http://schemas.microsoft.com/office/drawing/2014/main" id="{2CF4A2C7-7371-4F43-BBC9-1A0B12061FD9}"/>
                </a:ext>
              </a:extLst>
            </p:cNvPr>
            <p:cNvSpPr>
              <a:spLocks noChangeArrowheads="1"/>
            </p:cNvSpPr>
            <p:nvPr/>
          </p:nvSpPr>
          <p:spPr bwMode="auto">
            <a:xfrm>
              <a:off x="5024" y="1776"/>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en-US" altLang="zh-CN" b="1">
                  <a:solidFill>
                    <a:srgbClr val="FF0000"/>
                  </a:solidFill>
                </a:rPr>
                <a:t>d</a:t>
              </a:r>
            </a:p>
          </p:txBody>
        </p:sp>
        <p:sp>
          <p:nvSpPr>
            <p:cNvPr id="99353" name="Rectangle 25">
              <a:extLst>
                <a:ext uri="{FF2B5EF4-FFF2-40B4-BE49-F238E27FC236}">
                  <a16:creationId xmlns:a16="http://schemas.microsoft.com/office/drawing/2014/main" id="{F8FD4E8F-009A-7248-BD2F-93B05CA0DDE8}"/>
                </a:ext>
              </a:extLst>
            </p:cNvPr>
            <p:cNvSpPr>
              <a:spLocks noChangeArrowheads="1"/>
            </p:cNvSpPr>
            <p:nvPr/>
          </p:nvSpPr>
          <p:spPr bwMode="auto">
            <a:xfrm>
              <a:off x="5460" y="2208"/>
              <a:ext cx="20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en-US" altLang="zh-CN" b="1">
                  <a:solidFill>
                    <a:srgbClr val="FF0000"/>
                  </a:solidFill>
                </a:rPr>
                <a:t>e</a:t>
              </a:r>
            </a:p>
          </p:txBody>
        </p:sp>
        <p:sp>
          <p:nvSpPr>
            <p:cNvPr id="99354" name="Rectangle 26">
              <a:extLst>
                <a:ext uri="{FF2B5EF4-FFF2-40B4-BE49-F238E27FC236}">
                  <a16:creationId xmlns:a16="http://schemas.microsoft.com/office/drawing/2014/main" id="{CE13BAA0-201F-804A-A2A6-944A2566A32A}"/>
                </a:ext>
              </a:extLst>
            </p:cNvPr>
            <p:cNvSpPr>
              <a:spLocks noChangeArrowheads="1"/>
            </p:cNvSpPr>
            <p:nvPr/>
          </p:nvSpPr>
          <p:spPr bwMode="auto">
            <a:xfrm>
              <a:off x="4434" y="2640"/>
              <a:ext cx="16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en-US" altLang="zh-CN" b="1">
                  <a:solidFill>
                    <a:srgbClr val="FF0000"/>
                  </a:solidFill>
                </a:rPr>
                <a:t>f</a:t>
              </a:r>
            </a:p>
          </p:txBody>
        </p:sp>
        <p:sp>
          <p:nvSpPr>
            <p:cNvPr id="99355" name="Rectangle 27">
              <a:extLst>
                <a:ext uri="{FF2B5EF4-FFF2-40B4-BE49-F238E27FC236}">
                  <a16:creationId xmlns:a16="http://schemas.microsoft.com/office/drawing/2014/main" id="{96364571-576B-4D48-BADE-7777B3F40CDB}"/>
                </a:ext>
              </a:extLst>
            </p:cNvPr>
            <p:cNvSpPr>
              <a:spLocks noChangeArrowheads="1"/>
            </p:cNvSpPr>
            <p:nvPr/>
          </p:nvSpPr>
          <p:spPr bwMode="auto">
            <a:xfrm>
              <a:off x="4928" y="2592"/>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en-US" altLang="zh-CN" b="1">
                  <a:solidFill>
                    <a:srgbClr val="FF0000"/>
                  </a:solidFill>
                </a:rPr>
                <a:t>g</a:t>
              </a:r>
            </a:p>
          </p:txBody>
        </p:sp>
      </p:grpSp>
      <p:sp>
        <p:nvSpPr>
          <p:cNvPr id="28" name="Text Box 4">
            <a:extLst>
              <a:ext uri="{FF2B5EF4-FFF2-40B4-BE49-F238E27FC236}">
                <a16:creationId xmlns:a16="http://schemas.microsoft.com/office/drawing/2014/main" id="{8745956A-BB84-AA41-BAA6-D9593D537CBF}"/>
              </a:ext>
            </a:extLst>
          </p:cNvPr>
          <p:cNvSpPr txBox="1">
            <a:spLocks noChangeArrowheads="1"/>
          </p:cNvSpPr>
          <p:nvPr/>
        </p:nvSpPr>
        <p:spPr bwMode="auto">
          <a:xfrm>
            <a:off x="1115616" y="409601"/>
            <a:ext cx="8362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200" b="1" dirty="0">
                <a:solidFill>
                  <a:srgbClr val="3333FF"/>
                </a:solidFill>
                <a:latin typeface="宋体" panose="02010600030101010101" pitchFamily="2" charset="-122"/>
              </a:rPr>
              <a:t>2.5 </a:t>
            </a:r>
            <a:r>
              <a:rPr lang="zh-TW" altLang="en-US" sz="3200" b="1" dirty="0">
                <a:solidFill>
                  <a:srgbClr val="3333FF"/>
                </a:solidFill>
                <a:latin typeface="宋体" panose="02010600030101010101" pitchFamily="2" charset="-122"/>
              </a:rPr>
              <a:t>处理器调度</a:t>
            </a:r>
            <a:r>
              <a:rPr lang="zh-CN" altLang="en-US" sz="3200" b="1" dirty="0">
                <a:solidFill>
                  <a:srgbClr val="3333FF"/>
                </a:solidFill>
                <a:latin typeface="宋体" panose="02010600030101010101" pitchFamily="2" charset="-122"/>
              </a:rPr>
              <a:t>－－</a:t>
            </a:r>
            <a:r>
              <a:rPr lang="zh-TW" altLang="en-US" sz="3200" b="1" dirty="0">
                <a:solidFill>
                  <a:srgbClr val="FF0000"/>
                </a:solidFill>
                <a:latin typeface="宋体" panose="02010600030101010101" pitchFamily="2" charset="-122"/>
              </a:rPr>
              <a:t>信号量机制</a:t>
            </a:r>
            <a:endParaRPr lang="zh-CN" altLang="en-US" sz="3200" b="1" dirty="0">
              <a:solidFill>
                <a:srgbClr val="FF3300"/>
              </a:solidFill>
              <a:latin typeface="宋体" panose="02010600030101010101" pitchFamily="2" charset="-122"/>
            </a:endParaRPr>
          </a:p>
        </p:txBody>
      </p:sp>
      <p:sp>
        <p:nvSpPr>
          <p:cNvPr id="3" name="Slide Number Placeholder 2">
            <a:extLst>
              <a:ext uri="{FF2B5EF4-FFF2-40B4-BE49-F238E27FC236}">
                <a16:creationId xmlns:a16="http://schemas.microsoft.com/office/drawing/2014/main" id="{2E3B29B1-00A2-C249-A12D-23A21356CE89}"/>
              </a:ext>
            </a:extLst>
          </p:cNvPr>
          <p:cNvSpPr>
            <a:spLocks noGrp="1"/>
          </p:cNvSpPr>
          <p:nvPr>
            <p:ph type="sldNum" sz="quarter" idx="12"/>
          </p:nvPr>
        </p:nvSpPr>
        <p:spPr/>
        <p:txBody>
          <a:bodyPr/>
          <a:lstStyle/>
          <a:p>
            <a:fld id="{DC6D1BD5-D0BD-4B4A-ABF2-851E9CF71F86}" type="slidenum">
              <a:rPr lang="zh-CN" altLang="en-US" smtClean="0"/>
              <a:pPr/>
              <a:t>98</a:t>
            </a:fld>
            <a:endParaRPr lang="en-US" altLang="zh-CN" dirty="0"/>
          </a:p>
        </p:txBody>
      </p:sp>
    </p:spTree>
    <p:extLst>
      <p:ext uri="{BB962C8B-B14F-4D97-AF65-F5344CB8AC3E}">
        <p14:creationId xmlns:p14="http://schemas.microsoft.com/office/powerpoint/2010/main" val="1193012129"/>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84005">
                                            <p:txEl>
                                              <p:pRg st="0" end="0"/>
                                            </p:txEl>
                                          </p:spTgt>
                                        </p:tgtEl>
                                        <p:attrNameLst>
                                          <p:attrName>style.visibility</p:attrName>
                                        </p:attrNameLst>
                                      </p:cBhvr>
                                      <p:to>
                                        <p:strVal val="visible"/>
                                      </p:to>
                                    </p:set>
                                    <p:animEffect transition="in" filter="barn(outVertical)">
                                      <p:cBhvr>
                                        <p:cTn id="12" dur="500"/>
                                        <p:tgtEl>
                                          <p:spTgt spid="38400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84005">
                                            <p:txEl>
                                              <p:pRg st="1" end="1"/>
                                            </p:txEl>
                                          </p:spTgt>
                                        </p:tgtEl>
                                        <p:attrNameLst>
                                          <p:attrName>style.visibility</p:attrName>
                                        </p:attrNameLst>
                                      </p:cBhvr>
                                      <p:to>
                                        <p:strVal val="visible"/>
                                      </p:to>
                                    </p:set>
                                    <p:animEffect transition="in" filter="barn(outVertical)">
                                      <p:cBhvr>
                                        <p:cTn id="17" dur="500"/>
                                        <p:tgtEl>
                                          <p:spTgt spid="38400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84005">
                                            <p:txEl>
                                              <p:pRg st="2" end="2"/>
                                            </p:txEl>
                                          </p:spTgt>
                                        </p:tgtEl>
                                        <p:attrNameLst>
                                          <p:attrName>style.visibility</p:attrName>
                                        </p:attrNameLst>
                                      </p:cBhvr>
                                      <p:to>
                                        <p:strVal val="visible"/>
                                      </p:to>
                                    </p:set>
                                    <p:animEffect transition="in" filter="barn(outVertical)">
                                      <p:cBhvr>
                                        <p:cTn id="22" dur="500"/>
                                        <p:tgtEl>
                                          <p:spTgt spid="38400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384005">
                                            <p:txEl>
                                              <p:pRg st="3" end="3"/>
                                            </p:txEl>
                                          </p:spTgt>
                                        </p:tgtEl>
                                        <p:attrNameLst>
                                          <p:attrName>style.visibility</p:attrName>
                                        </p:attrNameLst>
                                      </p:cBhvr>
                                      <p:to>
                                        <p:strVal val="visible"/>
                                      </p:to>
                                    </p:set>
                                    <p:animEffect transition="in" filter="barn(outVertical)">
                                      <p:cBhvr>
                                        <p:cTn id="27" dur="500"/>
                                        <p:tgtEl>
                                          <p:spTgt spid="38400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384005">
                                            <p:txEl>
                                              <p:pRg st="4" end="4"/>
                                            </p:txEl>
                                          </p:spTgt>
                                        </p:tgtEl>
                                        <p:attrNameLst>
                                          <p:attrName>style.visibility</p:attrName>
                                        </p:attrNameLst>
                                      </p:cBhvr>
                                      <p:to>
                                        <p:strVal val="visible"/>
                                      </p:to>
                                    </p:set>
                                    <p:animEffect transition="in" filter="barn(outVertical)">
                                      <p:cBhvr>
                                        <p:cTn id="32" dur="500"/>
                                        <p:tgtEl>
                                          <p:spTgt spid="384005">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384005">
                                            <p:txEl>
                                              <p:pRg st="5" end="5"/>
                                            </p:txEl>
                                          </p:spTgt>
                                        </p:tgtEl>
                                        <p:attrNameLst>
                                          <p:attrName>style.visibility</p:attrName>
                                        </p:attrNameLst>
                                      </p:cBhvr>
                                      <p:to>
                                        <p:strVal val="visible"/>
                                      </p:to>
                                    </p:set>
                                    <p:animEffect transition="in" filter="barn(outVertical)">
                                      <p:cBhvr>
                                        <p:cTn id="37" dur="500"/>
                                        <p:tgtEl>
                                          <p:spTgt spid="384005">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6" presetClass="entr" presetSubtype="37" fill="hold" grpId="0" nodeType="clickEffect">
                                  <p:stCondLst>
                                    <p:cond delay="0"/>
                                  </p:stCondLst>
                                  <p:childTnLst>
                                    <p:set>
                                      <p:cBhvr>
                                        <p:cTn id="41" dur="1" fill="hold">
                                          <p:stCondLst>
                                            <p:cond delay="0"/>
                                          </p:stCondLst>
                                        </p:cTn>
                                        <p:tgtEl>
                                          <p:spTgt spid="384005">
                                            <p:txEl>
                                              <p:pRg st="6" end="6"/>
                                            </p:txEl>
                                          </p:spTgt>
                                        </p:tgtEl>
                                        <p:attrNameLst>
                                          <p:attrName>style.visibility</p:attrName>
                                        </p:attrNameLst>
                                      </p:cBhvr>
                                      <p:to>
                                        <p:strVal val="visible"/>
                                      </p:to>
                                    </p:set>
                                    <p:animEffect transition="in" filter="barn(outVertical)">
                                      <p:cBhvr>
                                        <p:cTn id="42" dur="500"/>
                                        <p:tgtEl>
                                          <p:spTgt spid="384005">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6" presetClass="entr" presetSubtype="37" fill="hold" grpId="0" nodeType="clickEffect">
                                  <p:stCondLst>
                                    <p:cond delay="0"/>
                                  </p:stCondLst>
                                  <p:childTnLst>
                                    <p:set>
                                      <p:cBhvr>
                                        <p:cTn id="46" dur="1" fill="hold">
                                          <p:stCondLst>
                                            <p:cond delay="0"/>
                                          </p:stCondLst>
                                        </p:cTn>
                                        <p:tgtEl>
                                          <p:spTgt spid="384005">
                                            <p:txEl>
                                              <p:pRg st="7" end="7"/>
                                            </p:txEl>
                                          </p:spTgt>
                                        </p:tgtEl>
                                        <p:attrNameLst>
                                          <p:attrName>style.visibility</p:attrName>
                                        </p:attrNameLst>
                                      </p:cBhvr>
                                      <p:to>
                                        <p:strVal val="visible"/>
                                      </p:to>
                                    </p:set>
                                    <p:animEffect transition="in" filter="barn(outVertical)">
                                      <p:cBhvr>
                                        <p:cTn id="47" dur="500"/>
                                        <p:tgtEl>
                                          <p:spTgt spid="384005">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6" presetClass="entr" presetSubtype="37" fill="hold" grpId="0" nodeType="clickEffect">
                                  <p:stCondLst>
                                    <p:cond delay="0"/>
                                  </p:stCondLst>
                                  <p:childTnLst>
                                    <p:set>
                                      <p:cBhvr>
                                        <p:cTn id="51" dur="1" fill="hold">
                                          <p:stCondLst>
                                            <p:cond delay="0"/>
                                          </p:stCondLst>
                                        </p:cTn>
                                        <p:tgtEl>
                                          <p:spTgt spid="384005">
                                            <p:txEl>
                                              <p:pRg st="8" end="8"/>
                                            </p:txEl>
                                          </p:spTgt>
                                        </p:tgtEl>
                                        <p:attrNameLst>
                                          <p:attrName>style.visibility</p:attrName>
                                        </p:attrNameLst>
                                      </p:cBhvr>
                                      <p:to>
                                        <p:strVal val="visible"/>
                                      </p:to>
                                    </p:set>
                                    <p:animEffect transition="in" filter="barn(outVertical)">
                                      <p:cBhvr>
                                        <p:cTn id="52" dur="500"/>
                                        <p:tgtEl>
                                          <p:spTgt spid="38400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005" grpId="0" build="p"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Text Box 2">
            <a:extLst>
              <a:ext uri="{FF2B5EF4-FFF2-40B4-BE49-F238E27FC236}">
                <a16:creationId xmlns:a16="http://schemas.microsoft.com/office/drawing/2014/main" id="{E10191C1-D05A-9B43-9D55-05E3EF74AE3C}"/>
              </a:ext>
            </a:extLst>
          </p:cNvPr>
          <p:cNvSpPr txBox="1">
            <a:spLocks noChangeArrowheads="1"/>
          </p:cNvSpPr>
          <p:nvPr/>
        </p:nvSpPr>
        <p:spPr bwMode="auto">
          <a:xfrm>
            <a:off x="548274" y="1706541"/>
            <a:ext cx="8305800" cy="3444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05000"/>
              </a:lnSpc>
            </a:pPr>
            <a:r>
              <a:rPr lang="zh-CN" altLang="en-US" b="1" dirty="0">
                <a:solidFill>
                  <a:schemeClr val="tx1"/>
                </a:solidFill>
                <a:latin typeface="华文楷体" panose="02010600040101010101" pitchFamily="2" charset="-122"/>
                <a:ea typeface="华文楷体" panose="02010600040101010101" pitchFamily="2" charset="-122"/>
              </a:rPr>
              <a:t>利用</a:t>
            </a:r>
            <a:r>
              <a:rPr lang="zh-CN" altLang="en-US" b="1" dirty="0">
                <a:solidFill>
                  <a:srgbClr val="FF3300"/>
                </a:solidFill>
                <a:latin typeface="华文楷体" panose="02010600040101010101" pitchFamily="2" charset="-122"/>
                <a:ea typeface="华文楷体" panose="02010600040101010101" pitchFamily="2" charset="-122"/>
              </a:rPr>
              <a:t>整型信号量</a:t>
            </a:r>
            <a:r>
              <a:rPr lang="zh-CN" altLang="en-US" b="1" dirty="0">
                <a:solidFill>
                  <a:schemeClr val="tx1"/>
                </a:solidFill>
                <a:latin typeface="华文楷体" panose="02010600040101010101" pitchFamily="2" charset="-122"/>
                <a:ea typeface="华文楷体" panose="02010600040101010101" pitchFamily="2" charset="-122"/>
              </a:rPr>
              <a:t>解决</a:t>
            </a:r>
            <a:r>
              <a:rPr lang="zh-CN" altLang="en-US" b="1" dirty="0">
                <a:solidFill>
                  <a:srgbClr val="3333FF"/>
                </a:solidFill>
                <a:latin typeface="华文楷体" panose="02010600040101010101" pitchFamily="2" charset="-122"/>
                <a:ea typeface="华文楷体" panose="02010600040101010101" pitchFamily="2" charset="-122"/>
              </a:rPr>
              <a:t>生产者－消费者</a:t>
            </a:r>
            <a:r>
              <a:rPr lang="zh-CN" altLang="en-US" b="1" dirty="0">
                <a:solidFill>
                  <a:schemeClr val="tx1"/>
                </a:solidFill>
                <a:latin typeface="华文楷体" panose="02010600040101010101" pitchFamily="2" charset="-122"/>
                <a:ea typeface="华文楷体" panose="02010600040101010101" pitchFamily="2" charset="-122"/>
              </a:rPr>
              <a:t>问题</a:t>
            </a:r>
          </a:p>
          <a:p>
            <a:pPr>
              <a:lnSpc>
                <a:spcPct val="105000"/>
              </a:lnSpc>
            </a:pPr>
            <a:r>
              <a:rPr lang="zh-CN" altLang="en-US"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3333FF"/>
                </a:solidFill>
                <a:latin typeface="华文楷体" panose="02010600040101010101" pitchFamily="2" charset="-122"/>
                <a:ea typeface="华文楷体" panose="02010600040101010101" pitchFamily="2" charset="-122"/>
              </a:rPr>
              <a:t>假设：</a:t>
            </a:r>
          </a:p>
          <a:p>
            <a:pPr>
              <a:lnSpc>
                <a:spcPct val="105000"/>
              </a:lnSpc>
            </a:pPr>
            <a:r>
              <a:rPr lang="zh-CN" altLang="en-US" b="1" dirty="0">
                <a:solidFill>
                  <a:schemeClr val="tx1"/>
                </a:solidFill>
                <a:latin typeface="华文楷体" panose="02010600040101010101" pitchFamily="2" charset="-122"/>
                <a:ea typeface="华文楷体" panose="02010600040101010101" pitchFamily="2" charset="-122"/>
              </a:rPr>
              <a:t>     </a:t>
            </a:r>
            <a:r>
              <a:rPr lang="en-US" altLang="zh-CN" b="1" dirty="0">
                <a:solidFill>
                  <a:schemeClr val="tx1"/>
                </a:solidFill>
                <a:latin typeface="华文楷体" panose="02010600040101010101" pitchFamily="2" charset="-122"/>
                <a:ea typeface="华文楷体" panose="02010600040101010101" pitchFamily="2" charset="-122"/>
              </a:rPr>
              <a:t>1</a:t>
            </a:r>
            <a:r>
              <a:rPr lang="zh-CN" altLang="en-US" b="1" dirty="0">
                <a:solidFill>
                  <a:schemeClr val="tx1"/>
                </a:solidFill>
                <a:latin typeface="华文楷体" panose="02010600040101010101" pitchFamily="2" charset="-122"/>
                <a:ea typeface="华文楷体" panose="02010600040101010101" pitchFamily="2" charset="-122"/>
              </a:rPr>
              <a:t>．公有缓冲池中有</a:t>
            </a:r>
            <a:r>
              <a:rPr lang="en-US" altLang="zh-CN" b="1" dirty="0">
                <a:solidFill>
                  <a:srgbClr val="3333FF"/>
                </a:solidFill>
                <a:latin typeface="华文楷体" panose="02010600040101010101" pitchFamily="2" charset="-122"/>
                <a:ea typeface="华文楷体" panose="02010600040101010101" pitchFamily="2" charset="-122"/>
              </a:rPr>
              <a:t>n</a:t>
            </a:r>
            <a:r>
              <a:rPr lang="zh-CN" altLang="en-US" b="1" dirty="0">
                <a:solidFill>
                  <a:schemeClr val="tx1"/>
                </a:solidFill>
                <a:latin typeface="华文楷体" panose="02010600040101010101" pitchFamily="2" charset="-122"/>
                <a:ea typeface="华文楷体" panose="02010600040101010101" pitchFamily="2" charset="-122"/>
              </a:rPr>
              <a:t>个缓冲区，互斥信号量</a:t>
            </a:r>
            <a:r>
              <a:rPr lang="en-US" altLang="zh-CN" b="1" dirty="0">
                <a:solidFill>
                  <a:srgbClr val="3333FF"/>
                </a:solidFill>
                <a:latin typeface="华文楷体" panose="02010600040101010101" pitchFamily="2" charset="-122"/>
                <a:ea typeface="华文楷体" panose="02010600040101010101" pitchFamily="2" charset="-122"/>
              </a:rPr>
              <a:t>mutex</a:t>
            </a:r>
            <a:r>
              <a:rPr lang="zh-CN" altLang="en-US" b="1" dirty="0">
                <a:solidFill>
                  <a:schemeClr val="tx1"/>
                </a:solidFill>
                <a:latin typeface="华文楷体" panose="02010600040101010101" pitchFamily="2" charset="-122"/>
                <a:ea typeface="华文楷体" panose="02010600040101010101" pitchFamily="2" charset="-122"/>
              </a:rPr>
              <a:t>实现进程对缓冲池及满缓冲区计数器的互斥使用。</a:t>
            </a:r>
          </a:p>
          <a:p>
            <a:pPr>
              <a:lnSpc>
                <a:spcPct val="105000"/>
              </a:lnSpc>
            </a:pPr>
            <a:r>
              <a:rPr lang="zh-CN" altLang="en-US" b="1" dirty="0">
                <a:solidFill>
                  <a:schemeClr val="tx1"/>
                </a:solidFill>
                <a:latin typeface="华文楷体" panose="02010600040101010101" pitchFamily="2" charset="-122"/>
                <a:ea typeface="华文楷体" panose="02010600040101010101" pitchFamily="2" charset="-122"/>
              </a:rPr>
              <a:t>    </a:t>
            </a:r>
            <a:r>
              <a:rPr lang="en-US" altLang="zh-CN" b="1" dirty="0">
                <a:solidFill>
                  <a:schemeClr val="tx1"/>
                </a:solidFill>
                <a:latin typeface="华文楷体" panose="02010600040101010101" pitchFamily="2" charset="-122"/>
                <a:ea typeface="华文楷体" panose="02010600040101010101" pitchFamily="2" charset="-122"/>
              </a:rPr>
              <a:t>2</a:t>
            </a:r>
            <a:r>
              <a:rPr lang="zh-CN" altLang="en-US" b="1" dirty="0">
                <a:solidFill>
                  <a:schemeClr val="tx1"/>
                </a:solidFill>
                <a:latin typeface="华文楷体" panose="02010600040101010101" pitchFamily="2" charset="-122"/>
                <a:ea typeface="华文楷体" panose="02010600040101010101" pitchFamily="2" charset="-122"/>
              </a:rPr>
              <a:t>．生产者和消费者互相等效，即只要缓冲池未满，生产者便可将消息送入缓冲池；只要缓冲池未空，消费者便可到缓冲池中取走一个消息。</a:t>
            </a:r>
          </a:p>
          <a:p>
            <a:pPr>
              <a:lnSpc>
                <a:spcPct val="105000"/>
              </a:lnSpc>
            </a:pPr>
            <a:r>
              <a:rPr lang="zh-CN" altLang="en-US" b="1" dirty="0">
                <a:solidFill>
                  <a:srgbClr val="3333FF"/>
                </a:solidFill>
                <a:latin typeface="华文楷体" panose="02010600040101010101" pitchFamily="2" charset="-122"/>
                <a:ea typeface="华文楷体" panose="02010600040101010101" pitchFamily="2" charset="-122"/>
              </a:rPr>
              <a:t>    生产者－消费者问题描述如下：</a:t>
            </a:r>
          </a:p>
        </p:txBody>
      </p:sp>
      <p:sp>
        <p:nvSpPr>
          <p:cNvPr id="5" name="Rectangle 3">
            <a:extLst>
              <a:ext uri="{FF2B5EF4-FFF2-40B4-BE49-F238E27FC236}">
                <a16:creationId xmlns:a16="http://schemas.microsoft.com/office/drawing/2014/main" id="{CB14CC21-6C0A-8841-8E67-EB75AE4F565B}"/>
              </a:ext>
            </a:extLst>
          </p:cNvPr>
          <p:cNvSpPr>
            <a:spLocks noChangeArrowheads="1"/>
          </p:cNvSpPr>
          <p:nvPr/>
        </p:nvSpPr>
        <p:spPr bwMode="auto">
          <a:xfrm>
            <a:off x="1187624" y="404664"/>
            <a:ext cx="756084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2.5 </a:t>
            </a:r>
            <a:r>
              <a:rPr lang="zh-CN" altLang="en-US" sz="2800" b="1" dirty="0">
                <a:solidFill>
                  <a:srgbClr val="0000FF"/>
                </a:solidFill>
                <a:latin typeface="宋体" panose="02010600030101010101" pitchFamily="2" charset="-122"/>
              </a:rPr>
              <a:t>经典进程同步问题－</a:t>
            </a:r>
            <a:r>
              <a:rPr lang="zh-CN" altLang="en-US" sz="2800" b="1" dirty="0">
                <a:solidFill>
                  <a:srgbClr val="FF0000"/>
                </a:solidFill>
                <a:latin typeface="宋体" panose="02010600030101010101" pitchFamily="2" charset="-122"/>
              </a:rPr>
              <a:t>生产者－消费者问题</a:t>
            </a:r>
          </a:p>
        </p:txBody>
      </p:sp>
      <p:sp>
        <p:nvSpPr>
          <p:cNvPr id="2" name="Slide Number Placeholder 1">
            <a:extLst>
              <a:ext uri="{FF2B5EF4-FFF2-40B4-BE49-F238E27FC236}">
                <a16:creationId xmlns:a16="http://schemas.microsoft.com/office/drawing/2014/main" id="{F58D1BE1-3585-B140-8EFC-A4F65ABC0132}"/>
              </a:ext>
            </a:extLst>
          </p:cNvPr>
          <p:cNvSpPr>
            <a:spLocks noGrp="1"/>
          </p:cNvSpPr>
          <p:nvPr>
            <p:ph type="sldNum" sz="quarter" idx="12"/>
          </p:nvPr>
        </p:nvSpPr>
        <p:spPr/>
        <p:txBody>
          <a:bodyPr/>
          <a:lstStyle/>
          <a:p>
            <a:fld id="{DC6D1BD5-D0BD-4B4A-ABF2-851E9CF71F86}" type="slidenum">
              <a:rPr lang="zh-CN" altLang="en-US" smtClean="0"/>
              <a:pPr/>
              <a:t>99</a:t>
            </a:fld>
            <a:endParaRPr lang="en-US" altLang="zh-CN" dirty="0"/>
          </a:p>
        </p:txBody>
      </p:sp>
    </p:spTree>
    <p:extLst>
      <p:ext uri="{BB962C8B-B14F-4D97-AF65-F5344CB8AC3E}">
        <p14:creationId xmlns:p14="http://schemas.microsoft.com/office/powerpoint/2010/main" val="133549965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54658">
                                            <p:txEl>
                                              <p:pRg st="0" end="0"/>
                                            </p:txEl>
                                          </p:spTgt>
                                        </p:tgtEl>
                                        <p:attrNameLst>
                                          <p:attrName>style.visibility</p:attrName>
                                        </p:attrNameLst>
                                      </p:cBhvr>
                                      <p:to>
                                        <p:strVal val="visible"/>
                                      </p:to>
                                    </p:set>
                                    <p:animEffect transition="in" filter="barn(outVertical)">
                                      <p:cBhvr>
                                        <p:cTn id="7" dur="500"/>
                                        <p:tgtEl>
                                          <p:spTgt spid="45465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54658">
                                            <p:txEl>
                                              <p:pRg st="1" end="1"/>
                                            </p:txEl>
                                          </p:spTgt>
                                        </p:tgtEl>
                                        <p:attrNameLst>
                                          <p:attrName>style.visibility</p:attrName>
                                        </p:attrNameLst>
                                      </p:cBhvr>
                                      <p:to>
                                        <p:strVal val="visible"/>
                                      </p:to>
                                    </p:set>
                                    <p:animEffect transition="in" filter="barn(outVertical)">
                                      <p:cBhvr>
                                        <p:cTn id="12" dur="500"/>
                                        <p:tgtEl>
                                          <p:spTgt spid="45465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454658">
                                            <p:txEl>
                                              <p:pRg st="2" end="2"/>
                                            </p:txEl>
                                          </p:spTgt>
                                        </p:tgtEl>
                                        <p:attrNameLst>
                                          <p:attrName>style.visibility</p:attrName>
                                        </p:attrNameLst>
                                      </p:cBhvr>
                                      <p:to>
                                        <p:strVal val="visible"/>
                                      </p:to>
                                    </p:set>
                                    <p:animEffect transition="in" filter="barn(outVertical)">
                                      <p:cBhvr>
                                        <p:cTn id="17" dur="500"/>
                                        <p:tgtEl>
                                          <p:spTgt spid="45465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454658">
                                            <p:txEl>
                                              <p:pRg st="3" end="3"/>
                                            </p:txEl>
                                          </p:spTgt>
                                        </p:tgtEl>
                                        <p:attrNameLst>
                                          <p:attrName>style.visibility</p:attrName>
                                        </p:attrNameLst>
                                      </p:cBhvr>
                                      <p:to>
                                        <p:strVal val="visible"/>
                                      </p:to>
                                    </p:set>
                                    <p:animEffect transition="in" filter="barn(outVertical)">
                                      <p:cBhvr>
                                        <p:cTn id="22" dur="500"/>
                                        <p:tgtEl>
                                          <p:spTgt spid="45465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454658">
                                            <p:txEl>
                                              <p:pRg st="4" end="4"/>
                                            </p:txEl>
                                          </p:spTgt>
                                        </p:tgtEl>
                                        <p:attrNameLst>
                                          <p:attrName>style.visibility</p:attrName>
                                        </p:attrNameLst>
                                      </p:cBhvr>
                                      <p:to>
                                        <p:strVal val="visible"/>
                                      </p:to>
                                    </p:set>
                                    <p:animEffect transition="in" filter="barn(outVertical)">
                                      <p:cBhvr>
                                        <p:cTn id="27" dur="500"/>
                                        <p:tgtEl>
                                          <p:spTgt spid="45465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4658" grpId="0" build="p"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40" name="Text Box 8">
            <a:extLst>
              <a:ext uri="{FF2B5EF4-FFF2-40B4-BE49-F238E27FC236}">
                <a16:creationId xmlns:a16="http://schemas.microsoft.com/office/drawing/2014/main" id="{CC01C83D-7A9D-FB47-B951-6AAF5968D33B}"/>
              </a:ext>
            </a:extLst>
          </p:cNvPr>
          <p:cNvSpPr txBox="1">
            <a:spLocks noChangeArrowheads="1"/>
          </p:cNvSpPr>
          <p:nvPr/>
        </p:nvSpPr>
        <p:spPr bwMode="auto">
          <a:xfrm>
            <a:off x="322783" y="4170419"/>
            <a:ext cx="4231029" cy="1889941"/>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40000"/>
              </a:lnSpc>
              <a:spcBef>
                <a:spcPct val="50000"/>
              </a:spcBef>
            </a:pPr>
            <a:r>
              <a:rPr lang="en-US" altLang="zh-CN" sz="2000" b="1" dirty="0">
                <a:solidFill>
                  <a:srgbClr val="3333FF"/>
                </a:solidFill>
                <a:latin typeface="+mn-ea"/>
                <a:ea typeface="+mn-ea"/>
              </a:rPr>
              <a:t>Consumer (){   while(true)</a:t>
            </a:r>
            <a:r>
              <a:rPr lang="en-US" altLang="zh-CN" sz="2000" b="1" dirty="0">
                <a:solidFill>
                  <a:srgbClr val="171D17"/>
                </a:solidFill>
                <a:latin typeface="+mn-ea"/>
                <a:ea typeface="+mn-ea"/>
              </a:rPr>
              <a:t> {</a:t>
            </a:r>
          </a:p>
          <a:p>
            <a:pPr>
              <a:lnSpc>
                <a:spcPct val="40000"/>
              </a:lnSpc>
              <a:spcBef>
                <a:spcPct val="50000"/>
              </a:spcBef>
            </a:pPr>
            <a:r>
              <a:rPr lang="zh-CN" altLang="en-US" sz="2000" b="1" dirty="0">
                <a:solidFill>
                  <a:srgbClr val="000000"/>
                </a:solidFill>
                <a:latin typeface="+mn-ea"/>
                <a:ea typeface="+mn-ea"/>
              </a:rPr>
              <a:t>    </a:t>
            </a:r>
            <a:r>
              <a:rPr lang="en-US" altLang="zh-CN" sz="2000" b="1" dirty="0">
                <a:solidFill>
                  <a:srgbClr val="000000"/>
                </a:solidFill>
                <a:latin typeface="+mn-ea"/>
                <a:ea typeface="+mn-ea"/>
              </a:rPr>
              <a:t>while counter = 0 do no-op;</a:t>
            </a:r>
          </a:p>
          <a:p>
            <a:pPr>
              <a:lnSpc>
                <a:spcPct val="40000"/>
              </a:lnSpc>
              <a:spcBef>
                <a:spcPct val="50000"/>
              </a:spcBef>
            </a:pPr>
            <a:r>
              <a:rPr lang="zh-CN" altLang="en-US" sz="2000" b="1" dirty="0">
                <a:solidFill>
                  <a:srgbClr val="000000"/>
                </a:solidFill>
                <a:latin typeface="+mn-ea"/>
                <a:ea typeface="+mn-ea"/>
              </a:rPr>
              <a:t>    </a:t>
            </a:r>
            <a:r>
              <a:rPr lang="en-US" altLang="zh-CN" sz="2000" b="1" dirty="0" err="1">
                <a:solidFill>
                  <a:srgbClr val="000000"/>
                </a:solidFill>
                <a:latin typeface="+mn-ea"/>
                <a:ea typeface="+mn-ea"/>
              </a:rPr>
              <a:t>nextc</a:t>
            </a:r>
            <a:r>
              <a:rPr lang="en-US" altLang="zh-CN" sz="2000" b="1" dirty="0">
                <a:solidFill>
                  <a:srgbClr val="000000"/>
                </a:solidFill>
                <a:latin typeface="+mn-ea"/>
                <a:ea typeface="+mn-ea"/>
              </a:rPr>
              <a:t> : =buffer[out];</a:t>
            </a:r>
          </a:p>
          <a:p>
            <a:pPr>
              <a:lnSpc>
                <a:spcPct val="40000"/>
              </a:lnSpc>
              <a:spcBef>
                <a:spcPct val="50000"/>
              </a:spcBef>
            </a:pPr>
            <a:r>
              <a:rPr lang="zh-CN" altLang="en-US" sz="2000" b="1" dirty="0">
                <a:solidFill>
                  <a:srgbClr val="000000"/>
                </a:solidFill>
                <a:latin typeface="+mn-ea"/>
                <a:ea typeface="+mn-ea"/>
              </a:rPr>
              <a:t>    </a:t>
            </a:r>
            <a:r>
              <a:rPr lang="en-US" altLang="zh-CN" sz="2000" b="1" dirty="0">
                <a:solidFill>
                  <a:srgbClr val="000000"/>
                </a:solidFill>
                <a:latin typeface="+mn-ea"/>
                <a:ea typeface="+mn-ea"/>
              </a:rPr>
              <a:t>out : =out+ 1 mod n;</a:t>
            </a:r>
          </a:p>
          <a:p>
            <a:pPr>
              <a:lnSpc>
                <a:spcPct val="40000"/>
              </a:lnSpc>
              <a:spcBef>
                <a:spcPct val="50000"/>
              </a:spcBef>
            </a:pPr>
            <a:r>
              <a:rPr lang="zh-CN" altLang="en-US" sz="2000" b="1" dirty="0">
                <a:solidFill>
                  <a:srgbClr val="171D17"/>
                </a:solidFill>
                <a:latin typeface="+mn-ea"/>
                <a:ea typeface="+mn-ea"/>
              </a:rPr>
              <a:t>    </a:t>
            </a:r>
            <a:r>
              <a:rPr lang="en-US" altLang="zh-CN" sz="2000" b="1" dirty="0">
                <a:solidFill>
                  <a:srgbClr val="171D17"/>
                </a:solidFill>
                <a:latin typeface="+mn-ea"/>
                <a:ea typeface="+mn-ea"/>
              </a:rPr>
              <a:t>counter : = counter –1;</a:t>
            </a:r>
          </a:p>
          <a:p>
            <a:pPr>
              <a:lnSpc>
                <a:spcPct val="40000"/>
              </a:lnSpc>
              <a:spcBef>
                <a:spcPct val="50000"/>
              </a:spcBef>
            </a:pPr>
            <a:r>
              <a:rPr lang="zh-CN" altLang="en-US" sz="2000" b="1" dirty="0">
                <a:solidFill>
                  <a:srgbClr val="000000"/>
                </a:solidFill>
                <a:latin typeface="+mn-ea"/>
                <a:ea typeface="+mn-ea"/>
              </a:rPr>
              <a:t>    </a:t>
            </a:r>
            <a:r>
              <a:rPr lang="en-US" altLang="zh-CN" sz="2000" b="1" dirty="0">
                <a:solidFill>
                  <a:srgbClr val="000000"/>
                </a:solidFill>
                <a:latin typeface="+mn-ea"/>
                <a:ea typeface="+mn-ea"/>
              </a:rPr>
              <a:t>consume the item in </a:t>
            </a:r>
            <a:r>
              <a:rPr lang="en-US" altLang="zh-CN" sz="2000" b="1" dirty="0" err="1">
                <a:solidFill>
                  <a:srgbClr val="000000"/>
                </a:solidFill>
                <a:latin typeface="+mn-ea"/>
                <a:ea typeface="+mn-ea"/>
              </a:rPr>
              <a:t>nextc</a:t>
            </a:r>
            <a:r>
              <a:rPr lang="en-US" altLang="zh-CN" sz="2000" b="1" dirty="0">
                <a:solidFill>
                  <a:srgbClr val="000000"/>
                </a:solidFill>
                <a:latin typeface="+mn-ea"/>
                <a:ea typeface="+mn-ea"/>
              </a:rPr>
              <a:t>;</a:t>
            </a:r>
          </a:p>
          <a:p>
            <a:pPr>
              <a:lnSpc>
                <a:spcPct val="40000"/>
              </a:lnSpc>
              <a:spcBef>
                <a:spcPct val="50000"/>
              </a:spcBef>
            </a:pPr>
            <a:r>
              <a:rPr lang="en-US" altLang="zh-CN" sz="2000" b="1" dirty="0">
                <a:solidFill>
                  <a:srgbClr val="000000"/>
                </a:solidFill>
                <a:latin typeface="+mn-ea"/>
                <a:ea typeface="+mn-ea"/>
              </a:rPr>
              <a:t>                     }  </a:t>
            </a:r>
            <a:r>
              <a:rPr lang="en-US" altLang="zh-CN" sz="2000" b="1" dirty="0">
                <a:solidFill>
                  <a:srgbClr val="0000FF"/>
                </a:solidFill>
                <a:latin typeface="+mn-ea"/>
                <a:ea typeface="+mn-ea"/>
              </a:rPr>
              <a:t> }</a:t>
            </a:r>
            <a:r>
              <a:rPr lang="zh-CN" altLang="en-US" sz="2000" b="1" dirty="0">
                <a:solidFill>
                  <a:srgbClr val="0000FF"/>
                </a:solidFill>
                <a:latin typeface="+mn-ea"/>
                <a:ea typeface="+mn-ea"/>
              </a:rPr>
              <a:t> </a:t>
            </a:r>
            <a:endParaRPr lang="en-US" altLang="zh-CN" sz="2000" b="1" dirty="0">
              <a:solidFill>
                <a:srgbClr val="0000FF"/>
              </a:solidFill>
              <a:latin typeface="+mn-ea"/>
              <a:ea typeface="+mn-ea"/>
            </a:endParaRPr>
          </a:p>
        </p:txBody>
      </p:sp>
      <p:sp>
        <p:nvSpPr>
          <p:cNvPr id="453639" name="Text Box 7">
            <a:extLst>
              <a:ext uri="{FF2B5EF4-FFF2-40B4-BE49-F238E27FC236}">
                <a16:creationId xmlns:a16="http://schemas.microsoft.com/office/drawing/2014/main" id="{BCA40414-49EB-2342-B1F1-E6E669B2F370}"/>
              </a:ext>
            </a:extLst>
          </p:cNvPr>
          <p:cNvSpPr txBox="1">
            <a:spLocks noChangeArrowheads="1"/>
          </p:cNvSpPr>
          <p:nvPr/>
        </p:nvSpPr>
        <p:spPr bwMode="auto">
          <a:xfrm>
            <a:off x="322783" y="1492795"/>
            <a:ext cx="4231028" cy="2117759"/>
          </a:xfrm>
          <a:prstGeom prst="rect">
            <a:avLst/>
          </a:prstGeom>
          <a:noFill/>
          <a:ln w="12700">
            <a:noFill/>
            <a:miter lim="800000"/>
            <a:headEnd type="none" w="sm" len="sm"/>
            <a:tailEnd type="none" w="sm" len="sm"/>
          </a:ln>
          <a:effectLst/>
        </p:spPr>
        <p:txBody>
          <a:bodyPr wrap="square">
            <a:spAutoFit/>
          </a:bodyPr>
          <a:lstStyle/>
          <a:p>
            <a:pPr>
              <a:spcBef>
                <a:spcPct val="50000"/>
              </a:spcBef>
              <a:defRPr/>
            </a:pPr>
            <a:r>
              <a:rPr lang="en-US" altLang="zh-CN" sz="2000" b="1" dirty="0">
                <a:solidFill>
                  <a:srgbClr val="CC3399"/>
                </a:solidFill>
              </a:rPr>
              <a:t>Producer(){  while(true)</a:t>
            </a:r>
            <a:r>
              <a:rPr lang="en-US" altLang="zh-CN" sz="2000" b="1" dirty="0">
                <a:solidFill>
                  <a:srgbClr val="000000"/>
                </a:solidFill>
              </a:rPr>
              <a:t>  {                   </a:t>
            </a:r>
          </a:p>
          <a:p>
            <a:pPr>
              <a:lnSpc>
                <a:spcPct val="45000"/>
              </a:lnSpc>
              <a:spcBef>
                <a:spcPct val="50000"/>
              </a:spcBef>
              <a:defRPr/>
            </a:pPr>
            <a:r>
              <a:rPr lang="zh-CN" altLang="en-US" sz="2000" b="1" dirty="0">
                <a:solidFill>
                  <a:srgbClr val="000000"/>
                </a:solidFill>
              </a:rPr>
              <a:t>    </a:t>
            </a:r>
            <a:r>
              <a:rPr lang="en-US" altLang="zh-CN" sz="2000" b="1" dirty="0">
                <a:solidFill>
                  <a:srgbClr val="000000"/>
                </a:solidFill>
              </a:rPr>
              <a:t>produce an item in </a:t>
            </a:r>
            <a:r>
              <a:rPr lang="en-US" altLang="zh-CN" sz="2000" b="1" dirty="0" err="1">
                <a:solidFill>
                  <a:srgbClr val="000000"/>
                </a:solidFill>
              </a:rPr>
              <a:t>nextp</a:t>
            </a:r>
            <a:r>
              <a:rPr lang="en-US" altLang="zh-CN" sz="2000" b="1" dirty="0">
                <a:solidFill>
                  <a:srgbClr val="000000"/>
                </a:solidFill>
              </a:rPr>
              <a:t>;                                                 </a:t>
            </a:r>
          </a:p>
          <a:p>
            <a:pPr>
              <a:lnSpc>
                <a:spcPct val="45000"/>
              </a:lnSpc>
              <a:spcBef>
                <a:spcPct val="50000"/>
              </a:spcBef>
              <a:defRPr/>
            </a:pPr>
            <a:r>
              <a:rPr lang="zh-CN" altLang="en-US" sz="2000" b="1" dirty="0">
                <a:solidFill>
                  <a:srgbClr val="000000"/>
                </a:solidFill>
              </a:rPr>
              <a:t>    </a:t>
            </a:r>
            <a:r>
              <a:rPr lang="en-US" altLang="zh-CN" sz="2000" b="1" dirty="0">
                <a:solidFill>
                  <a:srgbClr val="000000"/>
                </a:solidFill>
              </a:rPr>
              <a:t>while counter = n do no-op;</a:t>
            </a:r>
          </a:p>
          <a:p>
            <a:pPr lvl="1">
              <a:lnSpc>
                <a:spcPct val="40000"/>
              </a:lnSpc>
              <a:spcBef>
                <a:spcPct val="50000"/>
              </a:spcBef>
              <a:defRPr/>
            </a:pPr>
            <a:r>
              <a:rPr lang="en-US" altLang="zh-CN" sz="2000" b="1" dirty="0">
                <a:solidFill>
                  <a:srgbClr val="000000"/>
                </a:solidFill>
              </a:rPr>
              <a:t>buffer[in] : = </a:t>
            </a:r>
            <a:r>
              <a:rPr lang="en-US" altLang="zh-CN" sz="2000" b="1" dirty="0" err="1">
                <a:solidFill>
                  <a:srgbClr val="000000"/>
                </a:solidFill>
              </a:rPr>
              <a:t>nextp</a:t>
            </a:r>
            <a:r>
              <a:rPr lang="en-US" altLang="zh-CN" sz="2000" b="1" dirty="0">
                <a:solidFill>
                  <a:srgbClr val="000000"/>
                </a:solidFill>
              </a:rPr>
              <a:t> ;</a:t>
            </a:r>
          </a:p>
          <a:p>
            <a:pPr>
              <a:lnSpc>
                <a:spcPct val="40000"/>
              </a:lnSpc>
              <a:spcBef>
                <a:spcPct val="50000"/>
              </a:spcBef>
              <a:defRPr/>
            </a:pPr>
            <a:r>
              <a:rPr lang="zh-CN" altLang="en-US" sz="2000" b="1" dirty="0">
                <a:solidFill>
                  <a:srgbClr val="000000"/>
                </a:solidFill>
              </a:rPr>
              <a:t>    </a:t>
            </a:r>
            <a:r>
              <a:rPr lang="en-US" altLang="zh-CN" sz="2000" b="1" dirty="0">
                <a:solidFill>
                  <a:srgbClr val="000000"/>
                </a:solidFill>
              </a:rPr>
              <a:t>in : = in+1 mod n;</a:t>
            </a:r>
          </a:p>
          <a:p>
            <a:pPr>
              <a:lnSpc>
                <a:spcPct val="40000"/>
              </a:lnSpc>
              <a:spcBef>
                <a:spcPct val="50000"/>
              </a:spcBef>
              <a:defRPr/>
            </a:pPr>
            <a:r>
              <a:rPr lang="zh-CN" altLang="en-US" sz="2000" b="1" dirty="0">
                <a:solidFill>
                  <a:srgbClr val="000000"/>
                </a:solidFill>
              </a:rPr>
              <a:t>    </a:t>
            </a:r>
            <a:r>
              <a:rPr lang="en-US" altLang="zh-CN" sz="2000" b="1" dirty="0">
                <a:solidFill>
                  <a:srgbClr val="171D17"/>
                </a:solidFill>
              </a:rPr>
              <a:t>counter : = counter+1 ;</a:t>
            </a:r>
          </a:p>
          <a:p>
            <a:pPr>
              <a:lnSpc>
                <a:spcPct val="40000"/>
              </a:lnSpc>
              <a:spcBef>
                <a:spcPct val="50000"/>
              </a:spcBef>
              <a:defRPr/>
            </a:pPr>
            <a:r>
              <a:rPr lang="en-US" altLang="zh-CN" sz="2000" b="1" dirty="0">
                <a:solidFill>
                  <a:srgbClr val="000000"/>
                </a:solidFill>
              </a:rPr>
              <a:t>                    </a:t>
            </a:r>
            <a:r>
              <a:rPr lang="en-US" altLang="zh-CN" sz="2000" b="1" dirty="0">
                <a:solidFill>
                  <a:srgbClr val="CC3399"/>
                </a:solidFill>
              </a:rPr>
              <a:t>}</a:t>
            </a:r>
            <a:r>
              <a:rPr lang="en-US" altLang="zh-CN" sz="2000" b="1" dirty="0">
                <a:solidFill>
                  <a:srgbClr val="000000"/>
                </a:solidFill>
              </a:rPr>
              <a:t>   }</a:t>
            </a:r>
            <a:endParaRPr lang="en-US" altLang="zh-CN" sz="2000" b="1" dirty="0">
              <a:solidFill>
                <a:srgbClr val="000000"/>
              </a:solidFill>
              <a:effectLst>
                <a:outerShdw blurRad="38100" dist="38100" dir="2700000" algn="tl">
                  <a:srgbClr val="C0C0C0"/>
                </a:outerShdw>
              </a:effectLst>
              <a:latin typeface="Arial" pitchFamily="34" charset="0"/>
              <a:ea typeface="幼圆" pitchFamily="49" charset="-122"/>
            </a:endParaRPr>
          </a:p>
        </p:txBody>
      </p:sp>
      <p:sp>
        <p:nvSpPr>
          <p:cNvPr id="453635" name="Text Box 3">
            <a:extLst>
              <a:ext uri="{FF2B5EF4-FFF2-40B4-BE49-F238E27FC236}">
                <a16:creationId xmlns:a16="http://schemas.microsoft.com/office/drawing/2014/main" id="{50676CD6-3585-E748-963E-02DDD8C81FED}"/>
              </a:ext>
            </a:extLst>
          </p:cNvPr>
          <p:cNvSpPr txBox="1">
            <a:spLocks noChangeArrowheads="1"/>
          </p:cNvSpPr>
          <p:nvPr/>
        </p:nvSpPr>
        <p:spPr bwMode="auto">
          <a:xfrm>
            <a:off x="4572000" y="4108974"/>
            <a:ext cx="4392488" cy="2443939"/>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40000"/>
              </a:lnSpc>
              <a:spcBef>
                <a:spcPct val="50000"/>
              </a:spcBef>
            </a:pPr>
            <a:r>
              <a:rPr lang="en-US" altLang="zh-CN" sz="2000" b="1" dirty="0">
                <a:solidFill>
                  <a:srgbClr val="3333FF"/>
                </a:solidFill>
                <a:latin typeface="SimSun" panose="02010600030101010101" pitchFamily="2" charset="-122"/>
                <a:ea typeface="SimSun" panose="02010600030101010101" pitchFamily="2" charset="-122"/>
              </a:rPr>
              <a:t>Consumer (){   </a:t>
            </a:r>
            <a:r>
              <a:rPr lang="en-US" altLang="zh-CN" sz="2000" b="1" dirty="0">
                <a:solidFill>
                  <a:srgbClr val="171D17"/>
                </a:solidFill>
                <a:latin typeface="SimSun" panose="02010600030101010101" pitchFamily="2" charset="-122"/>
                <a:ea typeface="SimSun" panose="02010600030101010101" pitchFamily="2" charset="-122"/>
              </a:rPr>
              <a:t>while(true)</a:t>
            </a:r>
            <a:r>
              <a:rPr lang="en-US" altLang="zh-CN" sz="2000" b="1" dirty="0">
                <a:solidFill>
                  <a:srgbClr val="3333FF"/>
                </a:solidFill>
                <a:latin typeface="SimSun" panose="02010600030101010101" pitchFamily="2" charset="-122"/>
                <a:ea typeface="SimSun" panose="02010600030101010101" pitchFamily="2" charset="-122"/>
              </a:rPr>
              <a:t> </a:t>
            </a:r>
            <a:r>
              <a:rPr lang="en-US" altLang="zh-CN" sz="2000" b="1" dirty="0">
                <a:solidFill>
                  <a:srgbClr val="171D17"/>
                </a:solidFill>
                <a:latin typeface="SimSun" panose="02010600030101010101" pitchFamily="2" charset="-122"/>
                <a:ea typeface="SimSun" panose="02010600030101010101" pitchFamily="2" charset="-122"/>
              </a:rPr>
              <a:t>{</a:t>
            </a:r>
          </a:p>
          <a:p>
            <a:pPr>
              <a:lnSpc>
                <a:spcPct val="40000"/>
              </a:lnSpc>
              <a:spcBef>
                <a:spcPct val="50000"/>
              </a:spcBef>
            </a:pPr>
            <a:r>
              <a:rPr lang="zh-CN" altLang="en-US" sz="2000" b="1" dirty="0">
                <a:solidFill>
                  <a:srgbClr val="000000"/>
                </a:solidFill>
                <a:latin typeface="SimSun" panose="02010600030101010101" pitchFamily="2" charset="-122"/>
                <a:ea typeface="SimSun" panose="02010600030101010101" pitchFamily="2" charset="-122"/>
              </a:rPr>
              <a:t>      </a:t>
            </a:r>
            <a:r>
              <a:rPr lang="en-US" altLang="zh-CN" sz="2000" b="1" dirty="0">
                <a:solidFill>
                  <a:srgbClr val="000000"/>
                </a:solidFill>
                <a:latin typeface="SimSun" panose="02010600030101010101" pitchFamily="2" charset="-122"/>
                <a:ea typeface="SimSun" panose="02010600030101010101" pitchFamily="2" charset="-122"/>
              </a:rPr>
              <a:t>while counter = 0 do no-op;</a:t>
            </a:r>
          </a:p>
          <a:p>
            <a:pPr>
              <a:lnSpc>
                <a:spcPct val="40000"/>
              </a:lnSpc>
              <a:spcBef>
                <a:spcPct val="50000"/>
              </a:spcBef>
            </a:pPr>
            <a:r>
              <a:rPr lang="zh-CN" altLang="en-US" sz="2000" b="1" dirty="0">
                <a:solidFill>
                  <a:srgbClr val="000000"/>
                </a:solidFill>
                <a:latin typeface="SimSun" panose="02010600030101010101" pitchFamily="2" charset="-122"/>
                <a:ea typeface="SimSun" panose="02010600030101010101" pitchFamily="2" charset="-122"/>
              </a:rPr>
              <a:t>      </a:t>
            </a:r>
            <a:r>
              <a:rPr lang="en-US" altLang="zh-CN" sz="2000" b="1" dirty="0">
                <a:solidFill>
                  <a:srgbClr val="0000FF"/>
                </a:solidFill>
                <a:latin typeface="SimSun" panose="02010600030101010101" pitchFamily="2" charset="-122"/>
                <a:ea typeface="SimSun" panose="02010600030101010101" pitchFamily="2" charset="-122"/>
              </a:rPr>
              <a:t>wait (mutex)</a:t>
            </a:r>
          </a:p>
          <a:p>
            <a:pPr>
              <a:lnSpc>
                <a:spcPct val="40000"/>
              </a:lnSpc>
              <a:spcBef>
                <a:spcPct val="50000"/>
              </a:spcBef>
            </a:pPr>
            <a:r>
              <a:rPr lang="zh-CN" altLang="en-US" sz="2000" b="1" dirty="0">
                <a:solidFill>
                  <a:srgbClr val="000000"/>
                </a:solidFill>
                <a:latin typeface="SimSun" panose="02010600030101010101" pitchFamily="2" charset="-122"/>
                <a:ea typeface="SimSun" panose="02010600030101010101" pitchFamily="2" charset="-122"/>
              </a:rPr>
              <a:t>      </a:t>
            </a:r>
            <a:r>
              <a:rPr lang="en-US" altLang="zh-CN" sz="2000" b="1" dirty="0" err="1">
                <a:solidFill>
                  <a:srgbClr val="000000"/>
                </a:solidFill>
                <a:latin typeface="SimSun" panose="02010600030101010101" pitchFamily="2" charset="-122"/>
                <a:ea typeface="SimSun" panose="02010600030101010101" pitchFamily="2" charset="-122"/>
              </a:rPr>
              <a:t>nextc</a:t>
            </a:r>
            <a:r>
              <a:rPr lang="en-US" altLang="zh-CN" sz="2000" b="1" dirty="0">
                <a:solidFill>
                  <a:srgbClr val="000000"/>
                </a:solidFill>
                <a:latin typeface="SimSun" panose="02010600030101010101" pitchFamily="2" charset="-122"/>
                <a:ea typeface="SimSun" panose="02010600030101010101" pitchFamily="2" charset="-122"/>
              </a:rPr>
              <a:t> : =buffer[out];</a:t>
            </a:r>
          </a:p>
          <a:p>
            <a:pPr>
              <a:lnSpc>
                <a:spcPct val="40000"/>
              </a:lnSpc>
              <a:spcBef>
                <a:spcPct val="50000"/>
              </a:spcBef>
            </a:pPr>
            <a:r>
              <a:rPr lang="zh-CN" altLang="en-US" sz="2000" b="1" dirty="0">
                <a:solidFill>
                  <a:srgbClr val="000000"/>
                </a:solidFill>
                <a:latin typeface="SimSun" panose="02010600030101010101" pitchFamily="2" charset="-122"/>
                <a:ea typeface="SimSun" panose="02010600030101010101" pitchFamily="2" charset="-122"/>
              </a:rPr>
              <a:t>      </a:t>
            </a:r>
            <a:r>
              <a:rPr lang="en-US" altLang="zh-CN" sz="2000" b="1" dirty="0">
                <a:solidFill>
                  <a:srgbClr val="000000"/>
                </a:solidFill>
                <a:latin typeface="SimSun" panose="02010600030101010101" pitchFamily="2" charset="-122"/>
                <a:ea typeface="SimSun" panose="02010600030101010101" pitchFamily="2" charset="-122"/>
              </a:rPr>
              <a:t>out : =out+ 1 mod n;</a:t>
            </a:r>
          </a:p>
          <a:p>
            <a:pPr>
              <a:lnSpc>
                <a:spcPct val="40000"/>
              </a:lnSpc>
              <a:spcBef>
                <a:spcPct val="50000"/>
              </a:spcBef>
            </a:pPr>
            <a:r>
              <a:rPr lang="zh-CN" altLang="en-US" sz="2000" b="1" dirty="0">
                <a:solidFill>
                  <a:srgbClr val="171D17"/>
                </a:solidFill>
                <a:latin typeface="SimSun" panose="02010600030101010101" pitchFamily="2" charset="-122"/>
                <a:ea typeface="SimSun" panose="02010600030101010101" pitchFamily="2" charset="-122"/>
              </a:rPr>
              <a:t>      </a:t>
            </a:r>
            <a:r>
              <a:rPr lang="en-US" altLang="zh-CN" sz="2000" b="1" dirty="0">
                <a:solidFill>
                  <a:srgbClr val="171D17"/>
                </a:solidFill>
                <a:latin typeface="SimSun" panose="02010600030101010101" pitchFamily="2" charset="-122"/>
                <a:ea typeface="SimSun" panose="02010600030101010101" pitchFamily="2" charset="-122"/>
              </a:rPr>
              <a:t>counter : = counter –1;</a:t>
            </a:r>
          </a:p>
          <a:p>
            <a:pPr>
              <a:lnSpc>
                <a:spcPct val="40000"/>
              </a:lnSpc>
              <a:spcBef>
                <a:spcPct val="50000"/>
              </a:spcBef>
            </a:pPr>
            <a:r>
              <a:rPr lang="zh-CN" altLang="en-US" sz="2000" b="1" dirty="0">
                <a:solidFill>
                  <a:srgbClr val="FF0000"/>
                </a:solidFill>
                <a:latin typeface="SimSun" panose="02010600030101010101" pitchFamily="2" charset="-122"/>
                <a:ea typeface="SimSun" panose="02010600030101010101" pitchFamily="2" charset="-122"/>
              </a:rPr>
              <a:t>      </a:t>
            </a:r>
            <a:r>
              <a:rPr lang="en-US" altLang="zh-CN" sz="2000" b="1" dirty="0">
                <a:solidFill>
                  <a:srgbClr val="0000FF"/>
                </a:solidFill>
                <a:latin typeface="SimSun" panose="02010600030101010101" pitchFamily="2" charset="-122"/>
                <a:ea typeface="SimSun" panose="02010600030101010101" pitchFamily="2" charset="-122"/>
              </a:rPr>
              <a:t>signal (mutex)</a:t>
            </a:r>
          </a:p>
          <a:p>
            <a:pPr>
              <a:lnSpc>
                <a:spcPct val="40000"/>
              </a:lnSpc>
              <a:spcBef>
                <a:spcPct val="50000"/>
              </a:spcBef>
            </a:pPr>
            <a:r>
              <a:rPr lang="zh-CN" altLang="en-US" sz="2000" b="1" dirty="0">
                <a:solidFill>
                  <a:srgbClr val="000000"/>
                </a:solidFill>
                <a:latin typeface="SimSun" panose="02010600030101010101" pitchFamily="2" charset="-122"/>
                <a:ea typeface="SimSun" panose="02010600030101010101" pitchFamily="2" charset="-122"/>
              </a:rPr>
              <a:t>      </a:t>
            </a:r>
            <a:r>
              <a:rPr lang="en-US" altLang="zh-CN" sz="2000" b="1" dirty="0">
                <a:solidFill>
                  <a:srgbClr val="000000"/>
                </a:solidFill>
                <a:latin typeface="SimSun" panose="02010600030101010101" pitchFamily="2" charset="-122"/>
                <a:ea typeface="SimSun" panose="02010600030101010101" pitchFamily="2" charset="-122"/>
              </a:rPr>
              <a:t>consume the item in </a:t>
            </a:r>
            <a:r>
              <a:rPr lang="en-US" altLang="zh-CN" sz="2000" b="1" dirty="0" err="1">
                <a:solidFill>
                  <a:srgbClr val="000000"/>
                </a:solidFill>
                <a:latin typeface="SimSun" panose="02010600030101010101" pitchFamily="2" charset="-122"/>
                <a:ea typeface="SimSun" panose="02010600030101010101" pitchFamily="2" charset="-122"/>
              </a:rPr>
              <a:t>nextc</a:t>
            </a:r>
            <a:r>
              <a:rPr lang="en-US" altLang="zh-CN" sz="2000" b="1" dirty="0">
                <a:solidFill>
                  <a:srgbClr val="000000"/>
                </a:solidFill>
                <a:latin typeface="SimSun" panose="02010600030101010101" pitchFamily="2" charset="-122"/>
                <a:ea typeface="SimSun" panose="02010600030101010101" pitchFamily="2" charset="-122"/>
              </a:rPr>
              <a:t>;</a:t>
            </a:r>
          </a:p>
          <a:p>
            <a:pPr>
              <a:lnSpc>
                <a:spcPct val="40000"/>
              </a:lnSpc>
              <a:spcBef>
                <a:spcPct val="50000"/>
              </a:spcBef>
            </a:pPr>
            <a:r>
              <a:rPr lang="en-US" altLang="zh-CN" sz="2000" b="1" dirty="0">
                <a:solidFill>
                  <a:srgbClr val="0000FF"/>
                </a:solidFill>
                <a:latin typeface="SimSun" panose="02010600030101010101" pitchFamily="2" charset="-122"/>
                <a:ea typeface="SimSun" panose="02010600030101010101" pitchFamily="2" charset="-122"/>
              </a:rPr>
              <a:t>                   }    </a:t>
            </a:r>
            <a:r>
              <a:rPr lang="en-US" altLang="zh-CN" sz="2000" b="1" dirty="0">
                <a:solidFill>
                  <a:srgbClr val="000000"/>
                </a:solidFill>
                <a:latin typeface="SimSun" panose="02010600030101010101" pitchFamily="2" charset="-122"/>
                <a:ea typeface="SimSun" panose="02010600030101010101" pitchFamily="2" charset="-122"/>
              </a:rPr>
              <a:t>}</a:t>
            </a:r>
          </a:p>
        </p:txBody>
      </p:sp>
      <p:sp>
        <p:nvSpPr>
          <p:cNvPr id="453634" name="Text Box 2">
            <a:extLst>
              <a:ext uri="{FF2B5EF4-FFF2-40B4-BE49-F238E27FC236}">
                <a16:creationId xmlns:a16="http://schemas.microsoft.com/office/drawing/2014/main" id="{6E79CDF0-15CB-2049-9784-2A88944DFC1D}"/>
              </a:ext>
            </a:extLst>
          </p:cNvPr>
          <p:cNvSpPr txBox="1">
            <a:spLocks noChangeArrowheads="1"/>
          </p:cNvSpPr>
          <p:nvPr/>
        </p:nvSpPr>
        <p:spPr bwMode="auto">
          <a:xfrm>
            <a:off x="4725926" y="1472253"/>
            <a:ext cx="4113479" cy="2413802"/>
          </a:xfrm>
          <a:prstGeom prst="rect">
            <a:avLst/>
          </a:prstGeom>
          <a:noFill/>
          <a:ln w="12700">
            <a:noFill/>
            <a:miter lim="800000"/>
            <a:headEnd type="none" w="sm" len="sm"/>
            <a:tailEnd type="none" w="sm" len="sm"/>
          </a:ln>
          <a:effectLst/>
        </p:spPr>
        <p:txBody>
          <a:bodyPr wrap="square">
            <a:spAutoFit/>
          </a:bodyPr>
          <a:lstStyle/>
          <a:p>
            <a:pPr>
              <a:spcBef>
                <a:spcPct val="50000"/>
              </a:spcBef>
              <a:defRPr/>
            </a:pPr>
            <a:r>
              <a:rPr lang="en-US" altLang="zh-CN" sz="1800" b="1" dirty="0">
                <a:solidFill>
                  <a:srgbClr val="CC3399"/>
                </a:solidFill>
              </a:rPr>
              <a:t>Producer(){   </a:t>
            </a:r>
            <a:r>
              <a:rPr lang="en-US" altLang="zh-CN" sz="1800" b="1" dirty="0">
                <a:solidFill>
                  <a:srgbClr val="000000"/>
                </a:solidFill>
              </a:rPr>
              <a:t>while(true) {                    </a:t>
            </a:r>
          </a:p>
          <a:p>
            <a:pPr>
              <a:lnSpc>
                <a:spcPct val="45000"/>
              </a:lnSpc>
              <a:spcBef>
                <a:spcPct val="50000"/>
              </a:spcBef>
              <a:defRPr/>
            </a:pPr>
            <a:r>
              <a:rPr lang="zh-CN" altLang="en-US" sz="1800" b="1" dirty="0">
                <a:solidFill>
                  <a:srgbClr val="000000"/>
                </a:solidFill>
              </a:rPr>
              <a:t>      </a:t>
            </a:r>
            <a:r>
              <a:rPr lang="en-US" altLang="zh-CN" sz="1800" b="1" dirty="0">
                <a:solidFill>
                  <a:srgbClr val="000000"/>
                </a:solidFill>
              </a:rPr>
              <a:t>produce an item in </a:t>
            </a:r>
            <a:r>
              <a:rPr lang="en-US" altLang="zh-CN" sz="1800" b="1" dirty="0" err="1">
                <a:solidFill>
                  <a:srgbClr val="000000"/>
                </a:solidFill>
              </a:rPr>
              <a:t>nextp</a:t>
            </a:r>
            <a:r>
              <a:rPr lang="en-US" altLang="zh-CN" sz="1800" b="1" dirty="0">
                <a:solidFill>
                  <a:srgbClr val="000000"/>
                </a:solidFill>
              </a:rPr>
              <a:t>;                                                 </a:t>
            </a:r>
          </a:p>
          <a:p>
            <a:pPr>
              <a:lnSpc>
                <a:spcPct val="45000"/>
              </a:lnSpc>
              <a:spcBef>
                <a:spcPct val="50000"/>
              </a:spcBef>
              <a:defRPr/>
            </a:pPr>
            <a:r>
              <a:rPr lang="zh-CN" altLang="en-US" sz="1800" b="1" dirty="0">
                <a:solidFill>
                  <a:srgbClr val="000000"/>
                </a:solidFill>
              </a:rPr>
              <a:t>      </a:t>
            </a:r>
            <a:r>
              <a:rPr lang="en-US" altLang="zh-CN" sz="1800" b="1" dirty="0">
                <a:solidFill>
                  <a:srgbClr val="000000"/>
                </a:solidFill>
              </a:rPr>
              <a:t>while counter = n do no-op;</a:t>
            </a:r>
          </a:p>
          <a:p>
            <a:pPr>
              <a:lnSpc>
                <a:spcPct val="40000"/>
              </a:lnSpc>
              <a:spcBef>
                <a:spcPct val="50000"/>
              </a:spcBef>
              <a:defRPr/>
            </a:pPr>
            <a:r>
              <a:rPr lang="zh-CN" altLang="en-US" sz="1800" b="1" dirty="0">
                <a:solidFill>
                  <a:srgbClr val="000000"/>
                </a:solidFill>
              </a:rPr>
              <a:t>      </a:t>
            </a:r>
            <a:r>
              <a:rPr lang="en-US" altLang="zh-CN" sz="1800" b="1" dirty="0">
                <a:solidFill>
                  <a:srgbClr val="0000FF"/>
                </a:solidFill>
              </a:rPr>
              <a:t>wait (mutex)</a:t>
            </a:r>
          </a:p>
          <a:p>
            <a:pPr>
              <a:lnSpc>
                <a:spcPct val="40000"/>
              </a:lnSpc>
              <a:spcBef>
                <a:spcPct val="50000"/>
              </a:spcBef>
              <a:defRPr/>
            </a:pPr>
            <a:r>
              <a:rPr lang="zh-CN" altLang="en-US" sz="1800" b="1" dirty="0">
                <a:solidFill>
                  <a:srgbClr val="000000"/>
                </a:solidFill>
              </a:rPr>
              <a:t>      </a:t>
            </a:r>
            <a:r>
              <a:rPr lang="en-US" altLang="zh-CN" sz="1800" b="1" dirty="0">
                <a:solidFill>
                  <a:srgbClr val="000000"/>
                </a:solidFill>
              </a:rPr>
              <a:t>buffer[in] : = </a:t>
            </a:r>
            <a:r>
              <a:rPr lang="en-US" altLang="zh-CN" sz="1800" b="1" dirty="0" err="1">
                <a:solidFill>
                  <a:srgbClr val="000000"/>
                </a:solidFill>
              </a:rPr>
              <a:t>nextp</a:t>
            </a:r>
            <a:r>
              <a:rPr lang="en-US" altLang="zh-CN" sz="1800" b="1" dirty="0">
                <a:solidFill>
                  <a:srgbClr val="000000"/>
                </a:solidFill>
              </a:rPr>
              <a:t> ;</a:t>
            </a:r>
          </a:p>
          <a:p>
            <a:pPr>
              <a:lnSpc>
                <a:spcPct val="40000"/>
              </a:lnSpc>
              <a:spcBef>
                <a:spcPct val="50000"/>
              </a:spcBef>
              <a:defRPr/>
            </a:pPr>
            <a:r>
              <a:rPr lang="zh-CN" altLang="en-US" sz="1800" b="1" dirty="0">
                <a:solidFill>
                  <a:srgbClr val="000000"/>
                </a:solidFill>
              </a:rPr>
              <a:t>      </a:t>
            </a:r>
            <a:r>
              <a:rPr lang="en-US" altLang="zh-CN" sz="1800" b="1" dirty="0">
                <a:solidFill>
                  <a:srgbClr val="000000"/>
                </a:solidFill>
              </a:rPr>
              <a:t>in : = in+1 mod n;</a:t>
            </a:r>
          </a:p>
          <a:p>
            <a:pPr>
              <a:lnSpc>
                <a:spcPct val="40000"/>
              </a:lnSpc>
              <a:spcBef>
                <a:spcPct val="50000"/>
              </a:spcBef>
              <a:defRPr/>
            </a:pPr>
            <a:r>
              <a:rPr lang="zh-CN" altLang="en-US" sz="1800" b="1" dirty="0">
                <a:solidFill>
                  <a:srgbClr val="000000"/>
                </a:solidFill>
              </a:rPr>
              <a:t>      </a:t>
            </a:r>
            <a:r>
              <a:rPr lang="en-US" altLang="zh-CN" sz="1800" b="1" dirty="0">
                <a:solidFill>
                  <a:srgbClr val="171D17"/>
                </a:solidFill>
              </a:rPr>
              <a:t>counter : = counter+1 ;</a:t>
            </a:r>
          </a:p>
          <a:p>
            <a:pPr>
              <a:lnSpc>
                <a:spcPct val="40000"/>
              </a:lnSpc>
              <a:spcBef>
                <a:spcPct val="50000"/>
              </a:spcBef>
              <a:defRPr/>
            </a:pPr>
            <a:r>
              <a:rPr lang="zh-CN" altLang="en-US" sz="1800" b="1" dirty="0">
                <a:solidFill>
                  <a:srgbClr val="0000FF"/>
                </a:solidFill>
              </a:rPr>
              <a:t>      </a:t>
            </a:r>
            <a:r>
              <a:rPr lang="en-US" altLang="zh-CN" sz="1800" b="1" dirty="0">
                <a:solidFill>
                  <a:srgbClr val="0000FF"/>
                </a:solidFill>
              </a:rPr>
              <a:t>signal (mutex)</a:t>
            </a:r>
          </a:p>
          <a:p>
            <a:pPr>
              <a:lnSpc>
                <a:spcPct val="40000"/>
              </a:lnSpc>
              <a:spcBef>
                <a:spcPct val="50000"/>
              </a:spcBef>
              <a:defRPr/>
            </a:pPr>
            <a:r>
              <a:rPr lang="en-US" altLang="zh-CN" sz="1800" b="1" dirty="0">
                <a:solidFill>
                  <a:srgbClr val="000000"/>
                </a:solidFill>
              </a:rPr>
              <a:t>                  </a:t>
            </a:r>
            <a:r>
              <a:rPr lang="en-US" altLang="zh-CN" sz="1800" b="1" dirty="0">
                <a:solidFill>
                  <a:srgbClr val="CC3399"/>
                </a:solidFill>
              </a:rPr>
              <a:t> }   </a:t>
            </a:r>
            <a:r>
              <a:rPr lang="en-US" altLang="zh-CN" sz="1800" b="1" dirty="0">
                <a:solidFill>
                  <a:srgbClr val="000000"/>
                </a:solidFill>
              </a:rPr>
              <a:t>}</a:t>
            </a:r>
            <a:endParaRPr lang="en-US" altLang="zh-CN" sz="1800" b="1" dirty="0">
              <a:solidFill>
                <a:srgbClr val="000000"/>
              </a:solidFill>
              <a:effectLst>
                <a:outerShdw blurRad="38100" dist="38100" dir="2700000" algn="tl">
                  <a:srgbClr val="C0C0C0"/>
                </a:outerShdw>
              </a:effectLst>
              <a:latin typeface="Arial" pitchFamily="34" charset="0"/>
              <a:ea typeface="幼圆" pitchFamily="49" charset="-122"/>
            </a:endParaRPr>
          </a:p>
        </p:txBody>
      </p:sp>
      <p:sp>
        <p:nvSpPr>
          <p:cNvPr id="9" name="Rectangle 3">
            <a:extLst>
              <a:ext uri="{FF2B5EF4-FFF2-40B4-BE49-F238E27FC236}">
                <a16:creationId xmlns:a16="http://schemas.microsoft.com/office/drawing/2014/main" id="{917A18C3-4593-854C-8912-807601FE643C}"/>
              </a:ext>
            </a:extLst>
          </p:cNvPr>
          <p:cNvSpPr>
            <a:spLocks noChangeArrowheads="1"/>
          </p:cNvSpPr>
          <p:nvPr/>
        </p:nvSpPr>
        <p:spPr bwMode="auto">
          <a:xfrm>
            <a:off x="1187624" y="404664"/>
            <a:ext cx="756084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2.5 </a:t>
            </a:r>
            <a:r>
              <a:rPr lang="zh-CN" altLang="en-US" sz="2800" b="1" dirty="0">
                <a:solidFill>
                  <a:srgbClr val="0000FF"/>
                </a:solidFill>
                <a:latin typeface="宋体" panose="02010600030101010101" pitchFamily="2" charset="-122"/>
              </a:rPr>
              <a:t>经典进程同步问题－</a:t>
            </a:r>
            <a:r>
              <a:rPr lang="zh-CN" altLang="en-US" sz="2800" b="1" dirty="0">
                <a:solidFill>
                  <a:srgbClr val="FF0000"/>
                </a:solidFill>
                <a:latin typeface="宋体" panose="02010600030101010101" pitchFamily="2" charset="-122"/>
              </a:rPr>
              <a:t>生产者－消费者问题</a:t>
            </a:r>
          </a:p>
        </p:txBody>
      </p:sp>
      <p:sp>
        <p:nvSpPr>
          <p:cNvPr id="2" name="Slide Number Placeholder 1">
            <a:extLst>
              <a:ext uri="{FF2B5EF4-FFF2-40B4-BE49-F238E27FC236}">
                <a16:creationId xmlns:a16="http://schemas.microsoft.com/office/drawing/2014/main" id="{F20DC72B-B803-644A-8B21-D2551304CD1D}"/>
              </a:ext>
            </a:extLst>
          </p:cNvPr>
          <p:cNvSpPr>
            <a:spLocks noGrp="1"/>
          </p:cNvSpPr>
          <p:nvPr>
            <p:ph type="sldNum" sz="quarter" idx="12"/>
          </p:nvPr>
        </p:nvSpPr>
        <p:spPr/>
        <p:txBody>
          <a:bodyPr/>
          <a:lstStyle/>
          <a:p>
            <a:fld id="{DC6D1BD5-D0BD-4B4A-ABF2-851E9CF71F86}" type="slidenum">
              <a:rPr lang="zh-CN" altLang="en-US" smtClean="0"/>
              <a:pPr/>
              <a:t>100</a:t>
            </a:fld>
            <a:endParaRPr lang="en-US" altLang="zh-CN" dirty="0"/>
          </a:p>
        </p:txBody>
      </p:sp>
    </p:spTree>
    <p:extLst>
      <p:ext uri="{BB962C8B-B14F-4D97-AF65-F5344CB8AC3E}">
        <p14:creationId xmlns:p14="http://schemas.microsoft.com/office/powerpoint/2010/main" val="11639671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53639"/>
                                        </p:tgtEl>
                                        <p:attrNameLst>
                                          <p:attrName>style.visibility</p:attrName>
                                        </p:attrNameLst>
                                      </p:cBhvr>
                                      <p:to>
                                        <p:strVal val="visible"/>
                                      </p:to>
                                    </p:set>
                                    <p:animEffect transition="in" filter="wipe(left)">
                                      <p:cBhvr>
                                        <p:cTn id="7" dur="500"/>
                                        <p:tgtEl>
                                          <p:spTgt spid="4536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53640"/>
                                        </p:tgtEl>
                                        <p:attrNameLst>
                                          <p:attrName>style.visibility</p:attrName>
                                        </p:attrNameLst>
                                      </p:cBhvr>
                                      <p:to>
                                        <p:strVal val="visible"/>
                                      </p:to>
                                    </p:set>
                                    <p:animEffect transition="in" filter="wipe(up)">
                                      <p:cBhvr>
                                        <p:cTn id="12" dur="500"/>
                                        <p:tgtEl>
                                          <p:spTgt spid="45364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53634"/>
                                        </p:tgtEl>
                                        <p:attrNameLst>
                                          <p:attrName>style.visibility</p:attrName>
                                        </p:attrNameLst>
                                      </p:cBhvr>
                                      <p:to>
                                        <p:strVal val="visible"/>
                                      </p:to>
                                    </p:set>
                                    <p:animEffect transition="in" filter="wipe(left)">
                                      <p:cBhvr>
                                        <p:cTn id="17" dur="500"/>
                                        <p:tgtEl>
                                          <p:spTgt spid="4536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53635"/>
                                        </p:tgtEl>
                                        <p:attrNameLst>
                                          <p:attrName>style.visibility</p:attrName>
                                        </p:attrNameLst>
                                      </p:cBhvr>
                                      <p:to>
                                        <p:strVal val="visible"/>
                                      </p:to>
                                    </p:set>
                                    <p:animEffect transition="in" filter="wipe(left)">
                                      <p:cBhvr>
                                        <p:cTn id="22" dur="500"/>
                                        <p:tgtEl>
                                          <p:spTgt spid="4536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640" grpId="0" animBg="1" autoUpdateAnimBg="0"/>
      <p:bldP spid="453639" grpId="0" autoUpdateAnimBg="0"/>
      <p:bldP spid="453635" grpId="0" animBg="1" autoUpdateAnimBg="0"/>
      <p:bldP spid="453634" grpId="0" autoUpdateAnimBg="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30" name="Text Box 1030">
            <a:extLst>
              <a:ext uri="{FF2B5EF4-FFF2-40B4-BE49-F238E27FC236}">
                <a16:creationId xmlns:a16="http://schemas.microsoft.com/office/drawing/2014/main" id="{59319B92-D020-764E-A71A-8AAA4489A327}"/>
              </a:ext>
            </a:extLst>
          </p:cNvPr>
          <p:cNvSpPr txBox="1">
            <a:spLocks noChangeArrowheads="1"/>
          </p:cNvSpPr>
          <p:nvPr/>
        </p:nvSpPr>
        <p:spPr bwMode="auto">
          <a:xfrm>
            <a:off x="426271" y="1340768"/>
            <a:ext cx="8691562" cy="3906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05000"/>
              </a:lnSpc>
            </a:pPr>
            <a:r>
              <a:rPr lang="zh-CN" altLang="en-US" b="1" dirty="0">
                <a:solidFill>
                  <a:srgbClr val="0000FF"/>
                </a:solidFill>
                <a:latin typeface="华文楷体" panose="02010600040101010101" pitchFamily="2" charset="-122"/>
                <a:ea typeface="华文楷体" panose="02010600040101010101" pitchFamily="2" charset="-122"/>
              </a:rPr>
              <a:t>一、利用记录型信号量解决生产者</a:t>
            </a:r>
            <a:r>
              <a:rPr lang="en-US" altLang="zh-CN" b="1" dirty="0">
                <a:solidFill>
                  <a:srgbClr val="0000FF"/>
                </a:solidFill>
                <a:latin typeface="华文楷体" panose="02010600040101010101" pitchFamily="2" charset="-122"/>
                <a:ea typeface="华文楷体" panose="02010600040101010101" pitchFamily="2" charset="-122"/>
              </a:rPr>
              <a:t>-</a:t>
            </a:r>
            <a:r>
              <a:rPr lang="zh-CN" altLang="en-US" b="1" dirty="0">
                <a:solidFill>
                  <a:srgbClr val="0000FF"/>
                </a:solidFill>
                <a:latin typeface="华文楷体" panose="02010600040101010101" pitchFamily="2" charset="-122"/>
                <a:ea typeface="华文楷体" panose="02010600040101010101" pitchFamily="2" charset="-122"/>
              </a:rPr>
              <a:t>消费者问题</a:t>
            </a:r>
          </a:p>
          <a:p>
            <a:pPr>
              <a:lnSpc>
                <a:spcPct val="105000"/>
              </a:lnSpc>
            </a:pPr>
            <a:r>
              <a:rPr lang="zh-CN" altLang="en-US"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FF0000"/>
                </a:solidFill>
                <a:latin typeface="华文楷体" panose="02010600040101010101" pitchFamily="2" charset="-122"/>
                <a:ea typeface="华文楷体" panose="02010600040101010101" pitchFamily="2" charset="-122"/>
              </a:rPr>
              <a:t>假设：</a:t>
            </a:r>
          </a:p>
          <a:p>
            <a:pPr>
              <a:lnSpc>
                <a:spcPct val="105000"/>
              </a:lnSpc>
            </a:pPr>
            <a:r>
              <a:rPr lang="zh-CN" altLang="en-US" b="1" dirty="0">
                <a:solidFill>
                  <a:schemeClr val="tx1"/>
                </a:solidFill>
                <a:latin typeface="华文楷体" panose="02010600040101010101" pitchFamily="2" charset="-122"/>
                <a:ea typeface="华文楷体" panose="02010600040101010101" pitchFamily="2" charset="-122"/>
              </a:rPr>
              <a:t>     </a:t>
            </a:r>
            <a:r>
              <a:rPr lang="en-US" altLang="zh-CN" b="1" dirty="0">
                <a:solidFill>
                  <a:schemeClr val="tx1"/>
                </a:solidFill>
                <a:latin typeface="华文楷体" panose="02010600040101010101" pitchFamily="2" charset="-122"/>
                <a:ea typeface="华文楷体" panose="02010600040101010101" pitchFamily="2" charset="-122"/>
              </a:rPr>
              <a:t>1</a:t>
            </a:r>
            <a:r>
              <a:rPr lang="zh-CN" altLang="en-US" b="1" dirty="0">
                <a:solidFill>
                  <a:schemeClr val="tx1"/>
                </a:solidFill>
                <a:latin typeface="华文楷体" panose="02010600040101010101" pitchFamily="2" charset="-122"/>
                <a:ea typeface="华文楷体" panose="02010600040101010101" pitchFamily="2" charset="-122"/>
              </a:rPr>
              <a:t>．公有缓冲池中有</a:t>
            </a:r>
            <a:r>
              <a:rPr lang="en-US" altLang="zh-CN" b="1" dirty="0">
                <a:solidFill>
                  <a:srgbClr val="3333FF"/>
                </a:solidFill>
                <a:latin typeface="华文楷体" panose="02010600040101010101" pitchFamily="2" charset="-122"/>
                <a:ea typeface="华文楷体" panose="02010600040101010101" pitchFamily="2" charset="-122"/>
              </a:rPr>
              <a:t>n</a:t>
            </a:r>
            <a:r>
              <a:rPr lang="zh-CN" altLang="en-US" b="1" dirty="0">
                <a:solidFill>
                  <a:schemeClr val="tx1"/>
                </a:solidFill>
                <a:latin typeface="华文楷体" panose="02010600040101010101" pitchFamily="2" charset="-122"/>
                <a:ea typeface="华文楷体" panose="02010600040101010101" pitchFamily="2" charset="-122"/>
              </a:rPr>
              <a:t>个缓冲区，互斥信号量</a:t>
            </a:r>
            <a:r>
              <a:rPr lang="en-US" altLang="zh-CN" b="1" dirty="0">
                <a:solidFill>
                  <a:srgbClr val="3333FF"/>
                </a:solidFill>
                <a:latin typeface="华文楷体" panose="02010600040101010101" pitchFamily="2" charset="-122"/>
                <a:ea typeface="华文楷体" panose="02010600040101010101" pitchFamily="2" charset="-122"/>
              </a:rPr>
              <a:t>mutex</a:t>
            </a:r>
            <a:r>
              <a:rPr lang="zh-CN" altLang="en-US" b="1" dirty="0">
                <a:solidFill>
                  <a:schemeClr val="tx1"/>
                </a:solidFill>
                <a:latin typeface="华文楷体" panose="02010600040101010101" pitchFamily="2" charset="-122"/>
                <a:ea typeface="华文楷体" panose="02010600040101010101" pitchFamily="2" charset="-122"/>
              </a:rPr>
              <a:t>实现进程对缓冲池的互斥使用。</a:t>
            </a:r>
          </a:p>
          <a:p>
            <a:pPr>
              <a:lnSpc>
                <a:spcPct val="105000"/>
              </a:lnSpc>
            </a:pPr>
            <a:r>
              <a:rPr lang="zh-CN" altLang="en-US" b="1" dirty="0">
                <a:solidFill>
                  <a:schemeClr val="tx1"/>
                </a:solidFill>
                <a:latin typeface="华文楷体" panose="02010600040101010101" pitchFamily="2" charset="-122"/>
                <a:ea typeface="华文楷体" panose="02010600040101010101" pitchFamily="2" charset="-122"/>
              </a:rPr>
              <a:t>     </a:t>
            </a:r>
            <a:r>
              <a:rPr lang="en-US" altLang="zh-CN" b="1" dirty="0">
                <a:solidFill>
                  <a:schemeClr val="tx1"/>
                </a:solidFill>
                <a:latin typeface="华文楷体" panose="02010600040101010101" pitchFamily="2" charset="-122"/>
                <a:ea typeface="华文楷体" panose="02010600040101010101" pitchFamily="2" charset="-122"/>
              </a:rPr>
              <a:t>2</a:t>
            </a:r>
            <a:r>
              <a:rPr lang="zh-CN" altLang="en-US" b="1" dirty="0">
                <a:solidFill>
                  <a:schemeClr val="tx1"/>
                </a:solidFill>
                <a:latin typeface="华文楷体" panose="02010600040101010101" pitchFamily="2" charset="-122"/>
                <a:ea typeface="华文楷体" panose="02010600040101010101" pitchFamily="2" charset="-122"/>
              </a:rPr>
              <a:t>．</a:t>
            </a:r>
            <a:r>
              <a:rPr lang="en-US" altLang="zh-CN" b="1" dirty="0">
                <a:solidFill>
                  <a:srgbClr val="3333FF"/>
                </a:solidFill>
                <a:latin typeface="华文楷体" panose="02010600040101010101" pitchFamily="2" charset="-122"/>
                <a:ea typeface="华文楷体" panose="02010600040101010101" pitchFamily="2" charset="-122"/>
              </a:rPr>
              <a:t>empty</a:t>
            </a:r>
            <a:r>
              <a:rPr lang="zh-CN" altLang="en-US" b="1" dirty="0">
                <a:solidFill>
                  <a:schemeClr val="tx1"/>
                </a:solidFill>
                <a:latin typeface="华文楷体" panose="02010600040101010101" pitchFamily="2" charset="-122"/>
                <a:ea typeface="华文楷体" panose="02010600040101010101" pitchFamily="2" charset="-122"/>
              </a:rPr>
              <a:t>和</a:t>
            </a:r>
            <a:r>
              <a:rPr lang="en-US" altLang="zh-CN" b="1" dirty="0">
                <a:solidFill>
                  <a:srgbClr val="3333FF"/>
                </a:solidFill>
                <a:latin typeface="华文楷体" panose="02010600040101010101" pitchFamily="2" charset="-122"/>
                <a:ea typeface="华文楷体" panose="02010600040101010101" pitchFamily="2" charset="-122"/>
              </a:rPr>
              <a:t>full</a:t>
            </a:r>
            <a:r>
              <a:rPr lang="zh-CN" altLang="en-US" b="1" dirty="0">
                <a:solidFill>
                  <a:schemeClr val="tx1"/>
                </a:solidFill>
                <a:latin typeface="华文楷体" panose="02010600040101010101" pitchFamily="2" charset="-122"/>
                <a:ea typeface="华文楷体" panose="02010600040101010101" pitchFamily="2" charset="-122"/>
              </a:rPr>
              <a:t>表示缓冲区中空缓冲区、满缓冲区的数量。</a:t>
            </a:r>
          </a:p>
          <a:p>
            <a:pPr>
              <a:lnSpc>
                <a:spcPct val="105000"/>
              </a:lnSpc>
            </a:pPr>
            <a:r>
              <a:rPr lang="zh-CN" altLang="en-US" b="1" dirty="0">
                <a:solidFill>
                  <a:schemeClr val="tx1"/>
                </a:solidFill>
                <a:latin typeface="华文楷体" panose="02010600040101010101" pitchFamily="2" charset="-122"/>
                <a:ea typeface="华文楷体" panose="02010600040101010101" pitchFamily="2" charset="-122"/>
              </a:rPr>
              <a:t>     </a:t>
            </a:r>
            <a:r>
              <a:rPr lang="en-US" altLang="zh-CN" b="1" dirty="0">
                <a:solidFill>
                  <a:schemeClr val="tx1"/>
                </a:solidFill>
                <a:latin typeface="华文楷体" panose="02010600040101010101" pitchFamily="2" charset="-122"/>
                <a:ea typeface="华文楷体" panose="02010600040101010101" pitchFamily="2" charset="-122"/>
              </a:rPr>
              <a:t>3</a:t>
            </a:r>
            <a:r>
              <a:rPr lang="zh-CN" altLang="en-US" b="1" dirty="0">
                <a:solidFill>
                  <a:schemeClr val="tx1"/>
                </a:solidFill>
                <a:latin typeface="华文楷体" panose="02010600040101010101" pitchFamily="2" charset="-122"/>
                <a:ea typeface="华文楷体" panose="02010600040101010101" pitchFamily="2" charset="-122"/>
              </a:rPr>
              <a:t>．生产者和消费者互相等效，即只要缓冲池未满，生产者便可将消息送入缓冲池；只要缓冲池未空，消费者便可到缓冲池中取走一个消息。</a:t>
            </a:r>
          </a:p>
          <a:p>
            <a:pPr>
              <a:lnSpc>
                <a:spcPct val="105000"/>
              </a:lnSpc>
            </a:pPr>
            <a:r>
              <a:rPr lang="zh-CN" altLang="en-US" b="1" dirty="0">
                <a:solidFill>
                  <a:srgbClr val="3333FF"/>
                </a:solidFill>
                <a:latin typeface="华文楷体" panose="02010600040101010101" pitchFamily="2" charset="-122"/>
                <a:ea typeface="华文楷体" panose="02010600040101010101" pitchFamily="2" charset="-122"/>
              </a:rPr>
              <a:t>    生产者－消费者问题描述如下：</a:t>
            </a:r>
          </a:p>
        </p:txBody>
      </p:sp>
      <p:sp>
        <p:nvSpPr>
          <p:cNvPr id="5" name="Text Box 1029">
            <a:extLst>
              <a:ext uri="{FF2B5EF4-FFF2-40B4-BE49-F238E27FC236}">
                <a16:creationId xmlns:a16="http://schemas.microsoft.com/office/drawing/2014/main" id="{8A71EF9F-CCEB-6548-B001-AED502EE52DE}"/>
              </a:ext>
            </a:extLst>
          </p:cNvPr>
          <p:cNvSpPr txBox="1">
            <a:spLocks noChangeArrowheads="1"/>
          </p:cNvSpPr>
          <p:nvPr/>
        </p:nvSpPr>
        <p:spPr bwMode="auto">
          <a:xfrm>
            <a:off x="1475656" y="5157192"/>
            <a:ext cx="712879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b="1" dirty="0">
                <a:solidFill>
                  <a:schemeClr val="tx1"/>
                </a:solidFill>
                <a:latin typeface="华文楷体" panose="02010600040101010101" pitchFamily="2" charset="-122"/>
                <a:ea typeface="华文楷体" panose="02010600040101010101" pitchFamily="2" charset="-122"/>
              </a:rPr>
              <a:t>semaphore </a:t>
            </a:r>
            <a:r>
              <a:rPr lang="en-US" altLang="zh-CN" b="1" dirty="0">
                <a:solidFill>
                  <a:srgbClr val="FF0000"/>
                </a:solidFill>
                <a:latin typeface="华文楷体" panose="02010600040101010101" pitchFamily="2" charset="-122"/>
                <a:ea typeface="华文楷体" panose="02010600040101010101" pitchFamily="2" charset="-122"/>
              </a:rPr>
              <a:t>mutex ,empty ,full</a:t>
            </a:r>
            <a:r>
              <a:rPr lang="en-US" altLang="zh-CN" b="1" dirty="0">
                <a:solidFill>
                  <a:schemeClr val="tx1"/>
                </a:solidFill>
                <a:latin typeface="华文楷体" panose="02010600040101010101" pitchFamily="2" charset="-122"/>
                <a:ea typeface="华文楷体" panose="02010600040101010101" pitchFamily="2" charset="-122"/>
              </a:rPr>
              <a:t>=1,n,0;</a:t>
            </a:r>
          </a:p>
          <a:p>
            <a:pPr>
              <a:spcBef>
                <a:spcPct val="50000"/>
              </a:spcBef>
            </a:pPr>
            <a:r>
              <a:rPr lang="en-US" altLang="zh-CN" b="1" dirty="0">
                <a:solidFill>
                  <a:schemeClr val="tx1"/>
                </a:solidFill>
                <a:latin typeface="华文楷体" panose="02010600040101010101" pitchFamily="2" charset="-122"/>
                <a:ea typeface="华文楷体" panose="02010600040101010101" pitchFamily="2" charset="-122"/>
              </a:rPr>
              <a:t>Item </a:t>
            </a:r>
            <a:r>
              <a:rPr lang="en-US" altLang="zh-CN" b="1" dirty="0">
                <a:solidFill>
                  <a:srgbClr val="FF0000"/>
                </a:solidFill>
                <a:latin typeface="华文楷体" panose="02010600040101010101" pitchFamily="2" charset="-122"/>
                <a:ea typeface="华文楷体" panose="02010600040101010101" pitchFamily="2" charset="-122"/>
              </a:rPr>
              <a:t>buffer[n] </a:t>
            </a:r>
            <a:r>
              <a:rPr lang="en-US" altLang="zh-CN" b="1" dirty="0">
                <a:solidFill>
                  <a:schemeClr val="tx1"/>
                </a:solidFill>
                <a:latin typeface="华文楷体" panose="02010600040101010101" pitchFamily="2" charset="-122"/>
                <a:ea typeface="华文楷体" panose="02010600040101010101" pitchFamily="2" charset="-122"/>
              </a:rPr>
              <a:t>;</a:t>
            </a:r>
          </a:p>
          <a:p>
            <a:pPr>
              <a:spcBef>
                <a:spcPct val="50000"/>
              </a:spcBef>
            </a:pPr>
            <a:r>
              <a:rPr lang="en-US" altLang="zh-CN" b="1" dirty="0">
                <a:solidFill>
                  <a:schemeClr val="tx1"/>
                </a:solidFill>
                <a:latin typeface="华文楷体" panose="02010600040101010101" pitchFamily="2" charset="-122"/>
                <a:ea typeface="华文楷体" panose="02010600040101010101" pitchFamily="2" charset="-122"/>
              </a:rPr>
              <a:t>Int </a:t>
            </a:r>
            <a:r>
              <a:rPr lang="en-US" altLang="zh-CN" b="1" dirty="0">
                <a:solidFill>
                  <a:srgbClr val="FF0000"/>
                </a:solidFill>
                <a:latin typeface="华文楷体" panose="02010600040101010101" pitchFamily="2" charset="-122"/>
                <a:ea typeface="华文楷体" panose="02010600040101010101" pitchFamily="2" charset="-122"/>
              </a:rPr>
              <a:t>in , out </a:t>
            </a:r>
            <a:r>
              <a:rPr lang="en-US" altLang="zh-CN" b="1" dirty="0">
                <a:solidFill>
                  <a:schemeClr val="tx1"/>
                </a:solidFill>
                <a:latin typeface="华文楷体" panose="02010600040101010101" pitchFamily="2" charset="-122"/>
                <a:ea typeface="华文楷体" panose="02010600040101010101" pitchFamily="2" charset="-122"/>
              </a:rPr>
              <a:t>: =0,0;</a:t>
            </a:r>
          </a:p>
        </p:txBody>
      </p:sp>
      <p:sp>
        <p:nvSpPr>
          <p:cNvPr id="6" name="Rectangle 3">
            <a:extLst>
              <a:ext uri="{FF2B5EF4-FFF2-40B4-BE49-F238E27FC236}">
                <a16:creationId xmlns:a16="http://schemas.microsoft.com/office/drawing/2014/main" id="{4366F35C-4CDF-5344-BB8E-72C34ECCEFF9}"/>
              </a:ext>
            </a:extLst>
          </p:cNvPr>
          <p:cNvSpPr>
            <a:spLocks noChangeArrowheads="1"/>
          </p:cNvSpPr>
          <p:nvPr/>
        </p:nvSpPr>
        <p:spPr bwMode="auto">
          <a:xfrm>
            <a:off x="1187624" y="404664"/>
            <a:ext cx="756084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2.5 </a:t>
            </a:r>
            <a:r>
              <a:rPr lang="zh-CN" altLang="en-US" sz="2800" b="1" dirty="0">
                <a:solidFill>
                  <a:srgbClr val="0000FF"/>
                </a:solidFill>
                <a:latin typeface="宋体" panose="02010600030101010101" pitchFamily="2" charset="-122"/>
              </a:rPr>
              <a:t>经典进程同步问题－</a:t>
            </a:r>
            <a:r>
              <a:rPr lang="zh-CN" altLang="en-US" sz="2800" b="1" dirty="0">
                <a:solidFill>
                  <a:srgbClr val="FF0000"/>
                </a:solidFill>
                <a:latin typeface="宋体" panose="02010600030101010101" pitchFamily="2" charset="-122"/>
              </a:rPr>
              <a:t>生产者－消费者问题</a:t>
            </a:r>
          </a:p>
        </p:txBody>
      </p:sp>
      <p:sp>
        <p:nvSpPr>
          <p:cNvPr id="2" name="Slide Number Placeholder 1">
            <a:extLst>
              <a:ext uri="{FF2B5EF4-FFF2-40B4-BE49-F238E27FC236}">
                <a16:creationId xmlns:a16="http://schemas.microsoft.com/office/drawing/2014/main" id="{85040AA8-BAAD-1248-B47C-D0877515366F}"/>
              </a:ext>
            </a:extLst>
          </p:cNvPr>
          <p:cNvSpPr>
            <a:spLocks noGrp="1"/>
          </p:cNvSpPr>
          <p:nvPr>
            <p:ph type="sldNum" sz="quarter" idx="12"/>
          </p:nvPr>
        </p:nvSpPr>
        <p:spPr/>
        <p:txBody>
          <a:bodyPr/>
          <a:lstStyle/>
          <a:p>
            <a:fld id="{DC6D1BD5-D0BD-4B4A-ABF2-851E9CF71F86}" type="slidenum">
              <a:rPr lang="zh-CN" altLang="en-US" smtClean="0"/>
              <a:pPr/>
              <a:t>101</a:t>
            </a:fld>
            <a:endParaRPr lang="en-US" altLang="zh-CN" dirty="0"/>
          </a:p>
        </p:txBody>
      </p:sp>
    </p:spTree>
    <p:extLst>
      <p:ext uri="{BB962C8B-B14F-4D97-AF65-F5344CB8AC3E}">
        <p14:creationId xmlns:p14="http://schemas.microsoft.com/office/powerpoint/2010/main" val="350473092"/>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85030">
                                            <p:txEl>
                                              <p:pRg st="0" end="0"/>
                                            </p:txEl>
                                          </p:spTgt>
                                        </p:tgtEl>
                                        <p:attrNameLst>
                                          <p:attrName>style.visibility</p:attrName>
                                        </p:attrNameLst>
                                      </p:cBhvr>
                                      <p:to>
                                        <p:strVal val="visible"/>
                                      </p:to>
                                    </p:set>
                                    <p:animEffect transition="in" filter="barn(outVertical)">
                                      <p:cBhvr>
                                        <p:cTn id="7" dur="500"/>
                                        <p:tgtEl>
                                          <p:spTgt spid="38503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85030">
                                            <p:txEl>
                                              <p:pRg st="1" end="1"/>
                                            </p:txEl>
                                          </p:spTgt>
                                        </p:tgtEl>
                                        <p:attrNameLst>
                                          <p:attrName>style.visibility</p:attrName>
                                        </p:attrNameLst>
                                      </p:cBhvr>
                                      <p:to>
                                        <p:strVal val="visible"/>
                                      </p:to>
                                    </p:set>
                                    <p:animEffect transition="in" filter="barn(outVertical)">
                                      <p:cBhvr>
                                        <p:cTn id="12" dur="500"/>
                                        <p:tgtEl>
                                          <p:spTgt spid="38503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85030">
                                            <p:txEl>
                                              <p:pRg st="2" end="2"/>
                                            </p:txEl>
                                          </p:spTgt>
                                        </p:tgtEl>
                                        <p:attrNameLst>
                                          <p:attrName>style.visibility</p:attrName>
                                        </p:attrNameLst>
                                      </p:cBhvr>
                                      <p:to>
                                        <p:strVal val="visible"/>
                                      </p:to>
                                    </p:set>
                                    <p:animEffect transition="in" filter="barn(outVertical)">
                                      <p:cBhvr>
                                        <p:cTn id="17" dur="500"/>
                                        <p:tgtEl>
                                          <p:spTgt spid="38503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85030">
                                            <p:txEl>
                                              <p:pRg st="3" end="3"/>
                                            </p:txEl>
                                          </p:spTgt>
                                        </p:tgtEl>
                                        <p:attrNameLst>
                                          <p:attrName>style.visibility</p:attrName>
                                        </p:attrNameLst>
                                      </p:cBhvr>
                                      <p:to>
                                        <p:strVal val="visible"/>
                                      </p:to>
                                    </p:set>
                                    <p:animEffect transition="in" filter="barn(outVertical)">
                                      <p:cBhvr>
                                        <p:cTn id="22" dur="500"/>
                                        <p:tgtEl>
                                          <p:spTgt spid="38503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385030">
                                            <p:txEl>
                                              <p:pRg st="4" end="4"/>
                                            </p:txEl>
                                          </p:spTgt>
                                        </p:tgtEl>
                                        <p:attrNameLst>
                                          <p:attrName>style.visibility</p:attrName>
                                        </p:attrNameLst>
                                      </p:cBhvr>
                                      <p:to>
                                        <p:strVal val="visible"/>
                                      </p:to>
                                    </p:set>
                                    <p:animEffect transition="in" filter="barn(outVertical)">
                                      <p:cBhvr>
                                        <p:cTn id="27" dur="500"/>
                                        <p:tgtEl>
                                          <p:spTgt spid="385030">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385030">
                                            <p:txEl>
                                              <p:pRg st="5" end="5"/>
                                            </p:txEl>
                                          </p:spTgt>
                                        </p:tgtEl>
                                        <p:attrNameLst>
                                          <p:attrName>style.visibility</p:attrName>
                                        </p:attrNameLst>
                                      </p:cBhvr>
                                      <p:to>
                                        <p:strVal val="visible"/>
                                      </p:to>
                                    </p:set>
                                    <p:animEffect transition="in" filter="barn(outVertical)">
                                      <p:cBhvr>
                                        <p:cTn id="32" dur="500"/>
                                        <p:tgtEl>
                                          <p:spTgt spid="38503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30" grpId="0" build="p" autoUpdateAnimBg="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1029">
            <a:extLst>
              <a:ext uri="{FF2B5EF4-FFF2-40B4-BE49-F238E27FC236}">
                <a16:creationId xmlns:a16="http://schemas.microsoft.com/office/drawing/2014/main" id="{BDC41583-6865-AE45-BBE9-8213A22987FC}"/>
              </a:ext>
            </a:extLst>
          </p:cNvPr>
          <p:cNvSpPr txBox="1">
            <a:spLocks noChangeArrowheads="1"/>
          </p:cNvSpPr>
          <p:nvPr/>
        </p:nvSpPr>
        <p:spPr bwMode="auto">
          <a:xfrm>
            <a:off x="462757" y="1347442"/>
            <a:ext cx="4184650" cy="5281613"/>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45000"/>
              </a:lnSpc>
              <a:spcBef>
                <a:spcPct val="50000"/>
              </a:spcBef>
            </a:pPr>
            <a:endParaRPr lang="en-US" altLang="zh-CN" b="1" dirty="0">
              <a:solidFill>
                <a:schemeClr val="tx1"/>
              </a:solidFill>
            </a:endParaRPr>
          </a:p>
          <a:p>
            <a:pPr>
              <a:lnSpc>
                <a:spcPct val="45000"/>
              </a:lnSpc>
              <a:spcBef>
                <a:spcPct val="50000"/>
              </a:spcBef>
            </a:pPr>
            <a:r>
              <a:rPr lang="en-US" altLang="zh-CN" b="1" dirty="0">
                <a:solidFill>
                  <a:srgbClr val="FF00FF"/>
                </a:solidFill>
              </a:rPr>
              <a:t> </a:t>
            </a:r>
            <a:r>
              <a:rPr lang="en-US" altLang="zh-CN" b="1" dirty="0" err="1">
                <a:solidFill>
                  <a:srgbClr val="FF00FF"/>
                </a:solidFill>
              </a:rPr>
              <a:t>cobegin</a:t>
            </a:r>
            <a:endParaRPr lang="en-US" altLang="zh-CN" b="1" dirty="0">
              <a:solidFill>
                <a:srgbClr val="FF00FF"/>
              </a:solidFill>
            </a:endParaRPr>
          </a:p>
          <a:p>
            <a:pPr>
              <a:lnSpc>
                <a:spcPct val="65000"/>
              </a:lnSpc>
              <a:spcBef>
                <a:spcPct val="50000"/>
              </a:spcBef>
            </a:pPr>
            <a:r>
              <a:rPr lang="en-US" altLang="zh-CN" b="1" dirty="0">
                <a:solidFill>
                  <a:schemeClr val="tx1"/>
                </a:solidFill>
              </a:rPr>
              <a:t>   </a:t>
            </a:r>
            <a:r>
              <a:rPr lang="en-US" altLang="zh-CN" b="1" dirty="0">
                <a:solidFill>
                  <a:srgbClr val="0000FF"/>
                </a:solidFill>
              </a:rPr>
              <a:t>producer() </a:t>
            </a:r>
            <a:r>
              <a:rPr lang="en-US" altLang="zh-CN" b="1" dirty="0">
                <a:solidFill>
                  <a:schemeClr val="tx1"/>
                </a:solidFill>
              </a:rPr>
              <a:t>{</a:t>
            </a:r>
            <a:endParaRPr lang="en-US" altLang="zh-CN" b="1" dirty="0">
              <a:solidFill>
                <a:srgbClr val="3333FF"/>
              </a:solidFill>
            </a:endParaRPr>
          </a:p>
          <a:p>
            <a:pPr>
              <a:lnSpc>
                <a:spcPct val="65000"/>
              </a:lnSpc>
              <a:spcBef>
                <a:spcPct val="50000"/>
              </a:spcBef>
            </a:pPr>
            <a:r>
              <a:rPr lang="en-US" altLang="zh-CN" b="1" dirty="0">
                <a:solidFill>
                  <a:schemeClr val="tx1"/>
                </a:solidFill>
              </a:rPr>
              <a:t>     </a:t>
            </a:r>
            <a:r>
              <a:rPr lang="en-US" altLang="zh-CN" b="1" dirty="0">
                <a:solidFill>
                  <a:srgbClr val="FF0000"/>
                </a:solidFill>
              </a:rPr>
              <a:t>while(true)  </a:t>
            </a:r>
            <a:r>
              <a:rPr lang="en-US" altLang="zh-CN" b="1" dirty="0">
                <a:solidFill>
                  <a:schemeClr val="tx1"/>
                </a:solidFill>
              </a:rPr>
              <a:t>{                           </a:t>
            </a:r>
          </a:p>
          <a:p>
            <a:pPr>
              <a:lnSpc>
                <a:spcPct val="65000"/>
              </a:lnSpc>
              <a:spcBef>
                <a:spcPct val="50000"/>
              </a:spcBef>
            </a:pPr>
            <a:r>
              <a:rPr lang="en-US" altLang="zh-CN" b="1" dirty="0">
                <a:solidFill>
                  <a:schemeClr val="tx1"/>
                </a:solidFill>
              </a:rPr>
              <a:t>          producer an item in </a:t>
            </a:r>
            <a:r>
              <a:rPr lang="en-US" altLang="zh-CN" b="1" dirty="0" err="1">
                <a:solidFill>
                  <a:schemeClr val="tx1"/>
                </a:solidFill>
              </a:rPr>
              <a:t>nextp</a:t>
            </a:r>
            <a:r>
              <a:rPr lang="en-US" altLang="zh-CN" b="1" dirty="0">
                <a:solidFill>
                  <a:schemeClr val="tx1"/>
                </a:solidFill>
              </a:rPr>
              <a:t>;</a:t>
            </a:r>
          </a:p>
          <a:p>
            <a:pPr>
              <a:lnSpc>
                <a:spcPct val="65000"/>
              </a:lnSpc>
              <a:spcBef>
                <a:spcPct val="50000"/>
              </a:spcBef>
            </a:pPr>
            <a:r>
              <a:rPr lang="en-US" altLang="zh-CN" b="1" dirty="0">
                <a:solidFill>
                  <a:schemeClr val="tx1"/>
                </a:solidFill>
              </a:rPr>
              <a:t>          wait ( empty ) ;</a:t>
            </a:r>
          </a:p>
          <a:p>
            <a:pPr>
              <a:lnSpc>
                <a:spcPct val="65000"/>
              </a:lnSpc>
              <a:spcBef>
                <a:spcPct val="50000"/>
              </a:spcBef>
            </a:pPr>
            <a:r>
              <a:rPr lang="en-US" altLang="zh-CN" b="1" dirty="0">
                <a:solidFill>
                  <a:schemeClr val="tx1"/>
                </a:solidFill>
              </a:rPr>
              <a:t>          wait ( mutex ) ;</a:t>
            </a:r>
          </a:p>
          <a:p>
            <a:pPr>
              <a:lnSpc>
                <a:spcPct val="65000"/>
              </a:lnSpc>
              <a:spcBef>
                <a:spcPct val="50000"/>
              </a:spcBef>
            </a:pPr>
            <a:r>
              <a:rPr lang="en-US" altLang="zh-CN" b="1" dirty="0">
                <a:solidFill>
                  <a:schemeClr val="tx1"/>
                </a:solidFill>
              </a:rPr>
              <a:t>          buffer [ in] = </a:t>
            </a:r>
            <a:r>
              <a:rPr lang="en-US" altLang="zh-CN" b="1" dirty="0" err="1">
                <a:solidFill>
                  <a:schemeClr val="tx1"/>
                </a:solidFill>
              </a:rPr>
              <a:t>nextp</a:t>
            </a:r>
            <a:r>
              <a:rPr lang="en-US" altLang="zh-CN" b="1" dirty="0">
                <a:solidFill>
                  <a:schemeClr val="tx1"/>
                </a:solidFill>
              </a:rPr>
              <a:t> ;</a:t>
            </a:r>
          </a:p>
          <a:p>
            <a:pPr>
              <a:lnSpc>
                <a:spcPct val="65000"/>
              </a:lnSpc>
              <a:spcBef>
                <a:spcPct val="50000"/>
              </a:spcBef>
            </a:pPr>
            <a:r>
              <a:rPr lang="en-US" altLang="zh-CN" b="1" dirty="0">
                <a:solidFill>
                  <a:schemeClr val="tx1"/>
                </a:solidFill>
              </a:rPr>
              <a:t>          in = ( in +1 ) % n ;</a:t>
            </a:r>
          </a:p>
          <a:p>
            <a:pPr>
              <a:lnSpc>
                <a:spcPct val="65000"/>
              </a:lnSpc>
              <a:spcBef>
                <a:spcPct val="50000"/>
              </a:spcBef>
            </a:pPr>
            <a:r>
              <a:rPr lang="en-US" altLang="zh-CN" b="1" dirty="0">
                <a:solidFill>
                  <a:schemeClr val="tx1"/>
                </a:solidFill>
              </a:rPr>
              <a:t>          signal ( mutex ) ;</a:t>
            </a:r>
          </a:p>
          <a:p>
            <a:pPr>
              <a:lnSpc>
                <a:spcPct val="65000"/>
              </a:lnSpc>
              <a:spcBef>
                <a:spcPct val="50000"/>
              </a:spcBef>
            </a:pPr>
            <a:r>
              <a:rPr lang="en-US" altLang="zh-CN" b="1" dirty="0">
                <a:solidFill>
                  <a:schemeClr val="tx1"/>
                </a:solidFill>
              </a:rPr>
              <a:t>          signal ( full )   ;</a:t>
            </a:r>
          </a:p>
          <a:p>
            <a:pPr>
              <a:lnSpc>
                <a:spcPct val="65000"/>
              </a:lnSpc>
              <a:spcBef>
                <a:spcPct val="50000"/>
              </a:spcBef>
            </a:pPr>
            <a:r>
              <a:rPr lang="en-US" altLang="zh-CN" b="1" dirty="0">
                <a:solidFill>
                  <a:schemeClr val="tx1"/>
                </a:solidFill>
              </a:rPr>
              <a:t>       }</a:t>
            </a:r>
          </a:p>
          <a:p>
            <a:pPr>
              <a:lnSpc>
                <a:spcPct val="65000"/>
              </a:lnSpc>
              <a:spcBef>
                <a:spcPct val="50000"/>
              </a:spcBef>
            </a:pPr>
            <a:r>
              <a:rPr lang="en-US" altLang="zh-CN" b="1" dirty="0">
                <a:solidFill>
                  <a:schemeClr val="tx1"/>
                </a:solidFill>
              </a:rPr>
              <a:t>    }</a:t>
            </a:r>
            <a:endParaRPr lang="en-US" altLang="zh-CN" b="1" dirty="0">
              <a:solidFill>
                <a:srgbClr val="3333FF"/>
              </a:solidFill>
            </a:endParaRPr>
          </a:p>
        </p:txBody>
      </p:sp>
      <p:sp>
        <p:nvSpPr>
          <p:cNvPr id="103427" name="Text Box 1030">
            <a:extLst>
              <a:ext uri="{FF2B5EF4-FFF2-40B4-BE49-F238E27FC236}">
                <a16:creationId xmlns:a16="http://schemas.microsoft.com/office/drawing/2014/main" id="{B24F8B9C-7BBA-E341-853D-F7148E4353DA}"/>
              </a:ext>
            </a:extLst>
          </p:cNvPr>
          <p:cNvSpPr txBox="1">
            <a:spLocks noChangeArrowheads="1"/>
          </p:cNvSpPr>
          <p:nvPr/>
        </p:nvSpPr>
        <p:spPr bwMode="auto">
          <a:xfrm>
            <a:off x="4647407" y="1384508"/>
            <a:ext cx="4114800" cy="5226050"/>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hangingPunct="1">
              <a:lnSpc>
                <a:spcPct val="70000"/>
              </a:lnSpc>
              <a:spcBef>
                <a:spcPct val="50000"/>
              </a:spcBef>
            </a:pPr>
            <a:endParaRPr lang="en-US" altLang="zh-CN" b="1">
              <a:solidFill>
                <a:schemeClr val="tx1"/>
              </a:solidFill>
            </a:endParaRPr>
          </a:p>
          <a:p>
            <a:pPr hangingPunct="1">
              <a:lnSpc>
                <a:spcPct val="70000"/>
              </a:lnSpc>
              <a:spcBef>
                <a:spcPct val="50000"/>
              </a:spcBef>
            </a:pPr>
            <a:r>
              <a:rPr lang="en-US" altLang="zh-CN" b="1">
                <a:solidFill>
                  <a:srgbClr val="0000FF"/>
                </a:solidFill>
              </a:rPr>
              <a:t>Consumer () </a:t>
            </a:r>
            <a:r>
              <a:rPr lang="en-US" altLang="zh-CN" b="1">
                <a:solidFill>
                  <a:schemeClr val="tx1"/>
                </a:solidFill>
              </a:rPr>
              <a:t>{</a:t>
            </a:r>
            <a:endParaRPr lang="en-US" altLang="zh-CN" b="1">
              <a:solidFill>
                <a:srgbClr val="3333FF"/>
              </a:solidFill>
            </a:endParaRPr>
          </a:p>
          <a:p>
            <a:pPr hangingPunct="1">
              <a:lnSpc>
                <a:spcPct val="70000"/>
              </a:lnSpc>
              <a:spcBef>
                <a:spcPct val="50000"/>
              </a:spcBef>
            </a:pPr>
            <a:r>
              <a:rPr lang="en-US" altLang="zh-CN" b="1">
                <a:solidFill>
                  <a:srgbClr val="FF0000"/>
                </a:solidFill>
              </a:rPr>
              <a:t>   while(true) </a:t>
            </a:r>
            <a:r>
              <a:rPr lang="en-US" altLang="zh-CN" b="1">
                <a:solidFill>
                  <a:schemeClr val="tx1"/>
                </a:solidFill>
              </a:rPr>
              <a:t>{</a:t>
            </a:r>
            <a:endParaRPr lang="en-US" altLang="zh-CN" b="1">
              <a:solidFill>
                <a:srgbClr val="FF3300"/>
              </a:solidFill>
            </a:endParaRPr>
          </a:p>
          <a:p>
            <a:pPr hangingPunct="1">
              <a:lnSpc>
                <a:spcPct val="70000"/>
              </a:lnSpc>
              <a:spcBef>
                <a:spcPct val="50000"/>
              </a:spcBef>
            </a:pPr>
            <a:r>
              <a:rPr lang="en-US" altLang="zh-CN" b="1">
                <a:solidFill>
                  <a:schemeClr val="tx1"/>
                </a:solidFill>
              </a:rPr>
              <a:t>       wait ( full ) ;</a:t>
            </a:r>
          </a:p>
          <a:p>
            <a:pPr hangingPunct="1">
              <a:lnSpc>
                <a:spcPct val="70000"/>
              </a:lnSpc>
              <a:spcBef>
                <a:spcPct val="50000"/>
              </a:spcBef>
            </a:pPr>
            <a:r>
              <a:rPr lang="en-US" altLang="zh-CN" b="1">
                <a:solidFill>
                  <a:schemeClr val="tx1"/>
                </a:solidFill>
              </a:rPr>
              <a:t>       wait ( mutex ) ;</a:t>
            </a:r>
          </a:p>
          <a:p>
            <a:pPr hangingPunct="1">
              <a:lnSpc>
                <a:spcPct val="70000"/>
              </a:lnSpc>
              <a:spcBef>
                <a:spcPct val="50000"/>
              </a:spcBef>
            </a:pPr>
            <a:r>
              <a:rPr lang="en-US" altLang="zh-CN" b="1">
                <a:solidFill>
                  <a:schemeClr val="tx1"/>
                </a:solidFill>
              </a:rPr>
              <a:t>       nextc =buffer [ out] ;</a:t>
            </a:r>
          </a:p>
          <a:p>
            <a:pPr hangingPunct="1">
              <a:lnSpc>
                <a:spcPct val="70000"/>
              </a:lnSpc>
              <a:spcBef>
                <a:spcPct val="50000"/>
              </a:spcBef>
            </a:pPr>
            <a:r>
              <a:rPr lang="en-US" altLang="zh-CN" b="1">
                <a:solidFill>
                  <a:schemeClr val="tx1"/>
                </a:solidFill>
              </a:rPr>
              <a:t>       out  = ( out + 1 )% n ;</a:t>
            </a:r>
          </a:p>
          <a:p>
            <a:pPr hangingPunct="1">
              <a:lnSpc>
                <a:spcPct val="70000"/>
              </a:lnSpc>
              <a:spcBef>
                <a:spcPct val="50000"/>
              </a:spcBef>
            </a:pPr>
            <a:r>
              <a:rPr lang="en-US" altLang="zh-CN" b="1">
                <a:solidFill>
                  <a:schemeClr val="tx1"/>
                </a:solidFill>
              </a:rPr>
              <a:t>       signal ( mutex ) ;</a:t>
            </a:r>
          </a:p>
          <a:p>
            <a:pPr hangingPunct="1">
              <a:lnSpc>
                <a:spcPct val="70000"/>
              </a:lnSpc>
              <a:spcBef>
                <a:spcPct val="50000"/>
              </a:spcBef>
            </a:pPr>
            <a:r>
              <a:rPr lang="en-US" altLang="zh-CN" b="1">
                <a:solidFill>
                  <a:schemeClr val="tx1"/>
                </a:solidFill>
              </a:rPr>
              <a:t>       signal ( empty ) ;</a:t>
            </a:r>
          </a:p>
          <a:p>
            <a:pPr hangingPunct="1">
              <a:lnSpc>
                <a:spcPct val="70000"/>
              </a:lnSpc>
              <a:spcBef>
                <a:spcPct val="50000"/>
              </a:spcBef>
            </a:pPr>
            <a:r>
              <a:rPr lang="en-US" altLang="zh-CN" b="1">
                <a:solidFill>
                  <a:schemeClr val="tx1"/>
                </a:solidFill>
              </a:rPr>
              <a:t>       consume the item in nextc ;</a:t>
            </a:r>
          </a:p>
          <a:p>
            <a:pPr hangingPunct="1">
              <a:lnSpc>
                <a:spcPct val="70000"/>
              </a:lnSpc>
              <a:spcBef>
                <a:spcPct val="50000"/>
              </a:spcBef>
            </a:pPr>
            <a:r>
              <a:rPr lang="en-US" altLang="zh-CN" b="1">
                <a:solidFill>
                  <a:schemeClr val="tx1"/>
                </a:solidFill>
              </a:rPr>
              <a:t>      }</a:t>
            </a:r>
          </a:p>
          <a:p>
            <a:pPr hangingPunct="1">
              <a:lnSpc>
                <a:spcPct val="70000"/>
              </a:lnSpc>
              <a:spcBef>
                <a:spcPct val="50000"/>
              </a:spcBef>
            </a:pPr>
            <a:r>
              <a:rPr lang="en-US" altLang="zh-CN" b="1">
                <a:solidFill>
                  <a:schemeClr val="tx1"/>
                </a:solidFill>
              </a:rPr>
              <a:t>  }</a:t>
            </a:r>
            <a:endParaRPr lang="en-US" altLang="zh-CN" b="1">
              <a:solidFill>
                <a:srgbClr val="FF00FF"/>
              </a:solidFill>
            </a:endParaRPr>
          </a:p>
        </p:txBody>
      </p:sp>
      <p:sp>
        <p:nvSpPr>
          <p:cNvPr id="5" name="TextBox 4">
            <a:extLst>
              <a:ext uri="{FF2B5EF4-FFF2-40B4-BE49-F238E27FC236}">
                <a16:creationId xmlns:a16="http://schemas.microsoft.com/office/drawing/2014/main" id="{3B4537B1-0A1A-F342-B8BC-A495A830FBF9}"/>
              </a:ext>
            </a:extLst>
          </p:cNvPr>
          <p:cNvSpPr txBox="1">
            <a:spLocks noChangeArrowheads="1"/>
          </p:cNvSpPr>
          <p:nvPr/>
        </p:nvSpPr>
        <p:spPr bwMode="auto">
          <a:xfrm>
            <a:off x="971600" y="6168680"/>
            <a:ext cx="28082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b="1">
                <a:solidFill>
                  <a:srgbClr val="FF00FF"/>
                </a:solidFill>
              </a:rPr>
              <a:t>coend</a:t>
            </a:r>
            <a:endParaRPr lang="zh-CN" altLang="en-US" b="1">
              <a:solidFill>
                <a:srgbClr val="FF00FF"/>
              </a:solidFill>
            </a:endParaRPr>
          </a:p>
        </p:txBody>
      </p:sp>
      <p:sp>
        <p:nvSpPr>
          <p:cNvPr id="7" name="Rectangle 3">
            <a:extLst>
              <a:ext uri="{FF2B5EF4-FFF2-40B4-BE49-F238E27FC236}">
                <a16:creationId xmlns:a16="http://schemas.microsoft.com/office/drawing/2014/main" id="{175EAF36-854A-A04A-AD64-F738E2112468}"/>
              </a:ext>
            </a:extLst>
          </p:cNvPr>
          <p:cNvSpPr>
            <a:spLocks noChangeArrowheads="1"/>
          </p:cNvSpPr>
          <p:nvPr/>
        </p:nvSpPr>
        <p:spPr bwMode="auto">
          <a:xfrm>
            <a:off x="1187624" y="404664"/>
            <a:ext cx="756084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2.5 </a:t>
            </a:r>
            <a:r>
              <a:rPr lang="zh-CN" altLang="en-US" sz="2800" b="1" dirty="0">
                <a:solidFill>
                  <a:srgbClr val="0000FF"/>
                </a:solidFill>
                <a:latin typeface="宋体" panose="02010600030101010101" pitchFamily="2" charset="-122"/>
              </a:rPr>
              <a:t>经典进程同步问题－</a:t>
            </a:r>
            <a:r>
              <a:rPr lang="zh-CN" altLang="en-US" sz="2800" b="1" dirty="0">
                <a:solidFill>
                  <a:srgbClr val="FF0000"/>
                </a:solidFill>
                <a:latin typeface="宋体" panose="02010600030101010101" pitchFamily="2" charset="-122"/>
              </a:rPr>
              <a:t>生产者－消费者问题</a:t>
            </a:r>
          </a:p>
        </p:txBody>
      </p:sp>
      <p:sp>
        <p:nvSpPr>
          <p:cNvPr id="2" name="Slide Number Placeholder 1">
            <a:extLst>
              <a:ext uri="{FF2B5EF4-FFF2-40B4-BE49-F238E27FC236}">
                <a16:creationId xmlns:a16="http://schemas.microsoft.com/office/drawing/2014/main" id="{95FBE21A-575B-A340-B1D3-BEDE2DA2ABF2}"/>
              </a:ext>
            </a:extLst>
          </p:cNvPr>
          <p:cNvSpPr>
            <a:spLocks noGrp="1"/>
          </p:cNvSpPr>
          <p:nvPr>
            <p:ph type="sldNum" sz="quarter" idx="12"/>
          </p:nvPr>
        </p:nvSpPr>
        <p:spPr/>
        <p:txBody>
          <a:bodyPr/>
          <a:lstStyle/>
          <a:p>
            <a:fld id="{DC6D1BD5-D0BD-4B4A-ABF2-851E9CF71F86}" type="slidenum">
              <a:rPr lang="zh-CN" altLang="en-US" smtClean="0"/>
              <a:pPr/>
              <a:t>102</a:t>
            </a:fld>
            <a:endParaRPr lang="en-US" altLang="zh-CN" dirty="0"/>
          </a:p>
        </p:txBody>
      </p:sp>
    </p:spTree>
    <p:extLst>
      <p:ext uri="{BB962C8B-B14F-4D97-AF65-F5344CB8AC3E}">
        <p14:creationId xmlns:p14="http://schemas.microsoft.com/office/powerpoint/2010/main" val="2885645232"/>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3427"/>
                                        </p:tgtEl>
                                        <p:attrNameLst>
                                          <p:attrName>style.visibility</p:attrName>
                                        </p:attrNameLst>
                                      </p:cBhvr>
                                      <p:to>
                                        <p:strVal val="visible"/>
                                      </p:to>
                                    </p:set>
                                    <p:animEffect transition="in" filter="blinds(horizontal)">
                                      <p:cBhvr>
                                        <p:cTn id="7" dur="500"/>
                                        <p:tgtEl>
                                          <p:spTgt spid="103427"/>
                                        </p:tgtEl>
                                      </p:cBhvr>
                                    </p:animEffect>
                                  </p:childTnLst>
                                </p:cTn>
                              </p:par>
                            </p:childTnLst>
                          </p:cTn>
                        </p:par>
                        <p:par>
                          <p:cTn id="8" fill="hold" nodeType="afterGroup">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animBg="1"/>
      <p:bldP spid="5"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1029">
            <a:extLst>
              <a:ext uri="{FF2B5EF4-FFF2-40B4-BE49-F238E27FC236}">
                <a16:creationId xmlns:a16="http://schemas.microsoft.com/office/drawing/2014/main" id="{863E8ABB-26A9-9440-B550-C2EC467FDD88}"/>
              </a:ext>
            </a:extLst>
          </p:cNvPr>
          <p:cNvSpPr>
            <a:spLocks noChangeArrowheads="1"/>
          </p:cNvSpPr>
          <p:nvPr/>
        </p:nvSpPr>
        <p:spPr bwMode="auto">
          <a:xfrm>
            <a:off x="595064" y="1333600"/>
            <a:ext cx="8153400" cy="45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zh-CN" altLang="en-US" b="1" dirty="0">
                <a:solidFill>
                  <a:srgbClr val="FF3300"/>
                </a:solidFill>
                <a:latin typeface="SimSun" panose="02010600030101010101" pitchFamily="2" charset="-122"/>
                <a:ea typeface="SimSun" panose="02010600030101010101" pitchFamily="2" charset="-122"/>
              </a:rPr>
              <a:t>在生产者－消费者问题中应注意的问题：</a:t>
            </a:r>
          </a:p>
        </p:txBody>
      </p:sp>
      <p:sp>
        <p:nvSpPr>
          <p:cNvPr id="388102" name="Rectangle 1030">
            <a:extLst>
              <a:ext uri="{FF2B5EF4-FFF2-40B4-BE49-F238E27FC236}">
                <a16:creationId xmlns:a16="http://schemas.microsoft.com/office/drawing/2014/main" id="{63CB05E9-71EE-BF44-AB45-D994F45E81AE}"/>
              </a:ext>
            </a:extLst>
          </p:cNvPr>
          <p:cNvSpPr>
            <a:spLocks noChangeArrowheads="1"/>
          </p:cNvSpPr>
          <p:nvPr/>
        </p:nvSpPr>
        <p:spPr bwMode="auto">
          <a:xfrm>
            <a:off x="657673" y="1763282"/>
            <a:ext cx="8458200" cy="2025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lnSpc>
                <a:spcPct val="120000"/>
              </a:lnSpc>
              <a:spcBef>
                <a:spcPct val="20000"/>
              </a:spcBef>
              <a:buClr>
                <a:srgbClr val="FF0000"/>
              </a:buClr>
              <a:buFont typeface="Wingdings" pitchFamily="2" charset="2"/>
              <a:buChar char="v"/>
            </a:pPr>
            <a:r>
              <a:rPr lang="en-US" altLang="zh-CN" b="1" dirty="0">
                <a:solidFill>
                  <a:schemeClr val="tx1"/>
                </a:solidFill>
                <a:latin typeface="SimSun" panose="02010600030101010101" pitchFamily="2" charset="-122"/>
                <a:ea typeface="SimSun" panose="02010600030101010101" pitchFamily="2" charset="-122"/>
              </a:rPr>
              <a:t>wait ( mutex ) </a:t>
            </a:r>
            <a:r>
              <a:rPr lang="zh-CN" altLang="en-US" b="1" dirty="0">
                <a:solidFill>
                  <a:schemeClr val="tx1"/>
                </a:solidFill>
                <a:latin typeface="SimSun" panose="02010600030101010101" pitchFamily="2" charset="-122"/>
                <a:ea typeface="SimSun" panose="02010600030101010101" pitchFamily="2" charset="-122"/>
              </a:rPr>
              <a:t>和 </a:t>
            </a:r>
            <a:r>
              <a:rPr lang="en-US" altLang="zh-CN" b="1" dirty="0">
                <a:solidFill>
                  <a:schemeClr val="tx1"/>
                </a:solidFill>
                <a:latin typeface="SimSun" panose="02010600030101010101" pitchFamily="2" charset="-122"/>
                <a:ea typeface="SimSun" panose="02010600030101010101" pitchFamily="2" charset="-122"/>
              </a:rPr>
              <a:t>signal ( mutex ) </a:t>
            </a:r>
            <a:r>
              <a:rPr lang="zh-CN" altLang="en-US" b="1" dirty="0">
                <a:solidFill>
                  <a:schemeClr val="tx1"/>
                </a:solidFill>
                <a:latin typeface="SimSun" panose="02010600030101010101" pitchFamily="2" charset="-122"/>
                <a:ea typeface="SimSun" panose="02010600030101010101" pitchFamily="2" charset="-122"/>
              </a:rPr>
              <a:t>必须</a:t>
            </a:r>
            <a:r>
              <a:rPr lang="zh-CN" altLang="en-US" b="1" dirty="0">
                <a:solidFill>
                  <a:srgbClr val="3333FF"/>
                </a:solidFill>
                <a:latin typeface="SimSun" panose="02010600030101010101" pitchFamily="2" charset="-122"/>
                <a:ea typeface="SimSun" panose="02010600030101010101" pitchFamily="2" charset="-122"/>
              </a:rPr>
              <a:t>成对出现</a:t>
            </a:r>
            <a:r>
              <a:rPr lang="zh-CN" altLang="en-US" b="1" dirty="0">
                <a:solidFill>
                  <a:schemeClr val="tx1"/>
                </a:solidFill>
                <a:latin typeface="SimSun" panose="02010600030101010101" pitchFamily="2" charset="-122"/>
                <a:ea typeface="SimSun" panose="02010600030101010101" pitchFamily="2" charset="-122"/>
              </a:rPr>
              <a:t>。</a:t>
            </a:r>
          </a:p>
          <a:p>
            <a:pPr eaLnBrk="1" hangingPunct="1">
              <a:lnSpc>
                <a:spcPct val="120000"/>
              </a:lnSpc>
              <a:spcBef>
                <a:spcPct val="20000"/>
              </a:spcBef>
              <a:buClr>
                <a:srgbClr val="FF0000"/>
              </a:buClr>
              <a:buFont typeface="Wingdings" pitchFamily="2" charset="2"/>
              <a:buChar char="v"/>
            </a:pPr>
            <a:r>
              <a:rPr lang="zh-CN" altLang="en-US" b="1" dirty="0">
                <a:solidFill>
                  <a:schemeClr val="tx1"/>
                </a:solidFill>
                <a:latin typeface="SimSun" panose="02010600030101010101" pitchFamily="2" charset="-122"/>
                <a:ea typeface="SimSun" panose="02010600030101010101" pitchFamily="2" charset="-122"/>
              </a:rPr>
              <a:t>对资源信号量 </a:t>
            </a:r>
            <a:r>
              <a:rPr lang="en-US" altLang="zh-CN" b="1" dirty="0">
                <a:solidFill>
                  <a:schemeClr val="tx1"/>
                </a:solidFill>
                <a:latin typeface="SimSun" panose="02010600030101010101" pitchFamily="2" charset="-122"/>
                <a:ea typeface="SimSun" panose="02010600030101010101" pitchFamily="2" charset="-122"/>
              </a:rPr>
              <a:t>empty </a:t>
            </a:r>
            <a:r>
              <a:rPr lang="zh-CN" altLang="en-US" b="1" dirty="0">
                <a:solidFill>
                  <a:schemeClr val="tx1"/>
                </a:solidFill>
                <a:latin typeface="SimSun" panose="02010600030101010101" pitchFamily="2" charset="-122"/>
                <a:ea typeface="SimSun" panose="02010600030101010101" pitchFamily="2" charset="-122"/>
              </a:rPr>
              <a:t>和 </a:t>
            </a:r>
            <a:r>
              <a:rPr lang="en-US" altLang="zh-CN" b="1" dirty="0">
                <a:solidFill>
                  <a:schemeClr val="tx1"/>
                </a:solidFill>
                <a:latin typeface="SimSun" panose="02010600030101010101" pitchFamily="2" charset="-122"/>
                <a:ea typeface="SimSun" panose="02010600030101010101" pitchFamily="2" charset="-122"/>
              </a:rPr>
              <a:t>full </a:t>
            </a:r>
            <a:r>
              <a:rPr lang="zh-CN" altLang="en-US" b="1" dirty="0">
                <a:solidFill>
                  <a:schemeClr val="tx1"/>
                </a:solidFill>
                <a:latin typeface="SimSun" panose="02010600030101010101" pitchFamily="2" charset="-122"/>
                <a:ea typeface="SimSun" panose="02010600030101010101" pitchFamily="2" charset="-122"/>
              </a:rPr>
              <a:t>的 </a:t>
            </a:r>
            <a:r>
              <a:rPr lang="en-US" altLang="zh-CN" b="1" dirty="0">
                <a:solidFill>
                  <a:schemeClr val="tx1"/>
                </a:solidFill>
                <a:latin typeface="SimSun" panose="02010600030101010101" pitchFamily="2" charset="-122"/>
                <a:ea typeface="SimSun" panose="02010600030101010101" pitchFamily="2" charset="-122"/>
              </a:rPr>
              <a:t>wait </a:t>
            </a:r>
            <a:r>
              <a:rPr lang="zh-CN" altLang="en-US" b="1" dirty="0">
                <a:solidFill>
                  <a:schemeClr val="tx1"/>
                </a:solidFill>
                <a:latin typeface="SimSun" panose="02010600030101010101" pitchFamily="2" charset="-122"/>
                <a:ea typeface="SimSun" panose="02010600030101010101" pitchFamily="2" charset="-122"/>
              </a:rPr>
              <a:t>和 </a:t>
            </a:r>
            <a:r>
              <a:rPr lang="en-US" altLang="zh-CN" b="1" dirty="0">
                <a:solidFill>
                  <a:schemeClr val="tx1"/>
                </a:solidFill>
                <a:latin typeface="SimSun" panose="02010600030101010101" pitchFamily="2" charset="-122"/>
                <a:ea typeface="SimSun" panose="02010600030101010101" pitchFamily="2" charset="-122"/>
              </a:rPr>
              <a:t>signal </a:t>
            </a:r>
            <a:r>
              <a:rPr lang="zh-CN" altLang="en-US" b="1" dirty="0">
                <a:solidFill>
                  <a:schemeClr val="tx1"/>
                </a:solidFill>
                <a:latin typeface="SimSun" panose="02010600030101010101" pitchFamily="2" charset="-122"/>
                <a:ea typeface="SimSun" panose="02010600030101010101" pitchFamily="2" charset="-122"/>
              </a:rPr>
              <a:t>操作，同样需要</a:t>
            </a:r>
            <a:r>
              <a:rPr lang="zh-CN" altLang="en-US" b="1" dirty="0">
                <a:solidFill>
                  <a:srgbClr val="3333FF"/>
                </a:solidFill>
                <a:latin typeface="SimSun" panose="02010600030101010101" pitchFamily="2" charset="-122"/>
                <a:ea typeface="SimSun" panose="02010600030101010101" pitchFamily="2" charset="-122"/>
              </a:rPr>
              <a:t>成对出现</a:t>
            </a:r>
            <a:r>
              <a:rPr lang="zh-CN" altLang="en-US" b="1" dirty="0">
                <a:solidFill>
                  <a:schemeClr val="tx1"/>
                </a:solidFill>
                <a:latin typeface="SimSun" panose="02010600030101010101" pitchFamily="2" charset="-122"/>
                <a:ea typeface="SimSun" panose="02010600030101010101" pitchFamily="2" charset="-122"/>
              </a:rPr>
              <a:t>，但它们是</a:t>
            </a:r>
            <a:r>
              <a:rPr lang="zh-CN" altLang="en-US" b="1" dirty="0">
                <a:solidFill>
                  <a:srgbClr val="3333FF"/>
                </a:solidFill>
                <a:latin typeface="SimSun" panose="02010600030101010101" pitchFamily="2" charset="-122"/>
                <a:ea typeface="SimSun" panose="02010600030101010101" pitchFamily="2" charset="-122"/>
              </a:rPr>
              <a:t>分别处于不同</a:t>
            </a:r>
            <a:r>
              <a:rPr lang="zh-CN" altLang="en-US" b="1" dirty="0">
                <a:solidFill>
                  <a:schemeClr val="tx1"/>
                </a:solidFill>
                <a:latin typeface="SimSun" panose="02010600030101010101" pitchFamily="2" charset="-122"/>
                <a:ea typeface="SimSun" panose="02010600030101010101" pitchFamily="2" charset="-122"/>
              </a:rPr>
              <a:t>的程序。</a:t>
            </a:r>
          </a:p>
          <a:p>
            <a:pPr eaLnBrk="1" hangingPunct="1">
              <a:lnSpc>
                <a:spcPct val="120000"/>
              </a:lnSpc>
              <a:spcBef>
                <a:spcPct val="20000"/>
              </a:spcBef>
              <a:buClr>
                <a:srgbClr val="FF0000"/>
              </a:buClr>
              <a:buFont typeface="Wingdings" pitchFamily="2" charset="2"/>
              <a:buChar char="v"/>
            </a:pPr>
            <a:r>
              <a:rPr lang="zh-CN" altLang="en-US" b="1" dirty="0">
                <a:solidFill>
                  <a:schemeClr val="tx1"/>
                </a:solidFill>
                <a:latin typeface="SimSun" panose="02010600030101010101" pitchFamily="2" charset="-122"/>
                <a:ea typeface="SimSun" panose="02010600030101010101" pitchFamily="2" charset="-122"/>
              </a:rPr>
              <a:t>在每个程序中的多个 </a:t>
            </a:r>
            <a:r>
              <a:rPr lang="en-US" altLang="zh-CN" b="1" dirty="0">
                <a:solidFill>
                  <a:schemeClr val="tx1"/>
                </a:solidFill>
                <a:latin typeface="SimSun" panose="02010600030101010101" pitchFamily="2" charset="-122"/>
                <a:ea typeface="SimSun" panose="02010600030101010101" pitchFamily="2" charset="-122"/>
              </a:rPr>
              <a:t>wait </a:t>
            </a:r>
            <a:r>
              <a:rPr lang="zh-CN" altLang="en-US" b="1" dirty="0">
                <a:solidFill>
                  <a:schemeClr val="tx1"/>
                </a:solidFill>
                <a:latin typeface="SimSun" panose="02010600030101010101" pitchFamily="2" charset="-122"/>
                <a:ea typeface="SimSun" panose="02010600030101010101" pitchFamily="2" charset="-122"/>
              </a:rPr>
              <a:t>操作顺序不能颠倒。</a:t>
            </a:r>
          </a:p>
        </p:txBody>
      </p:sp>
      <p:sp>
        <p:nvSpPr>
          <p:cNvPr id="6" name="Rectangle 3">
            <a:extLst>
              <a:ext uri="{FF2B5EF4-FFF2-40B4-BE49-F238E27FC236}">
                <a16:creationId xmlns:a16="http://schemas.microsoft.com/office/drawing/2014/main" id="{D2C0DDD2-CC83-474C-A599-EC0FDC6D07DB}"/>
              </a:ext>
            </a:extLst>
          </p:cNvPr>
          <p:cNvSpPr>
            <a:spLocks noChangeArrowheads="1"/>
          </p:cNvSpPr>
          <p:nvPr/>
        </p:nvSpPr>
        <p:spPr bwMode="auto">
          <a:xfrm>
            <a:off x="1187624" y="404664"/>
            <a:ext cx="756084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2.5 </a:t>
            </a:r>
            <a:r>
              <a:rPr lang="zh-CN" altLang="en-US" sz="2800" b="1" dirty="0">
                <a:solidFill>
                  <a:srgbClr val="0000FF"/>
                </a:solidFill>
                <a:latin typeface="宋体" panose="02010600030101010101" pitchFamily="2" charset="-122"/>
              </a:rPr>
              <a:t>经典进程同步问题－</a:t>
            </a:r>
            <a:r>
              <a:rPr lang="zh-CN" altLang="en-US" sz="2800" b="1" dirty="0">
                <a:solidFill>
                  <a:srgbClr val="FF0000"/>
                </a:solidFill>
                <a:latin typeface="宋体" panose="02010600030101010101" pitchFamily="2" charset="-122"/>
              </a:rPr>
              <a:t>生产者－消费者问题</a:t>
            </a:r>
          </a:p>
        </p:txBody>
      </p:sp>
      <p:sp>
        <p:nvSpPr>
          <p:cNvPr id="7" name="Text Box 5">
            <a:extLst>
              <a:ext uri="{FF2B5EF4-FFF2-40B4-BE49-F238E27FC236}">
                <a16:creationId xmlns:a16="http://schemas.microsoft.com/office/drawing/2014/main" id="{CCBC03AD-A7D2-3544-8BE2-D98DD45F148E}"/>
              </a:ext>
            </a:extLst>
          </p:cNvPr>
          <p:cNvSpPr txBox="1">
            <a:spLocks noChangeArrowheads="1"/>
          </p:cNvSpPr>
          <p:nvPr/>
        </p:nvSpPr>
        <p:spPr bwMode="auto">
          <a:xfrm>
            <a:off x="599054" y="3673508"/>
            <a:ext cx="8229600" cy="109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35000"/>
              </a:lnSpc>
            </a:pPr>
            <a:r>
              <a:rPr lang="zh-CN" altLang="en-US" b="1" dirty="0">
                <a:solidFill>
                  <a:srgbClr val="0000FF"/>
                </a:solidFill>
                <a:latin typeface="华文楷体" panose="02010600040101010101" pitchFamily="2" charset="-122"/>
                <a:ea typeface="华文楷体" panose="02010600040101010101" pitchFamily="2" charset="-122"/>
              </a:rPr>
              <a:t>二、利用</a:t>
            </a:r>
            <a:r>
              <a:rPr lang="en-US" altLang="en-US" b="1" dirty="0">
                <a:solidFill>
                  <a:srgbClr val="0000FF"/>
                </a:solidFill>
                <a:latin typeface="华文楷体" panose="02010600040101010101" pitchFamily="2" charset="-122"/>
                <a:ea typeface="华文楷体" panose="02010600040101010101" pitchFamily="2" charset="-122"/>
              </a:rPr>
              <a:t>AND</a:t>
            </a:r>
            <a:r>
              <a:rPr lang="zh-CN" altLang="en-US" b="1" dirty="0">
                <a:solidFill>
                  <a:srgbClr val="0000FF"/>
                </a:solidFill>
                <a:latin typeface="华文楷体" panose="02010600040101010101" pitchFamily="2" charset="-122"/>
                <a:ea typeface="华文楷体" panose="02010600040101010101" pitchFamily="2" charset="-122"/>
              </a:rPr>
              <a:t>信号量解决生产者－消费者</a:t>
            </a:r>
          </a:p>
          <a:p>
            <a:pPr>
              <a:lnSpc>
                <a:spcPct val="135000"/>
              </a:lnSpc>
            </a:pPr>
            <a:r>
              <a:rPr lang="zh-CN" altLang="en-US"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171D17"/>
                </a:solidFill>
                <a:latin typeface="华文楷体" panose="02010600040101010101" pitchFamily="2" charset="-122"/>
                <a:ea typeface="华文楷体" panose="02010600040101010101" pitchFamily="2" charset="-122"/>
              </a:rPr>
              <a:t>利用</a:t>
            </a:r>
            <a:r>
              <a:rPr lang="en-US" altLang="en-US" b="1" dirty="0">
                <a:solidFill>
                  <a:srgbClr val="171D17"/>
                </a:solidFill>
                <a:latin typeface="华文楷体" panose="02010600040101010101" pitchFamily="2" charset="-122"/>
                <a:ea typeface="华文楷体" panose="02010600040101010101" pitchFamily="2" charset="-122"/>
              </a:rPr>
              <a:t>AND</a:t>
            </a:r>
            <a:r>
              <a:rPr lang="zh-CN" altLang="en-US" b="1" dirty="0">
                <a:solidFill>
                  <a:srgbClr val="171D17"/>
                </a:solidFill>
                <a:latin typeface="华文楷体" panose="02010600040101010101" pitchFamily="2" charset="-122"/>
                <a:ea typeface="华文楷体" panose="02010600040101010101" pitchFamily="2" charset="-122"/>
              </a:rPr>
              <a:t>信号量解决生产者－消费者的算法描述。</a:t>
            </a:r>
          </a:p>
        </p:txBody>
      </p:sp>
      <p:sp>
        <p:nvSpPr>
          <p:cNvPr id="8" name="Text Box 6">
            <a:extLst>
              <a:ext uri="{FF2B5EF4-FFF2-40B4-BE49-F238E27FC236}">
                <a16:creationId xmlns:a16="http://schemas.microsoft.com/office/drawing/2014/main" id="{DEC63CA1-E5D9-1843-B1E6-3068C60CD7AE}"/>
              </a:ext>
            </a:extLst>
          </p:cNvPr>
          <p:cNvSpPr txBox="1">
            <a:spLocks noChangeArrowheads="1"/>
          </p:cNvSpPr>
          <p:nvPr/>
        </p:nvSpPr>
        <p:spPr bwMode="auto">
          <a:xfrm>
            <a:off x="899592" y="4739570"/>
            <a:ext cx="7645354" cy="156966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b="1" dirty="0">
                <a:solidFill>
                  <a:schemeClr val="tx1"/>
                </a:solidFill>
                <a:latin typeface="幼圆" pitchFamily="49" charset="-122"/>
                <a:ea typeface="幼圆" pitchFamily="49" charset="-122"/>
              </a:rPr>
              <a:t> semaphore mutex ,empty ,full =1,n,0;</a:t>
            </a:r>
          </a:p>
          <a:p>
            <a:pPr>
              <a:spcBef>
                <a:spcPct val="50000"/>
              </a:spcBef>
            </a:pPr>
            <a:r>
              <a:rPr lang="en-US" altLang="zh-CN" b="1" dirty="0">
                <a:solidFill>
                  <a:schemeClr val="tx1"/>
                </a:solidFill>
                <a:latin typeface="幼圆" pitchFamily="49" charset="-122"/>
                <a:ea typeface="幼圆" pitchFamily="49" charset="-122"/>
              </a:rPr>
              <a:t> item buffer[n];</a:t>
            </a:r>
          </a:p>
          <a:p>
            <a:pPr>
              <a:spcBef>
                <a:spcPct val="50000"/>
              </a:spcBef>
            </a:pPr>
            <a:r>
              <a:rPr lang="en-US" altLang="zh-CN" b="1" dirty="0">
                <a:solidFill>
                  <a:schemeClr val="tx1"/>
                </a:solidFill>
                <a:latin typeface="幼圆" pitchFamily="49" charset="-122"/>
                <a:ea typeface="幼圆" pitchFamily="49" charset="-122"/>
              </a:rPr>
              <a:t> int in , out =0,0;</a:t>
            </a:r>
          </a:p>
        </p:txBody>
      </p:sp>
      <p:sp>
        <p:nvSpPr>
          <p:cNvPr id="2" name="Slide Number Placeholder 1">
            <a:extLst>
              <a:ext uri="{FF2B5EF4-FFF2-40B4-BE49-F238E27FC236}">
                <a16:creationId xmlns:a16="http://schemas.microsoft.com/office/drawing/2014/main" id="{933C3BC0-B530-0F44-89E4-5D7D201E1DC5}"/>
              </a:ext>
            </a:extLst>
          </p:cNvPr>
          <p:cNvSpPr>
            <a:spLocks noGrp="1"/>
          </p:cNvSpPr>
          <p:nvPr>
            <p:ph type="sldNum" sz="quarter" idx="12"/>
          </p:nvPr>
        </p:nvSpPr>
        <p:spPr/>
        <p:txBody>
          <a:bodyPr/>
          <a:lstStyle/>
          <a:p>
            <a:fld id="{DC6D1BD5-D0BD-4B4A-ABF2-851E9CF71F86}" type="slidenum">
              <a:rPr lang="zh-CN" altLang="en-US" smtClean="0"/>
              <a:pPr/>
              <a:t>103</a:t>
            </a:fld>
            <a:endParaRPr lang="en-US" altLang="zh-CN" dirty="0"/>
          </a:p>
        </p:txBody>
      </p:sp>
    </p:spTree>
    <p:extLst>
      <p:ext uri="{BB962C8B-B14F-4D97-AF65-F5344CB8AC3E}">
        <p14:creationId xmlns:p14="http://schemas.microsoft.com/office/powerpoint/2010/main" val="407699288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88102">
                                            <p:txEl>
                                              <p:pRg st="0" end="0"/>
                                            </p:txEl>
                                          </p:spTgt>
                                        </p:tgtEl>
                                        <p:attrNameLst>
                                          <p:attrName>style.visibility</p:attrName>
                                        </p:attrNameLst>
                                      </p:cBhvr>
                                      <p:to>
                                        <p:strVal val="visible"/>
                                      </p:to>
                                    </p:set>
                                    <p:animEffect transition="in" filter="barn(outVertical)">
                                      <p:cBhvr>
                                        <p:cTn id="7" dur="500"/>
                                        <p:tgtEl>
                                          <p:spTgt spid="38810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88102">
                                            <p:txEl>
                                              <p:pRg st="1" end="1"/>
                                            </p:txEl>
                                          </p:spTgt>
                                        </p:tgtEl>
                                        <p:attrNameLst>
                                          <p:attrName>style.visibility</p:attrName>
                                        </p:attrNameLst>
                                      </p:cBhvr>
                                      <p:to>
                                        <p:strVal val="visible"/>
                                      </p:to>
                                    </p:set>
                                    <p:animEffect transition="in" filter="barn(outVertical)">
                                      <p:cBhvr>
                                        <p:cTn id="12" dur="500"/>
                                        <p:tgtEl>
                                          <p:spTgt spid="38810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88102">
                                            <p:txEl>
                                              <p:pRg st="2" end="2"/>
                                            </p:txEl>
                                          </p:spTgt>
                                        </p:tgtEl>
                                        <p:attrNameLst>
                                          <p:attrName>style.visibility</p:attrName>
                                        </p:attrNameLst>
                                      </p:cBhvr>
                                      <p:to>
                                        <p:strVal val="visible"/>
                                      </p:to>
                                    </p:set>
                                    <p:animEffect transition="in" filter="barn(outVertical)">
                                      <p:cBhvr>
                                        <p:cTn id="17" dur="500"/>
                                        <p:tgtEl>
                                          <p:spTgt spid="38810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barn(outVertical)">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animEffect transition="in" filter="barn(outVertical)">
                                      <p:cBhvr>
                                        <p:cTn id="27" dur="500"/>
                                        <p:tgtEl>
                                          <p:spTgt spid="7">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dissolv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102" grpId="0" build="p" autoUpdateAnimBg="0"/>
      <p:bldP spid="7" grpId="0" build="p" autoUpdateAnimBg="0"/>
      <p:bldP spid="8" grpId="0" animBg="1" autoUpdateAnimBg="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6" name="Text Box 4">
            <a:extLst>
              <a:ext uri="{FF2B5EF4-FFF2-40B4-BE49-F238E27FC236}">
                <a16:creationId xmlns:a16="http://schemas.microsoft.com/office/drawing/2014/main" id="{EEC3B0AD-97E6-EC4E-B946-14E0ECB463D7}"/>
              </a:ext>
            </a:extLst>
          </p:cNvPr>
          <p:cNvSpPr txBox="1">
            <a:spLocks noChangeArrowheads="1"/>
          </p:cNvSpPr>
          <p:nvPr/>
        </p:nvSpPr>
        <p:spPr bwMode="auto">
          <a:xfrm>
            <a:off x="457200" y="1433140"/>
            <a:ext cx="3826768" cy="4966231"/>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55000"/>
              </a:lnSpc>
              <a:spcBef>
                <a:spcPct val="50000"/>
              </a:spcBef>
            </a:pPr>
            <a:endParaRPr lang="en-US" altLang="zh-CN" b="1" dirty="0">
              <a:solidFill>
                <a:schemeClr val="tx1"/>
              </a:solidFill>
            </a:endParaRPr>
          </a:p>
          <a:p>
            <a:pPr>
              <a:lnSpc>
                <a:spcPct val="55000"/>
              </a:lnSpc>
              <a:spcBef>
                <a:spcPct val="50000"/>
              </a:spcBef>
            </a:pPr>
            <a:r>
              <a:rPr lang="en-US" altLang="zh-CN" b="1" dirty="0" err="1">
                <a:solidFill>
                  <a:srgbClr val="FF00FF"/>
                </a:solidFill>
              </a:rPr>
              <a:t>cobegin</a:t>
            </a:r>
            <a:endParaRPr lang="en-US" altLang="zh-CN" b="1" dirty="0">
              <a:solidFill>
                <a:srgbClr val="FF00FF"/>
              </a:solidFill>
            </a:endParaRPr>
          </a:p>
          <a:p>
            <a:pPr>
              <a:lnSpc>
                <a:spcPct val="55000"/>
              </a:lnSpc>
              <a:spcBef>
                <a:spcPct val="50000"/>
              </a:spcBef>
            </a:pPr>
            <a:r>
              <a:rPr lang="en-US" altLang="zh-CN" b="1" dirty="0">
                <a:solidFill>
                  <a:schemeClr val="tx1"/>
                </a:solidFill>
              </a:rPr>
              <a:t>  </a:t>
            </a:r>
            <a:r>
              <a:rPr lang="en-US" altLang="zh-CN" b="1" dirty="0">
                <a:solidFill>
                  <a:srgbClr val="0000FF"/>
                </a:solidFill>
              </a:rPr>
              <a:t>producer () {</a:t>
            </a:r>
          </a:p>
          <a:p>
            <a:pPr>
              <a:lnSpc>
                <a:spcPct val="55000"/>
              </a:lnSpc>
              <a:spcBef>
                <a:spcPct val="50000"/>
              </a:spcBef>
            </a:pPr>
            <a:r>
              <a:rPr lang="en-US" altLang="zh-CN" b="1" dirty="0">
                <a:solidFill>
                  <a:schemeClr val="tx1"/>
                </a:solidFill>
              </a:rPr>
              <a:t>   </a:t>
            </a:r>
            <a:r>
              <a:rPr lang="en-US" altLang="zh-CN" b="1" dirty="0">
                <a:solidFill>
                  <a:srgbClr val="FF3300"/>
                </a:solidFill>
              </a:rPr>
              <a:t>while(true) {                     </a:t>
            </a:r>
          </a:p>
          <a:p>
            <a:pPr>
              <a:lnSpc>
                <a:spcPct val="55000"/>
              </a:lnSpc>
              <a:spcBef>
                <a:spcPct val="50000"/>
              </a:spcBef>
            </a:pPr>
            <a:r>
              <a:rPr lang="en-US" altLang="zh-CN" b="1" dirty="0">
                <a:solidFill>
                  <a:schemeClr val="tx1"/>
                </a:solidFill>
              </a:rPr>
              <a:t>     producer an item in </a:t>
            </a:r>
            <a:r>
              <a:rPr lang="en-US" altLang="zh-CN" b="1" dirty="0" err="1">
                <a:solidFill>
                  <a:schemeClr val="tx1"/>
                </a:solidFill>
              </a:rPr>
              <a:t>nextp</a:t>
            </a:r>
            <a:r>
              <a:rPr lang="en-US" altLang="zh-CN" b="1" dirty="0">
                <a:solidFill>
                  <a:schemeClr val="tx1"/>
                </a:solidFill>
              </a:rPr>
              <a:t>;</a:t>
            </a:r>
          </a:p>
          <a:p>
            <a:pPr>
              <a:lnSpc>
                <a:spcPct val="55000"/>
              </a:lnSpc>
              <a:spcBef>
                <a:spcPct val="50000"/>
              </a:spcBef>
            </a:pPr>
            <a:r>
              <a:rPr lang="en-US" altLang="zh-CN" b="1" dirty="0">
                <a:solidFill>
                  <a:schemeClr val="tx1"/>
                </a:solidFill>
              </a:rPr>
              <a:t>      … </a:t>
            </a:r>
          </a:p>
          <a:p>
            <a:pPr>
              <a:lnSpc>
                <a:spcPct val="55000"/>
              </a:lnSpc>
              <a:spcBef>
                <a:spcPct val="50000"/>
              </a:spcBef>
            </a:pPr>
            <a:r>
              <a:rPr lang="en-US" altLang="zh-CN" b="1" dirty="0">
                <a:solidFill>
                  <a:schemeClr val="tx1"/>
                </a:solidFill>
              </a:rPr>
              <a:t>     </a:t>
            </a:r>
            <a:r>
              <a:rPr lang="en-US" altLang="zh-CN" b="1" dirty="0" err="1">
                <a:solidFill>
                  <a:schemeClr val="tx1"/>
                </a:solidFill>
              </a:rPr>
              <a:t>Swait</a:t>
            </a:r>
            <a:r>
              <a:rPr lang="en-US" altLang="zh-CN" b="1" dirty="0">
                <a:solidFill>
                  <a:schemeClr val="tx1"/>
                </a:solidFill>
              </a:rPr>
              <a:t> ( empty ,mutex ) ;</a:t>
            </a:r>
          </a:p>
          <a:p>
            <a:pPr>
              <a:lnSpc>
                <a:spcPct val="55000"/>
              </a:lnSpc>
              <a:spcBef>
                <a:spcPct val="50000"/>
              </a:spcBef>
            </a:pPr>
            <a:r>
              <a:rPr lang="en-US" altLang="zh-CN" b="1" dirty="0">
                <a:solidFill>
                  <a:schemeClr val="tx1"/>
                </a:solidFill>
              </a:rPr>
              <a:t>     buffer [ in ] = </a:t>
            </a:r>
            <a:r>
              <a:rPr lang="en-US" altLang="zh-CN" b="1" dirty="0" err="1">
                <a:solidFill>
                  <a:schemeClr val="tx1"/>
                </a:solidFill>
              </a:rPr>
              <a:t>nextp</a:t>
            </a:r>
            <a:r>
              <a:rPr lang="en-US" altLang="zh-CN" b="1" dirty="0">
                <a:solidFill>
                  <a:schemeClr val="tx1"/>
                </a:solidFill>
              </a:rPr>
              <a:t> ;</a:t>
            </a:r>
          </a:p>
          <a:p>
            <a:pPr>
              <a:lnSpc>
                <a:spcPct val="55000"/>
              </a:lnSpc>
              <a:spcBef>
                <a:spcPct val="50000"/>
              </a:spcBef>
            </a:pPr>
            <a:r>
              <a:rPr lang="en-US" altLang="zh-CN" b="1" dirty="0">
                <a:solidFill>
                  <a:schemeClr val="tx1"/>
                </a:solidFill>
              </a:rPr>
              <a:t>     in = ( in +1 ) % n ;</a:t>
            </a:r>
          </a:p>
          <a:p>
            <a:pPr>
              <a:lnSpc>
                <a:spcPct val="55000"/>
              </a:lnSpc>
              <a:spcBef>
                <a:spcPct val="50000"/>
              </a:spcBef>
            </a:pPr>
            <a:r>
              <a:rPr lang="en-US" altLang="zh-CN" b="1" dirty="0">
                <a:solidFill>
                  <a:schemeClr val="tx1"/>
                </a:solidFill>
              </a:rPr>
              <a:t>     </a:t>
            </a:r>
            <a:r>
              <a:rPr lang="en-US" altLang="zh-CN" b="1" dirty="0" err="1">
                <a:solidFill>
                  <a:schemeClr val="tx1"/>
                </a:solidFill>
              </a:rPr>
              <a:t>Ssignal</a:t>
            </a:r>
            <a:r>
              <a:rPr lang="en-US" altLang="zh-CN" b="1" dirty="0">
                <a:solidFill>
                  <a:schemeClr val="tx1"/>
                </a:solidFill>
              </a:rPr>
              <a:t> ( </a:t>
            </a:r>
            <a:r>
              <a:rPr lang="en-US" altLang="zh-CN" b="1" dirty="0" err="1">
                <a:solidFill>
                  <a:schemeClr val="tx1"/>
                </a:solidFill>
              </a:rPr>
              <a:t>mutex,full</a:t>
            </a:r>
            <a:r>
              <a:rPr lang="en-US" altLang="zh-CN" b="1" dirty="0">
                <a:solidFill>
                  <a:schemeClr val="tx1"/>
                </a:solidFill>
              </a:rPr>
              <a:t> ) ;</a:t>
            </a:r>
          </a:p>
          <a:p>
            <a:pPr>
              <a:lnSpc>
                <a:spcPct val="55000"/>
              </a:lnSpc>
              <a:spcBef>
                <a:spcPct val="50000"/>
              </a:spcBef>
            </a:pPr>
            <a:r>
              <a:rPr lang="en-US" altLang="zh-CN" b="1" dirty="0">
                <a:solidFill>
                  <a:schemeClr val="tx1"/>
                </a:solidFill>
              </a:rPr>
              <a:t>    }</a:t>
            </a:r>
          </a:p>
          <a:p>
            <a:pPr>
              <a:lnSpc>
                <a:spcPct val="55000"/>
              </a:lnSpc>
              <a:spcBef>
                <a:spcPct val="50000"/>
              </a:spcBef>
            </a:pPr>
            <a:r>
              <a:rPr lang="en-US" altLang="zh-CN" b="1" dirty="0">
                <a:solidFill>
                  <a:schemeClr val="tx1"/>
                </a:solidFill>
              </a:rPr>
              <a:t>  }</a:t>
            </a:r>
          </a:p>
          <a:p>
            <a:pPr>
              <a:lnSpc>
                <a:spcPct val="55000"/>
              </a:lnSpc>
              <a:spcBef>
                <a:spcPct val="50000"/>
              </a:spcBef>
            </a:pPr>
            <a:endParaRPr lang="en-US" altLang="zh-CN" b="1" dirty="0">
              <a:solidFill>
                <a:schemeClr val="tx1"/>
              </a:solidFill>
            </a:endParaRPr>
          </a:p>
        </p:txBody>
      </p:sp>
      <p:sp>
        <p:nvSpPr>
          <p:cNvPr id="402437" name="Text Box 5">
            <a:extLst>
              <a:ext uri="{FF2B5EF4-FFF2-40B4-BE49-F238E27FC236}">
                <a16:creationId xmlns:a16="http://schemas.microsoft.com/office/drawing/2014/main" id="{82EB3601-3FF1-D84C-A78E-9B1CC6D53992}"/>
              </a:ext>
            </a:extLst>
          </p:cNvPr>
          <p:cNvSpPr txBox="1">
            <a:spLocks noChangeArrowheads="1"/>
          </p:cNvSpPr>
          <p:nvPr/>
        </p:nvSpPr>
        <p:spPr bwMode="auto">
          <a:xfrm>
            <a:off x="4283968" y="1421959"/>
            <a:ext cx="4024064" cy="5031377"/>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hangingPunct="1">
              <a:lnSpc>
                <a:spcPct val="70000"/>
              </a:lnSpc>
              <a:spcBef>
                <a:spcPct val="50000"/>
              </a:spcBef>
            </a:pPr>
            <a:endParaRPr lang="en-US" altLang="zh-CN" b="1" dirty="0">
              <a:solidFill>
                <a:schemeClr val="tx1"/>
              </a:solidFill>
            </a:endParaRPr>
          </a:p>
          <a:p>
            <a:pPr hangingPunct="1">
              <a:lnSpc>
                <a:spcPct val="65000"/>
              </a:lnSpc>
              <a:spcBef>
                <a:spcPct val="50000"/>
              </a:spcBef>
            </a:pPr>
            <a:r>
              <a:rPr lang="en-US" altLang="zh-CN" b="1" dirty="0">
                <a:solidFill>
                  <a:srgbClr val="0000FF"/>
                </a:solidFill>
              </a:rPr>
              <a:t>Consumer () {</a:t>
            </a:r>
          </a:p>
          <a:p>
            <a:pPr hangingPunct="1">
              <a:lnSpc>
                <a:spcPct val="65000"/>
              </a:lnSpc>
              <a:spcBef>
                <a:spcPct val="50000"/>
              </a:spcBef>
            </a:pPr>
            <a:r>
              <a:rPr lang="en-US" altLang="zh-CN" b="1" dirty="0">
                <a:solidFill>
                  <a:schemeClr val="tx1"/>
                </a:solidFill>
              </a:rPr>
              <a:t> </a:t>
            </a:r>
            <a:r>
              <a:rPr lang="en-US" altLang="zh-CN" b="1" dirty="0">
                <a:solidFill>
                  <a:srgbClr val="FF3300"/>
                </a:solidFill>
              </a:rPr>
              <a:t> while(true) {</a:t>
            </a:r>
          </a:p>
          <a:p>
            <a:pPr hangingPunct="1">
              <a:lnSpc>
                <a:spcPct val="65000"/>
              </a:lnSpc>
              <a:spcBef>
                <a:spcPct val="50000"/>
              </a:spcBef>
            </a:pPr>
            <a:r>
              <a:rPr lang="en-US" altLang="zh-CN" b="1" dirty="0">
                <a:solidFill>
                  <a:schemeClr val="tx1"/>
                </a:solidFill>
              </a:rPr>
              <a:t>    </a:t>
            </a:r>
            <a:r>
              <a:rPr lang="en-US" altLang="zh-CN" b="1" dirty="0" err="1">
                <a:solidFill>
                  <a:schemeClr val="tx1"/>
                </a:solidFill>
              </a:rPr>
              <a:t>Swait</a:t>
            </a:r>
            <a:r>
              <a:rPr lang="en-US" altLang="zh-CN" b="1" dirty="0">
                <a:solidFill>
                  <a:schemeClr val="tx1"/>
                </a:solidFill>
              </a:rPr>
              <a:t> ( </a:t>
            </a:r>
            <a:r>
              <a:rPr lang="en-US" altLang="zh-CN" b="1" dirty="0" err="1">
                <a:solidFill>
                  <a:schemeClr val="tx1"/>
                </a:solidFill>
              </a:rPr>
              <a:t>full,mutex</a:t>
            </a:r>
            <a:r>
              <a:rPr lang="en-US" altLang="zh-CN" b="1" dirty="0">
                <a:solidFill>
                  <a:schemeClr val="tx1"/>
                </a:solidFill>
              </a:rPr>
              <a:t> ) ;</a:t>
            </a:r>
          </a:p>
          <a:p>
            <a:pPr hangingPunct="1">
              <a:lnSpc>
                <a:spcPct val="65000"/>
              </a:lnSpc>
              <a:spcBef>
                <a:spcPct val="50000"/>
              </a:spcBef>
            </a:pPr>
            <a:r>
              <a:rPr lang="en-US" altLang="zh-CN" b="1" dirty="0">
                <a:solidFill>
                  <a:schemeClr val="tx1"/>
                </a:solidFill>
              </a:rPr>
              <a:t>     </a:t>
            </a:r>
            <a:r>
              <a:rPr lang="en-US" altLang="zh-CN" b="1" dirty="0" err="1">
                <a:solidFill>
                  <a:schemeClr val="tx1"/>
                </a:solidFill>
              </a:rPr>
              <a:t>nextc</a:t>
            </a:r>
            <a:r>
              <a:rPr lang="en-US" altLang="zh-CN" b="1" dirty="0">
                <a:solidFill>
                  <a:schemeClr val="tx1"/>
                </a:solidFill>
              </a:rPr>
              <a:t> = buffer [ out] ;</a:t>
            </a:r>
          </a:p>
          <a:p>
            <a:pPr hangingPunct="1">
              <a:lnSpc>
                <a:spcPct val="65000"/>
              </a:lnSpc>
              <a:spcBef>
                <a:spcPct val="50000"/>
              </a:spcBef>
            </a:pPr>
            <a:r>
              <a:rPr lang="en-US" altLang="zh-CN" b="1" dirty="0">
                <a:solidFill>
                  <a:schemeClr val="tx1"/>
                </a:solidFill>
              </a:rPr>
              <a:t>     out = ( out + 1 ) % n ;</a:t>
            </a:r>
          </a:p>
          <a:p>
            <a:pPr hangingPunct="1">
              <a:lnSpc>
                <a:spcPct val="65000"/>
              </a:lnSpc>
              <a:spcBef>
                <a:spcPct val="50000"/>
              </a:spcBef>
            </a:pPr>
            <a:r>
              <a:rPr lang="en-US" altLang="zh-CN" b="1" dirty="0">
                <a:solidFill>
                  <a:schemeClr val="tx1"/>
                </a:solidFill>
              </a:rPr>
              <a:t>     </a:t>
            </a:r>
            <a:r>
              <a:rPr lang="en-US" altLang="zh-CN" b="1" dirty="0" err="1">
                <a:solidFill>
                  <a:schemeClr val="tx1"/>
                </a:solidFill>
              </a:rPr>
              <a:t>Ssignal</a:t>
            </a:r>
            <a:r>
              <a:rPr lang="en-US" altLang="zh-CN" b="1" dirty="0">
                <a:solidFill>
                  <a:schemeClr val="tx1"/>
                </a:solidFill>
              </a:rPr>
              <a:t> ( </a:t>
            </a:r>
            <a:r>
              <a:rPr lang="en-US" altLang="zh-CN" b="1" dirty="0" err="1">
                <a:solidFill>
                  <a:schemeClr val="tx1"/>
                </a:solidFill>
              </a:rPr>
              <a:t>mutex,empty</a:t>
            </a:r>
            <a:r>
              <a:rPr lang="en-US" altLang="zh-CN" b="1" dirty="0">
                <a:solidFill>
                  <a:schemeClr val="tx1"/>
                </a:solidFill>
              </a:rPr>
              <a:t> ) ;</a:t>
            </a:r>
          </a:p>
          <a:p>
            <a:pPr hangingPunct="1">
              <a:lnSpc>
                <a:spcPct val="65000"/>
              </a:lnSpc>
              <a:spcBef>
                <a:spcPct val="50000"/>
              </a:spcBef>
            </a:pPr>
            <a:r>
              <a:rPr lang="en-US" altLang="zh-CN" b="1" dirty="0">
                <a:solidFill>
                  <a:schemeClr val="tx1"/>
                </a:solidFill>
              </a:rPr>
              <a:t>     consume the item in </a:t>
            </a:r>
            <a:r>
              <a:rPr lang="en-US" altLang="zh-CN" b="1" dirty="0" err="1">
                <a:solidFill>
                  <a:schemeClr val="tx1"/>
                </a:solidFill>
              </a:rPr>
              <a:t>nextc</a:t>
            </a:r>
            <a:r>
              <a:rPr lang="en-US" altLang="zh-CN" b="1" dirty="0">
                <a:solidFill>
                  <a:schemeClr val="tx1"/>
                </a:solidFill>
              </a:rPr>
              <a:t> ;</a:t>
            </a:r>
          </a:p>
          <a:p>
            <a:pPr hangingPunct="1">
              <a:lnSpc>
                <a:spcPct val="65000"/>
              </a:lnSpc>
              <a:spcBef>
                <a:spcPct val="50000"/>
              </a:spcBef>
            </a:pPr>
            <a:r>
              <a:rPr lang="en-US" altLang="zh-CN" b="1" dirty="0">
                <a:solidFill>
                  <a:schemeClr val="tx1"/>
                </a:solidFill>
              </a:rPr>
              <a:t>      … </a:t>
            </a:r>
          </a:p>
          <a:p>
            <a:pPr hangingPunct="1">
              <a:lnSpc>
                <a:spcPct val="65000"/>
              </a:lnSpc>
              <a:spcBef>
                <a:spcPct val="50000"/>
              </a:spcBef>
            </a:pPr>
            <a:r>
              <a:rPr lang="en-US" altLang="zh-CN" b="1" dirty="0">
                <a:solidFill>
                  <a:schemeClr val="tx1"/>
                </a:solidFill>
              </a:rPr>
              <a:t> }</a:t>
            </a:r>
          </a:p>
          <a:p>
            <a:pPr hangingPunct="1">
              <a:lnSpc>
                <a:spcPct val="65000"/>
              </a:lnSpc>
              <a:spcBef>
                <a:spcPct val="50000"/>
              </a:spcBef>
            </a:pPr>
            <a:r>
              <a:rPr lang="en-US" altLang="zh-CN" b="1" dirty="0">
                <a:solidFill>
                  <a:schemeClr val="tx1"/>
                </a:solidFill>
              </a:rPr>
              <a:t>  }</a:t>
            </a:r>
            <a:endParaRPr lang="en-US" altLang="zh-CN" b="1" dirty="0">
              <a:solidFill>
                <a:srgbClr val="3333FF"/>
              </a:solidFill>
            </a:endParaRPr>
          </a:p>
          <a:p>
            <a:pPr hangingPunct="1">
              <a:lnSpc>
                <a:spcPct val="65000"/>
              </a:lnSpc>
              <a:spcBef>
                <a:spcPct val="50000"/>
              </a:spcBef>
            </a:pPr>
            <a:r>
              <a:rPr lang="en-US" altLang="zh-CN" b="1" dirty="0" err="1">
                <a:solidFill>
                  <a:srgbClr val="FF00FF"/>
                </a:solidFill>
              </a:rPr>
              <a:t>coend</a:t>
            </a:r>
            <a:r>
              <a:rPr lang="en-US" altLang="zh-CN" b="1" dirty="0">
                <a:solidFill>
                  <a:srgbClr val="FF00FF"/>
                </a:solidFill>
              </a:rPr>
              <a:t> </a:t>
            </a:r>
            <a:endParaRPr lang="en-US" altLang="zh-CN" dirty="0">
              <a:solidFill>
                <a:srgbClr val="FF00FF"/>
              </a:solidFill>
            </a:endParaRPr>
          </a:p>
        </p:txBody>
      </p:sp>
      <p:sp>
        <p:nvSpPr>
          <p:cNvPr id="6" name="Rectangle 3">
            <a:extLst>
              <a:ext uri="{FF2B5EF4-FFF2-40B4-BE49-F238E27FC236}">
                <a16:creationId xmlns:a16="http://schemas.microsoft.com/office/drawing/2014/main" id="{E3EABF99-11F2-2646-BB97-109E10B19083}"/>
              </a:ext>
            </a:extLst>
          </p:cNvPr>
          <p:cNvSpPr>
            <a:spLocks noChangeArrowheads="1"/>
          </p:cNvSpPr>
          <p:nvPr/>
        </p:nvSpPr>
        <p:spPr bwMode="auto">
          <a:xfrm>
            <a:off x="1187624" y="404664"/>
            <a:ext cx="756084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2.5 </a:t>
            </a:r>
            <a:r>
              <a:rPr lang="zh-CN" altLang="en-US" sz="2800" b="1" dirty="0">
                <a:solidFill>
                  <a:srgbClr val="0000FF"/>
                </a:solidFill>
                <a:latin typeface="宋体" panose="02010600030101010101" pitchFamily="2" charset="-122"/>
              </a:rPr>
              <a:t>经典进程同步问题－</a:t>
            </a:r>
            <a:r>
              <a:rPr lang="zh-CN" altLang="en-US" sz="2800" b="1" dirty="0">
                <a:solidFill>
                  <a:srgbClr val="FF0000"/>
                </a:solidFill>
                <a:latin typeface="宋体" panose="02010600030101010101" pitchFamily="2" charset="-122"/>
              </a:rPr>
              <a:t>生产者－消费者问题</a:t>
            </a:r>
          </a:p>
        </p:txBody>
      </p:sp>
      <p:sp>
        <p:nvSpPr>
          <p:cNvPr id="2" name="Slide Number Placeholder 1">
            <a:extLst>
              <a:ext uri="{FF2B5EF4-FFF2-40B4-BE49-F238E27FC236}">
                <a16:creationId xmlns:a16="http://schemas.microsoft.com/office/drawing/2014/main" id="{7C8E1F26-901D-7B47-9EF1-0694274634B3}"/>
              </a:ext>
            </a:extLst>
          </p:cNvPr>
          <p:cNvSpPr>
            <a:spLocks noGrp="1"/>
          </p:cNvSpPr>
          <p:nvPr>
            <p:ph type="sldNum" sz="quarter" idx="12"/>
          </p:nvPr>
        </p:nvSpPr>
        <p:spPr/>
        <p:txBody>
          <a:bodyPr/>
          <a:lstStyle/>
          <a:p>
            <a:fld id="{DC6D1BD5-D0BD-4B4A-ABF2-851E9CF71F86}" type="slidenum">
              <a:rPr lang="zh-CN" altLang="en-US" smtClean="0"/>
              <a:pPr/>
              <a:t>104</a:t>
            </a:fld>
            <a:endParaRPr lang="en-US" altLang="zh-CN" dirty="0"/>
          </a:p>
        </p:txBody>
      </p:sp>
    </p:spTree>
    <p:extLst>
      <p:ext uri="{BB962C8B-B14F-4D97-AF65-F5344CB8AC3E}">
        <p14:creationId xmlns:p14="http://schemas.microsoft.com/office/powerpoint/2010/main" val="1807449876"/>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02436"/>
                                        </p:tgtEl>
                                        <p:attrNameLst>
                                          <p:attrName>style.visibility</p:attrName>
                                        </p:attrNameLst>
                                      </p:cBhvr>
                                      <p:to>
                                        <p:strVal val="visible"/>
                                      </p:to>
                                    </p:set>
                                    <p:anim calcmode="lin" valueType="num">
                                      <p:cBhvr additive="base">
                                        <p:cTn id="7" dur="500" fill="hold"/>
                                        <p:tgtEl>
                                          <p:spTgt spid="402436"/>
                                        </p:tgtEl>
                                        <p:attrNameLst>
                                          <p:attrName>ppt_x</p:attrName>
                                        </p:attrNameLst>
                                      </p:cBhvr>
                                      <p:tavLst>
                                        <p:tav tm="0">
                                          <p:val>
                                            <p:strVal val="0-#ppt_w/2"/>
                                          </p:val>
                                        </p:tav>
                                        <p:tav tm="100000">
                                          <p:val>
                                            <p:strVal val="#ppt_x"/>
                                          </p:val>
                                        </p:tav>
                                      </p:tavLst>
                                    </p:anim>
                                    <p:anim calcmode="lin" valueType="num">
                                      <p:cBhvr additive="base">
                                        <p:cTn id="8" dur="500" fill="hold"/>
                                        <p:tgtEl>
                                          <p:spTgt spid="40243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02437"/>
                                        </p:tgtEl>
                                        <p:attrNameLst>
                                          <p:attrName>style.visibility</p:attrName>
                                        </p:attrNameLst>
                                      </p:cBhvr>
                                      <p:to>
                                        <p:strVal val="visible"/>
                                      </p:to>
                                    </p:set>
                                    <p:anim calcmode="lin" valueType="num">
                                      <p:cBhvr additive="base">
                                        <p:cTn id="13" dur="500" fill="hold"/>
                                        <p:tgtEl>
                                          <p:spTgt spid="402437"/>
                                        </p:tgtEl>
                                        <p:attrNameLst>
                                          <p:attrName>ppt_x</p:attrName>
                                        </p:attrNameLst>
                                      </p:cBhvr>
                                      <p:tavLst>
                                        <p:tav tm="0">
                                          <p:val>
                                            <p:strVal val="0-#ppt_w/2"/>
                                          </p:val>
                                        </p:tav>
                                        <p:tav tm="100000">
                                          <p:val>
                                            <p:strVal val="#ppt_x"/>
                                          </p:val>
                                        </p:tav>
                                      </p:tavLst>
                                    </p:anim>
                                    <p:anim calcmode="lin" valueType="num">
                                      <p:cBhvr additive="base">
                                        <p:cTn id="14" dur="500" fill="hold"/>
                                        <p:tgtEl>
                                          <p:spTgt spid="4024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436" grpId="0" animBg="1" autoUpdateAnimBg="0"/>
      <p:bldP spid="402437" grpId="0" animBg="1" autoUpdateAnimBg="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61" name="Rectangle 5">
            <a:extLst>
              <a:ext uri="{FF2B5EF4-FFF2-40B4-BE49-F238E27FC236}">
                <a16:creationId xmlns:a16="http://schemas.microsoft.com/office/drawing/2014/main" id="{CBDA1D8E-99A3-0444-AE68-D158A8901F4F}"/>
              </a:ext>
            </a:extLst>
          </p:cNvPr>
          <p:cNvSpPr>
            <a:spLocks noChangeArrowheads="1"/>
          </p:cNvSpPr>
          <p:nvPr/>
        </p:nvSpPr>
        <p:spPr bwMode="auto">
          <a:xfrm>
            <a:off x="571036" y="1412776"/>
            <a:ext cx="8177427" cy="352839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05000"/>
              </a:lnSpc>
            </a:pPr>
            <a:r>
              <a:rPr lang="zh-CN" altLang="en-US" b="1" dirty="0">
                <a:solidFill>
                  <a:srgbClr val="0000FF"/>
                </a:solidFill>
                <a:latin typeface="STKaiti" panose="02010600040101010101" pitchFamily="2" charset="-122"/>
                <a:ea typeface="STKaiti" panose="02010600040101010101" pitchFamily="2" charset="-122"/>
              </a:rPr>
              <a:t>一、问题的提出</a:t>
            </a:r>
          </a:p>
          <a:p>
            <a:pPr>
              <a:lnSpc>
                <a:spcPct val="105000"/>
              </a:lnSpc>
            </a:pPr>
            <a:r>
              <a:rPr lang="zh-CN" altLang="en-US" b="1" dirty="0">
                <a:solidFill>
                  <a:srgbClr val="CC3399"/>
                </a:solidFill>
                <a:latin typeface="STKaiti" panose="02010600040101010101" pitchFamily="2" charset="-122"/>
                <a:ea typeface="STKaiti" panose="02010600040101010101" pitchFamily="2" charset="-122"/>
              </a:rPr>
              <a:t>        </a:t>
            </a:r>
            <a:r>
              <a:rPr lang="zh-CN" altLang="en-US" b="1" dirty="0">
                <a:solidFill>
                  <a:srgbClr val="000000"/>
                </a:solidFill>
                <a:latin typeface="STKaiti" panose="02010600040101010101" pitchFamily="2" charset="-122"/>
                <a:ea typeface="STKaiti" panose="02010600040101010101" pitchFamily="2" charset="-122"/>
              </a:rPr>
              <a:t>对于共享文件，允许多个进程同时读一个共享文件，但绝不允许一个</a:t>
            </a:r>
            <a:r>
              <a:rPr lang="en-US" altLang="zh-CN" b="1" dirty="0">
                <a:solidFill>
                  <a:srgbClr val="000000"/>
                </a:solidFill>
                <a:latin typeface="STKaiti" panose="02010600040101010101" pitchFamily="2" charset="-122"/>
                <a:ea typeface="STKaiti" panose="02010600040101010101" pitchFamily="2" charset="-122"/>
              </a:rPr>
              <a:t>write</a:t>
            </a:r>
            <a:r>
              <a:rPr lang="zh-CN" altLang="en-US" b="1" dirty="0">
                <a:solidFill>
                  <a:srgbClr val="000000"/>
                </a:solidFill>
                <a:latin typeface="STKaiti" panose="02010600040101010101" pitchFamily="2" charset="-122"/>
                <a:ea typeface="STKaiti" panose="02010600040101010101" pitchFamily="2" charset="-122"/>
              </a:rPr>
              <a:t>进程和其它</a:t>
            </a:r>
            <a:r>
              <a:rPr lang="en-US" altLang="zh-CN" b="1" dirty="0">
                <a:solidFill>
                  <a:srgbClr val="000000"/>
                </a:solidFill>
                <a:latin typeface="STKaiti" panose="02010600040101010101" pitchFamily="2" charset="-122"/>
                <a:ea typeface="STKaiti" panose="02010600040101010101" pitchFamily="2" charset="-122"/>
              </a:rPr>
              <a:t>reader</a:t>
            </a:r>
            <a:r>
              <a:rPr lang="zh-CN" altLang="en-US" b="1" dirty="0">
                <a:solidFill>
                  <a:srgbClr val="000000"/>
                </a:solidFill>
                <a:latin typeface="STKaiti" panose="02010600040101010101" pitchFamily="2" charset="-122"/>
                <a:ea typeface="STKaiti" panose="02010600040101010101" pitchFamily="2" charset="-122"/>
              </a:rPr>
              <a:t>进程或</a:t>
            </a:r>
            <a:r>
              <a:rPr lang="en-US" altLang="zh-CN" b="1" dirty="0">
                <a:solidFill>
                  <a:srgbClr val="000000"/>
                </a:solidFill>
                <a:latin typeface="STKaiti" panose="02010600040101010101" pitchFamily="2" charset="-122"/>
                <a:ea typeface="STKaiti" panose="02010600040101010101" pitchFamily="2" charset="-122"/>
              </a:rPr>
              <a:t>writer</a:t>
            </a:r>
            <a:r>
              <a:rPr lang="zh-CN" altLang="en-US" b="1" dirty="0">
                <a:solidFill>
                  <a:srgbClr val="000000"/>
                </a:solidFill>
                <a:latin typeface="STKaiti" panose="02010600040101010101" pitchFamily="2" charset="-122"/>
                <a:ea typeface="STKaiti" panose="02010600040101010101" pitchFamily="2" charset="-122"/>
              </a:rPr>
              <a:t>进程</a:t>
            </a:r>
            <a:r>
              <a:rPr lang="zh-CN" altLang="en-US" b="1" dirty="0">
                <a:solidFill>
                  <a:srgbClr val="FF3300"/>
                </a:solidFill>
                <a:latin typeface="STKaiti" panose="02010600040101010101" pitchFamily="2" charset="-122"/>
                <a:ea typeface="STKaiti" panose="02010600040101010101" pitchFamily="2" charset="-122"/>
              </a:rPr>
              <a:t>同时访问共享文件</a:t>
            </a:r>
            <a:r>
              <a:rPr lang="zh-CN" altLang="en-US" b="1" dirty="0">
                <a:solidFill>
                  <a:schemeClr val="tx1"/>
                </a:solidFill>
                <a:latin typeface="STKaiti" panose="02010600040101010101" pitchFamily="2" charset="-122"/>
                <a:ea typeface="STKaiti" panose="02010600040101010101" pitchFamily="2" charset="-122"/>
              </a:rPr>
              <a:t>。</a:t>
            </a:r>
          </a:p>
          <a:p>
            <a:pPr>
              <a:lnSpc>
                <a:spcPct val="105000"/>
              </a:lnSpc>
            </a:pPr>
            <a:r>
              <a:rPr lang="zh-CN" altLang="en-US" b="1" dirty="0">
                <a:solidFill>
                  <a:schemeClr val="tx1"/>
                </a:solidFill>
                <a:latin typeface="STKaiti" panose="02010600040101010101" pitchFamily="2" charset="-122"/>
                <a:ea typeface="STKaiti" panose="02010600040101010101" pitchFamily="2" charset="-122"/>
              </a:rPr>
              <a:t>        </a:t>
            </a:r>
            <a:r>
              <a:rPr lang="zh-CN" altLang="en-US" b="1" dirty="0">
                <a:solidFill>
                  <a:srgbClr val="0000FF"/>
                </a:solidFill>
                <a:latin typeface="STKaiti" panose="02010600040101010101" pitchFamily="2" charset="-122"/>
                <a:ea typeface="STKaiti" panose="02010600040101010101" pitchFamily="2" charset="-122"/>
              </a:rPr>
              <a:t>读者－写者问题：</a:t>
            </a:r>
            <a:r>
              <a:rPr lang="zh-CN" altLang="en-US" b="1" dirty="0">
                <a:solidFill>
                  <a:srgbClr val="000000"/>
                </a:solidFill>
                <a:latin typeface="STKaiti" panose="02010600040101010101" pitchFamily="2" charset="-122"/>
                <a:ea typeface="STKaiti" panose="02010600040101010101" pitchFamily="2" charset="-122"/>
              </a:rPr>
              <a:t>指保证一个</a:t>
            </a:r>
            <a:r>
              <a:rPr lang="en-US" altLang="zh-CN" b="1" dirty="0">
                <a:solidFill>
                  <a:srgbClr val="000000"/>
                </a:solidFill>
                <a:latin typeface="STKaiti" panose="02010600040101010101" pitchFamily="2" charset="-122"/>
                <a:ea typeface="STKaiti" panose="02010600040101010101" pitchFamily="2" charset="-122"/>
              </a:rPr>
              <a:t>Writer</a:t>
            </a:r>
            <a:r>
              <a:rPr lang="zh-CN" altLang="en-US" b="1" dirty="0">
                <a:solidFill>
                  <a:srgbClr val="000000"/>
                </a:solidFill>
                <a:latin typeface="STKaiti" panose="02010600040101010101" pitchFamily="2" charset="-122"/>
                <a:ea typeface="STKaiti" panose="02010600040101010101" pitchFamily="2" charset="-122"/>
              </a:rPr>
              <a:t>进程必须与其他进程互斥地访问共享对象的同步问题。</a:t>
            </a:r>
          </a:p>
          <a:p>
            <a:pPr>
              <a:lnSpc>
                <a:spcPct val="105000"/>
              </a:lnSpc>
            </a:pPr>
            <a:r>
              <a:rPr lang="zh-CN" altLang="en-US" b="1" dirty="0">
                <a:solidFill>
                  <a:schemeClr val="tx1"/>
                </a:solidFill>
                <a:latin typeface="STKaiti" panose="02010600040101010101" pitchFamily="2" charset="-122"/>
                <a:ea typeface="STKaiti" panose="02010600040101010101" pitchFamily="2" charset="-122"/>
              </a:rPr>
              <a:t>         </a:t>
            </a:r>
            <a:r>
              <a:rPr lang="en-US" altLang="zh-CN" b="1" dirty="0">
                <a:solidFill>
                  <a:srgbClr val="0000FF"/>
                </a:solidFill>
                <a:latin typeface="STKaiti" panose="02010600040101010101" pitchFamily="2" charset="-122"/>
                <a:ea typeface="STKaiti" panose="02010600040101010101" pitchFamily="2" charset="-122"/>
              </a:rPr>
              <a:t>reader</a:t>
            </a:r>
            <a:r>
              <a:rPr lang="zh-CN" altLang="en-US" b="1" dirty="0">
                <a:solidFill>
                  <a:srgbClr val="0000FF"/>
                </a:solidFill>
                <a:latin typeface="STKaiti" panose="02010600040101010101" pitchFamily="2" charset="-122"/>
                <a:ea typeface="STKaiti" panose="02010600040101010101" pitchFamily="2" charset="-122"/>
              </a:rPr>
              <a:t>进程：</a:t>
            </a:r>
            <a:r>
              <a:rPr lang="zh-CN" altLang="en-US" b="1" dirty="0">
                <a:solidFill>
                  <a:srgbClr val="000000"/>
                </a:solidFill>
                <a:latin typeface="STKaiti" panose="02010600040101010101" pitchFamily="2" charset="-122"/>
                <a:ea typeface="STKaiti" panose="02010600040101010101" pitchFamily="2" charset="-122"/>
              </a:rPr>
              <a:t>只要求读的进程叫 “</a:t>
            </a:r>
            <a:r>
              <a:rPr lang="en-US" altLang="zh-CN" b="1" dirty="0">
                <a:solidFill>
                  <a:srgbClr val="000000"/>
                </a:solidFill>
                <a:latin typeface="STKaiti" panose="02010600040101010101" pitchFamily="2" charset="-122"/>
                <a:ea typeface="STKaiti" panose="02010600040101010101" pitchFamily="2" charset="-122"/>
              </a:rPr>
              <a:t>reader</a:t>
            </a:r>
            <a:r>
              <a:rPr lang="zh-CN" altLang="en-US" b="1" dirty="0">
                <a:solidFill>
                  <a:srgbClr val="000000"/>
                </a:solidFill>
                <a:latin typeface="STKaiti" panose="02010600040101010101" pitchFamily="2" charset="-122"/>
                <a:ea typeface="STKaiti" panose="02010600040101010101" pitchFamily="2" charset="-122"/>
              </a:rPr>
              <a:t>进程”。</a:t>
            </a:r>
          </a:p>
          <a:p>
            <a:pPr>
              <a:lnSpc>
                <a:spcPct val="105000"/>
              </a:lnSpc>
            </a:pPr>
            <a:r>
              <a:rPr lang="zh-CN" altLang="en-US" b="1" dirty="0">
                <a:solidFill>
                  <a:schemeClr val="tx1"/>
                </a:solidFill>
                <a:latin typeface="STKaiti" panose="02010600040101010101" pitchFamily="2" charset="-122"/>
                <a:ea typeface="STKaiti" panose="02010600040101010101" pitchFamily="2" charset="-122"/>
              </a:rPr>
              <a:t>         </a:t>
            </a:r>
            <a:r>
              <a:rPr lang="en-US" altLang="zh-CN" b="1" dirty="0">
                <a:solidFill>
                  <a:srgbClr val="0000FF"/>
                </a:solidFill>
                <a:latin typeface="STKaiti" panose="02010600040101010101" pitchFamily="2" charset="-122"/>
                <a:ea typeface="STKaiti" panose="02010600040101010101" pitchFamily="2" charset="-122"/>
              </a:rPr>
              <a:t>writer</a:t>
            </a:r>
            <a:r>
              <a:rPr lang="zh-CN" altLang="en-US" b="1" dirty="0">
                <a:solidFill>
                  <a:srgbClr val="0000FF"/>
                </a:solidFill>
                <a:latin typeface="STKaiti" panose="02010600040101010101" pitchFamily="2" charset="-122"/>
                <a:ea typeface="STKaiti" panose="02010600040101010101" pitchFamily="2" charset="-122"/>
              </a:rPr>
              <a:t>进程：</a:t>
            </a:r>
            <a:r>
              <a:rPr lang="zh-CN" altLang="en-US" b="1" dirty="0">
                <a:solidFill>
                  <a:srgbClr val="000000"/>
                </a:solidFill>
                <a:latin typeface="STKaiti" panose="02010600040101010101" pitchFamily="2" charset="-122"/>
                <a:ea typeface="STKaiti" panose="02010600040101010101" pitchFamily="2" charset="-122"/>
              </a:rPr>
              <a:t>只要求写的进程叫 “</a:t>
            </a:r>
            <a:r>
              <a:rPr lang="en-US" altLang="zh-CN" b="1" dirty="0">
                <a:solidFill>
                  <a:srgbClr val="000000"/>
                </a:solidFill>
                <a:latin typeface="STKaiti" panose="02010600040101010101" pitchFamily="2" charset="-122"/>
                <a:ea typeface="STKaiti" panose="02010600040101010101" pitchFamily="2" charset="-122"/>
              </a:rPr>
              <a:t>writer</a:t>
            </a:r>
            <a:r>
              <a:rPr lang="zh-CN" altLang="en-US" b="1" dirty="0">
                <a:solidFill>
                  <a:srgbClr val="000000"/>
                </a:solidFill>
                <a:latin typeface="STKaiti" panose="02010600040101010101" pitchFamily="2" charset="-122"/>
                <a:ea typeface="STKaiti" panose="02010600040101010101" pitchFamily="2" charset="-122"/>
              </a:rPr>
              <a:t>进程”。   </a:t>
            </a:r>
          </a:p>
          <a:p>
            <a:pPr>
              <a:lnSpc>
                <a:spcPct val="105000"/>
              </a:lnSpc>
            </a:pPr>
            <a:r>
              <a:rPr lang="zh-CN" altLang="en-US" b="1" dirty="0">
                <a:solidFill>
                  <a:srgbClr val="3333FF"/>
                </a:solidFill>
                <a:latin typeface="STKaiti" panose="02010600040101010101" pitchFamily="2" charset="-122"/>
                <a:ea typeface="STKaiti" panose="02010600040101010101" pitchFamily="2" charset="-122"/>
              </a:rPr>
              <a:t>     </a:t>
            </a:r>
          </a:p>
        </p:txBody>
      </p:sp>
      <p:sp>
        <p:nvSpPr>
          <p:cNvPr id="5" name="Rectangle 3">
            <a:extLst>
              <a:ext uri="{FF2B5EF4-FFF2-40B4-BE49-F238E27FC236}">
                <a16:creationId xmlns:a16="http://schemas.microsoft.com/office/drawing/2014/main" id="{644B4886-004F-8A41-8669-1F4AF51D5E42}"/>
              </a:ext>
            </a:extLst>
          </p:cNvPr>
          <p:cNvSpPr>
            <a:spLocks noChangeArrowheads="1"/>
          </p:cNvSpPr>
          <p:nvPr/>
        </p:nvSpPr>
        <p:spPr bwMode="auto">
          <a:xfrm>
            <a:off x="1187624" y="404664"/>
            <a:ext cx="756084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2.5 </a:t>
            </a:r>
            <a:r>
              <a:rPr lang="zh-CN" altLang="en-US" sz="2800" b="1" dirty="0">
                <a:solidFill>
                  <a:srgbClr val="0000FF"/>
                </a:solidFill>
                <a:latin typeface="宋体" panose="02010600030101010101" pitchFamily="2" charset="-122"/>
              </a:rPr>
              <a:t>经典进程同步问题－</a:t>
            </a:r>
            <a:r>
              <a:rPr lang="zh-TW" altLang="en-US" sz="2800" b="1" dirty="0">
                <a:solidFill>
                  <a:srgbClr val="FF0000"/>
                </a:solidFill>
                <a:latin typeface="宋体" panose="02010600030101010101" pitchFamily="2" charset="-122"/>
              </a:rPr>
              <a:t>读</a:t>
            </a:r>
            <a:r>
              <a:rPr lang="zh-CN" altLang="en-US" sz="2800" b="1" dirty="0">
                <a:solidFill>
                  <a:srgbClr val="FF0000"/>
                </a:solidFill>
                <a:latin typeface="宋体" panose="02010600030101010101" pitchFamily="2" charset="-122"/>
              </a:rPr>
              <a:t>者－</a:t>
            </a:r>
            <a:r>
              <a:rPr lang="zh-TW" altLang="en-US" sz="2800" b="1" dirty="0">
                <a:solidFill>
                  <a:srgbClr val="FF0000"/>
                </a:solidFill>
                <a:latin typeface="宋体" panose="02010600030101010101" pitchFamily="2" charset="-122"/>
              </a:rPr>
              <a:t>写</a:t>
            </a:r>
            <a:r>
              <a:rPr lang="zh-CN" altLang="en-US" sz="2800" b="1" dirty="0">
                <a:solidFill>
                  <a:srgbClr val="FF0000"/>
                </a:solidFill>
                <a:latin typeface="宋体" panose="02010600030101010101" pitchFamily="2" charset="-122"/>
              </a:rPr>
              <a:t>者问题</a:t>
            </a:r>
          </a:p>
        </p:txBody>
      </p:sp>
      <p:sp>
        <p:nvSpPr>
          <p:cNvPr id="2" name="Slide Number Placeholder 1">
            <a:extLst>
              <a:ext uri="{FF2B5EF4-FFF2-40B4-BE49-F238E27FC236}">
                <a16:creationId xmlns:a16="http://schemas.microsoft.com/office/drawing/2014/main" id="{42E7E5B4-BD08-B444-AD15-440B1AC37631}"/>
              </a:ext>
            </a:extLst>
          </p:cNvPr>
          <p:cNvSpPr>
            <a:spLocks noGrp="1"/>
          </p:cNvSpPr>
          <p:nvPr>
            <p:ph type="sldNum" sz="quarter" idx="12"/>
          </p:nvPr>
        </p:nvSpPr>
        <p:spPr/>
        <p:txBody>
          <a:bodyPr/>
          <a:lstStyle/>
          <a:p>
            <a:fld id="{DC6D1BD5-D0BD-4B4A-ABF2-851E9CF71F86}" type="slidenum">
              <a:rPr lang="zh-CN" altLang="en-US" smtClean="0"/>
              <a:pPr/>
              <a:t>105</a:t>
            </a:fld>
            <a:endParaRPr lang="en-US" altLang="zh-CN" dirty="0"/>
          </a:p>
        </p:txBody>
      </p:sp>
    </p:spTree>
    <p:extLst>
      <p:ext uri="{BB962C8B-B14F-4D97-AF65-F5344CB8AC3E}">
        <p14:creationId xmlns:p14="http://schemas.microsoft.com/office/powerpoint/2010/main" val="100765615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03461">
                                            <p:txEl>
                                              <p:pRg st="0" end="0"/>
                                            </p:txEl>
                                          </p:spTgt>
                                        </p:tgtEl>
                                        <p:attrNameLst>
                                          <p:attrName>style.visibility</p:attrName>
                                        </p:attrNameLst>
                                      </p:cBhvr>
                                      <p:to>
                                        <p:strVal val="visible"/>
                                      </p:to>
                                    </p:set>
                                    <p:animEffect transition="in" filter="barn(outVertical)">
                                      <p:cBhvr>
                                        <p:cTn id="7" dur="500"/>
                                        <p:tgtEl>
                                          <p:spTgt spid="40346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03461">
                                            <p:txEl>
                                              <p:pRg st="1" end="1"/>
                                            </p:txEl>
                                          </p:spTgt>
                                        </p:tgtEl>
                                        <p:attrNameLst>
                                          <p:attrName>style.visibility</p:attrName>
                                        </p:attrNameLst>
                                      </p:cBhvr>
                                      <p:to>
                                        <p:strVal val="visible"/>
                                      </p:to>
                                    </p:set>
                                    <p:animEffect transition="in" filter="barn(outVertical)">
                                      <p:cBhvr>
                                        <p:cTn id="12" dur="500"/>
                                        <p:tgtEl>
                                          <p:spTgt spid="40346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403461">
                                            <p:txEl>
                                              <p:pRg st="2" end="2"/>
                                            </p:txEl>
                                          </p:spTgt>
                                        </p:tgtEl>
                                        <p:attrNameLst>
                                          <p:attrName>style.visibility</p:attrName>
                                        </p:attrNameLst>
                                      </p:cBhvr>
                                      <p:to>
                                        <p:strVal val="visible"/>
                                      </p:to>
                                    </p:set>
                                    <p:animEffect transition="in" filter="barn(outVertical)">
                                      <p:cBhvr>
                                        <p:cTn id="17" dur="500"/>
                                        <p:tgtEl>
                                          <p:spTgt spid="40346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403461">
                                            <p:txEl>
                                              <p:pRg st="3" end="3"/>
                                            </p:txEl>
                                          </p:spTgt>
                                        </p:tgtEl>
                                        <p:attrNameLst>
                                          <p:attrName>style.visibility</p:attrName>
                                        </p:attrNameLst>
                                      </p:cBhvr>
                                      <p:to>
                                        <p:strVal val="visible"/>
                                      </p:to>
                                    </p:set>
                                    <p:animEffect transition="in" filter="barn(outVertical)">
                                      <p:cBhvr>
                                        <p:cTn id="22" dur="500"/>
                                        <p:tgtEl>
                                          <p:spTgt spid="40346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403461">
                                            <p:txEl>
                                              <p:pRg st="4" end="4"/>
                                            </p:txEl>
                                          </p:spTgt>
                                        </p:tgtEl>
                                        <p:attrNameLst>
                                          <p:attrName>style.visibility</p:attrName>
                                        </p:attrNameLst>
                                      </p:cBhvr>
                                      <p:to>
                                        <p:strVal val="visible"/>
                                      </p:to>
                                    </p:set>
                                    <p:animEffect transition="in" filter="barn(outVertical)">
                                      <p:cBhvr>
                                        <p:cTn id="27" dur="500"/>
                                        <p:tgtEl>
                                          <p:spTgt spid="40346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403461">
                                            <p:txEl>
                                              <p:pRg st="5" end="5"/>
                                            </p:txEl>
                                          </p:spTgt>
                                        </p:tgtEl>
                                        <p:attrNameLst>
                                          <p:attrName>style.visibility</p:attrName>
                                        </p:attrNameLst>
                                      </p:cBhvr>
                                      <p:to>
                                        <p:strVal val="visible"/>
                                      </p:to>
                                    </p:set>
                                    <p:animEffect transition="in" filter="barn(outVertical)">
                                      <p:cBhvr>
                                        <p:cTn id="32" dur="500"/>
                                        <p:tgtEl>
                                          <p:spTgt spid="40346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461" grpId="0" build="p" autoUpdateAnimBg="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399CAB-BB2D-F14B-971A-3330EF6D446E}"/>
              </a:ext>
            </a:extLst>
          </p:cNvPr>
          <p:cNvSpPr>
            <a:spLocks noGrp="1"/>
          </p:cNvSpPr>
          <p:nvPr>
            <p:ph type="sldNum" sz="quarter" idx="12"/>
          </p:nvPr>
        </p:nvSpPr>
        <p:spPr/>
        <p:txBody>
          <a:bodyPr/>
          <a:lstStyle/>
          <a:p>
            <a:fld id="{0EC01821-FBC1-0943-A98A-47205D9EC5A4}" type="slidenum">
              <a:rPr lang="zh-CN" altLang="en-US" smtClean="0"/>
              <a:pPr/>
              <a:t>106</a:t>
            </a:fld>
            <a:endParaRPr lang="en-US" altLang="zh-CN"/>
          </a:p>
        </p:txBody>
      </p:sp>
      <p:sp>
        <p:nvSpPr>
          <p:cNvPr id="5" name="Rectangle 4">
            <a:extLst>
              <a:ext uri="{FF2B5EF4-FFF2-40B4-BE49-F238E27FC236}">
                <a16:creationId xmlns:a16="http://schemas.microsoft.com/office/drawing/2014/main" id="{E814AE5B-77E6-8E40-AD7B-413B6D9EFEAC}"/>
              </a:ext>
            </a:extLst>
          </p:cNvPr>
          <p:cNvSpPr/>
          <p:nvPr/>
        </p:nvSpPr>
        <p:spPr>
          <a:xfrm>
            <a:off x="521550" y="1412776"/>
            <a:ext cx="8425600" cy="4995214"/>
          </a:xfrm>
          <a:prstGeom prst="rect">
            <a:avLst/>
          </a:prstGeom>
        </p:spPr>
        <p:txBody>
          <a:bodyPr wrap="square">
            <a:spAutoFit/>
          </a:bodyPr>
          <a:lstStyle/>
          <a:p>
            <a:pPr indent="642938"/>
            <a:r>
              <a:rPr lang="zh-TW" altLang="en-US" sz="2700" dirty="0">
                <a:latin typeface="STKaiti" panose="02010600040101010101" pitchFamily="2" charset="-122"/>
                <a:ea typeface="STKaiti" panose="02010600040101010101" pitchFamily="2" charset="-122"/>
              </a:rPr>
              <a:t>有读者和写者</a:t>
            </a:r>
            <a:r>
              <a:rPr lang="zh-TW" altLang="en-US" sz="2700" dirty="0">
                <a:solidFill>
                  <a:srgbClr val="FF0000"/>
                </a:solidFill>
                <a:latin typeface="STKaiti" panose="02010600040101010101" pitchFamily="2" charset="-122"/>
                <a:ea typeface="STKaiti" panose="02010600040101010101" pitchFamily="2" charset="-122"/>
              </a:rPr>
              <a:t>两组并发进程</a:t>
            </a:r>
            <a:r>
              <a:rPr lang="zh-TW" altLang="en-US" sz="2700" dirty="0">
                <a:latin typeface="STKaiti" panose="02010600040101010101" pitchFamily="2" charset="-122"/>
                <a:ea typeface="STKaiti" panose="02010600040101010101" pitchFamily="2" charset="-122"/>
              </a:rPr>
              <a:t>，共享一个文件，当两个或两个以上的读进程同时访问共享数据时不 会产生副作用，但若某个写进程和其他进程</a:t>
            </a:r>
            <a:r>
              <a:rPr lang="en-US" altLang="zh-TW" sz="2700" dirty="0">
                <a:latin typeface="STKaiti" panose="02010600040101010101" pitchFamily="2" charset="-122"/>
                <a:ea typeface="STKaiti" panose="02010600040101010101" pitchFamily="2" charset="-122"/>
              </a:rPr>
              <a:t>(</a:t>
            </a:r>
            <a:r>
              <a:rPr lang="zh-TW" altLang="en-US" sz="2700" dirty="0">
                <a:latin typeface="STKaiti" panose="02010600040101010101" pitchFamily="2" charset="-122"/>
                <a:ea typeface="STKaiti" panose="02010600040101010101" pitchFamily="2" charset="-122"/>
              </a:rPr>
              <a:t>读进程或写进程</a:t>
            </a:r>
            <a:r>
              <a:rPr lang="en-US" altLang="zh-TW" sz="2700" dirty="0">
                <a:latin typeface="STKaiti" panose="02010600040101010101" pitchFamily="2" charset="-122"/>
                <a:ea typeface="STKaiti" panose="02010600040101010101" pitchFamily="2" charset="-122"/>
              </a:rPr>
              <a:t>)</a:t>
            </a:r>
            <a:r>
              <a:rPr lang="zh-TW" altLang="en-US" sz="2700" dirty="0">
                <a:latin typeface="STKaiti" panose="02010600040101010101" pitchFamily="2" charset="-122"/>
                <a:ea typeface="STKaiti" panose="02010600040101010101" pitchFamily="2" charset="-122"/>
              </a:rPr>
              <a:t>同时访问共享数据时则可能导致 数据不一致的错误。因此要求</a:t>
            </a:r>
            <a:r>
              <a:rPr lang="en-US" altLang="zh-TW" sz="2700" dirty="0">
                <a:latin typeface="STKaiti" panose="02010600040101010101" pitchFamily="2" charset="-122"/>
                <a:ea typeface="STKaiti" panose="02010600040101010101" pitchFamily="2" charset="-122"/>
              </a:rPr>
              <a:t>:</a:t>
            </a:r>
          </a:p>
          <a:p>
            <a:pPr indent="642938"/>
            <a:r>
              <a:rPr lang="en-US" altLang="zh-TW" sz="2700" dirty="0">
                <a:latin typeface="STKaiti" panose="02010600040101010101" pitchFamily="2" charset="-122"/>
                <a:ea typeface="STKaiti" panose="02010600040101010101" pitchFamily="2" charset="-122"/>
              </a:rPr>
              <a:t>1</a:t>
            </a:r>
            <a:r>
              <a:rPr lang="zh-TW" altLang="en-US" sz="2700" dirty="0">
                <a:latin typeface="STKaiti" panose="02010600040101010101" pitchFamily="2" charset="-122"/>
                <a:ea typeface="STKaiti" panose="02010600040101010101" pitchFamily="2" charset="-122"/>
              </a:rPr>
              <a:t>允许多个读者可以同时对文件执行读操作</a:t>
            </a:r>
            <a:r>
              <a:rPr lang="en-US" altLang="zh-TW" sz="2700" dirty="0">
                <a:latin typeface="STKaiti" panose="02010600040101010101" pitchFamily="2" charset="-122"/>
                <a:ea typeface="STKaiti" panose="02010600040101010101" pitchFamily="2" charset="-122"/>
              </a:rPr>
              <a:t>;</a:t>
            </a:r>
          </a:p>
          <a:p>
            <a:pPr indent="642938"/>
            <a:r>
              <a:rPr lang="en-US" altLang="zh-TW" sz="2700" dirty="0">
                <a:latin typeface="STKaiti" panose="02010600040101010101" pitchFamily="2" charset="-122"/>
                <a:ea typeface="STKaiti" panose="02010600040101010101" pitchFamily="2" charset="-122"/>
              </a:rPr>
              <a:t>2</a:t>
            </a:r>
            <a:r>
              <a:rPr lang="zh-TW" altLang="en-US" sz="2700" dirty="0">
                <a:latin typeface="STKaiti" panose="02010600040101010101" pitchFamily="2" charset="-122"/>
                <a:ea typeface="STKaiti" panose="02010600040101010101" pitchFamily="2" charset="-122"/>
              </a:rPr>
              <a:t>只允许一个写者 往文件中写信息</a:t>
            </a:r>
            <a:r>
              <a:rPr lang="en-US" altLang="zh-TW" sz="2700" dirty="0">
                <a:latin typeface="STKaiti" panose="02010600040101010101" pitchFamily="2" charset="-122"/>
                <a:ea typeface="STKaiti" panose="02010600040101010101" pitchFamily="2" charset="-122"/>
              </a:rPr>
              <a:t>;</a:t>
            </a:r>
          </a:p>
          <a:p>
            <a:pPr indent="642938"/>
            <a:r>
              <a:rPr lang="en-US" altLang="zh-TW" sz="2700" dirty="0">
                <a:latin typeface="STKaiti" panose="02010600040101010101" pitchFamily="2" charset="-122"/>
                <a:ea typeface="STKaiti" panose="02010600040101010101" pitchFamily="2" charset="-122"/>
              </a:rPr>
              <a:t>3</a:t>
            </a:r>
            <a:r>
              <a:rPr lang="zh-TW" altLang="en-US" sz="2700" dirty="0">
                <a:latin typeface="STKaiti" panose="02010600040101010101" pitchFamily="2" charset="-122"/>
                <a:ea typeface="STKaiti" panose="02010600040101010101" pitchFamily="2" charset="-122"/>
              </a:rPr>
              <a:t>任一写者在完成写操作之前不允许其他读者或写者工作</a:t>
            </a:r>
            <a:r>
              <a:rPr lang="en-US" altLang="zh-TW" sz="2700" dirty="0">
                <a:latin typeface="STKaiti" panose="02010600040101010101" pitchFamily="2" charset="-122"/>
                <a:ea typeface="STKaiti" panose="02010600040101010101" pitchFamily="2" charset="-122"/>
              </a:rPr>
              <a:t>;</a:t>
            </a:r>
          </a:p>
          <a:p>
            <a:pPr indent="642938"/>
            <a:r>
              <a:rPr lang="en-US" altLang="zh-TW" sz="2700" dirty="0">
                <a:latin typeface="STKaiti" panose="02010600040101010101" pitchFamily="2" charset="-122"/>
                <a:ea typeface="STKaiti" panose="02010600040101010101" pitchFamily="2" charset="-122"/>
              </a:rPr>
              <a:t>4</a:t>
            </a:r>
            <a:r>
              <a:rPr lang="zh-TW" altLang="en-US" sz="2700" dirty="0">
                <a:latin typeface="STKaiti" panose="02010600040101010101" pitchFamily="2" charset="-122"/>
                <a:ea typeface="STKaiti" panose="02010600040101010101" pitchFamily="2" charset="-122"/>
              </a:rPr>
              <a:t>写者执行写操作前，应让已有的读者和写者全部退出。 </a:t>
            </a:r>
          </a:p>
        </p:txBody>
      </p:sp>
      <p:sp>
        <p:nvSpPr>
          <p:cNvPr id="8" name="Rectangle 3">
            <a:extLst>
              <a:ext uri="{FF2B5EF4-FFF2-40B4-BE49-F238E27FC236}">
                <a16:creationId xmlns:a16="http://schemas.microsoft.com/office/drawing/2014/main" id="{F0850FED-E8E4-6846-87CF-A4CE8BB65949}"/>
              </a:ext>
            </a:extLst>
          </p:cNvPr>
          <p:cNvSpPr>
            <a:spLocks noChangeArrowheads="1"/>
          </p:cNvSpPr>
          <p:nvPr/>
        </p:nvSpPr>
        <p:spPr bwMode="auto">
          <a:xfrm>
            <a:off x="1187624" y="404664"/>
            <a:ext cx="756084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2.5 </a:t>
            </a:r>
            <a:r>
              <a:rPr lang="zh-CN" altLang="en-US" sz="2800" b="1" dirty="0">
                <a:solidFill>
                  <a:srgbClr val="0000FF"/>
                </a:solidFill>
                <a:latin typeface="宋体" panose="02010600030101010101" pitchFamily="2" charset="-122"/>
              </a:rPr>
              <a:t>经典进程同步问题－</a:t>
            </a:r>
            <a:r>
              <a:rPr lang="zh-TW" altLang="en-US" sz="2800" b="1" dirty="0">
                <a:solidFill>
                  <a:srgbClr val="FF0000"/>
                </a:solidFill>
                <a:latin typeface="宋体" panose="02010600030101010101" pitchFamily="2" charset="-122"/>
              </a:rPr>
              <a:t>读</a:t>
            </a:r>
            <a:r>
              <a:rPr lang="zh-CN" altLang="en-US" sz="2800" b="1" dirty="0">
                <a:solidFill>
                  <a:srgbClr val="FF0000"/>
                </a:solidFill>
                <a:latin typeface="宋体" panose="02010600030101010101" pitchFamily="2" charset="-122"/>
              </a:rPr>
              <a:t>者－</a:t>
            </a:r>
            <a:r>
              <a:rPr lang="zh-TW" altLang="en-US" sz="2800" b="1" dirty="0">
                <a:solidFill>
                  <a:srgbClr val="FF0000"/>
                </a:solidFill>
                <a:latin typeface="宋体" panose="02010600030101010101" pitchFamily="2" charset="-122"/>
              </a:rPr>
              <a:t>写</a:t>
            </a:r>
            <a:r>
              <a:rPr lang="zh-CN" altLang="en-US" sz="2800" b="1" dirty="0">
                <a:solidFill>
                  <a:srgbClr val="FF0000"/>
                </a:solidFill>
                <a:latin typeface="宋体" panose="02010600030101010101" pitchFamily="2" charset="-122"/>
              </a:rPr>
              <a:t>者问题</a:t>
            </a:r>
          </a:p>
        </p:txBody>
      </p:sp>
    </p:spTree>
    <p:extLst>
      <p:ext uri="{BB962C8B-B14F-4D97-AF65-F5344CB8AC3E}">
        <p14:creationId xmlns:p14="http://schemas.microsoft.com/office/powerpoint/2010/main" val="2645152182"/>
      </p:ext>
    </p:extLst>
  </p:cSld>
  <p:clrMapOvr>
    <a:masterClrMapping/>
  </p:clrMapOvr>
  <p:transition>
    <p:random/>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AF0E38-A986-D647-8A43-5FF44F80E3FD}"/>
              </a:ext>
            </a:extLst>
          </p:cNvPr>
          <p:cNvPicPr>
            <a:picLocks noChangeAspect="1"/>
          </p:cNvPicPr>
          <p:nvPr/>
        </p:nvPicPr>
        <p:blipFill>
          <a:blip r:embed="rId2"/>
          <a:stretch>
            <a:fillRect/>
          </a:stretch>
        </p:blipFill>
        <p:spPr>
          <a:xfrm>
            <a:off x="3061134" y="2490877"/>
            <a:ext cx="5105897" cy="2939109"/>
          </a:xfrm>
          <a:prstGeom prst="rect">
            <a:avLst/>
          </a:prstGeom>
        </p:spPr>
      </p:pic>
      <p:pic>
        <p:nvPicPr>
          <p:cNvPr id="7" name="Picture 6">
            <a:extLst>
              <a:ext uri="{FF2B5EF4-FFF2-40B4-BE49-F238E27FC236}">
                <a16:creationId xmlns:a16="http://schemas.microsoft.com/office/drawing/2014/main" id="{C0EAAF6C-E376-A248-8D4E-DEB39FCA4A24}"/>
              </a:ext>
            </a:extLst>
          </p:cNvPr>
          <p:cNvPicPr>
            <a:picLocks noChangeAspect="1"/>
          </p:cNvPicPr>
          <p:nvPr/>
        </p:nvPicPr>
        <p:blipFill rotWithShape="1">
          <a:blip r:embed="rId3"/>
          <a:srcRect l="5221" t="3898" r="3212" b="2547"/>
          <a:stretch/>
        </p:blipFill>
        <p:spPr>
          <a:xfrm>
            <a:off x="4932040" y="1988841"/>
            <a:ext cx="4104456" cy="1728191"/>
          </a:xfrm>
          <a:prstGeom prst="rect">
            <a:avLst/>
          </a:prstGeom>
        </p:spPr>
      </p:pic>
      <p:pic>
        <p:nvPicPr>
          <p:cNvPr id="8" name="Picture 7">
            <a:extLst>
              <a:ext uri="{FF2B5EF4-FFF2-40B4-BE49-F238E27FC236}">
                <a16:creationId xmlns:a16="http://schemas.microsoft.com/office/drawing/2014/main" id="{FA171888-67D4-C748-89B6-8F643AFAD10E}"/>
              </a:ext>
            </a:extLst>
          </p:cNvPr>
          <p:cNvPicPr>
            <a:picLocks noChangeAspect="1"/>
          </p:cNvPicPr>
          <p:nvPr/>
        </p:nvPicPr>
        <p:blipFill rotWithShape="1">
          <a:blip r:embed="rId4"/>
          <a:srcRect l="4209" t="72910" r="-1828"/>
          <a:stretch/>
        </p:blipFill>
        <p:spPr>
          <a:xfrm>
            <a:off x="178211" y="3951058"/>
            <a:ext cx="2953629" cy="702078"/>
          </a:xfrm>
          <a:prstGeom prst="rect">
            <a:avLst/>
          </a:prstGeom>
        </p:spPr>
      </p:pic>
      <p:pic>
        <p:nvPicPr>
          <p:cNvPr id="9" name="Picture 8">
            <a:extLst>
              <a:ext uri="{FF2B5EF4-FFF2-40B4-BE49-F238E27FC236}">
                <a16:creationId xmlns:a16="http://schemas.microsoft.com/office/drawing/2014/main" id="{AEEB5156-7967-B94D-B27F-12253C2B7C7A}"/>
              </a:ext>
            </a:extLst>
          </p:cNvPr>
          <p:cNvPicPr>
            <a:picLocks noChangeAspect="1"/>
          </p:cNvPicPr>
          <p:nvPr/>
        </p:nvPicPr>
        <p:blipFill>
          <a:blip r:embed="rId5"/>
          <a:stretch>
            <a:fillRect/>
          </a:stretch>
        </p:blipFill>
        <p:spPr>
          <a:xfrm>
            <a:off x="3113838" y="4171276"/>
            <a:ext cx="1522970" cy="432048"/>
          </a:xfrm>
          <a:prstGeom prst="rect">
            <a:avLst/>
          </a:prstGeom>
        </p:spPr>
      </p:pic>
      <p:pic>
        <p:nvPicPr>
          <p:cNvPr id="10" name="Picture 9">
            <a:extLst>
              <a:ext uri="{FF2B5EF4-FFF2-40B4-BE49-F238E27FC236}">
                <a16:creationId xmlns:a16="http://schemas.microsoft.com/office/drawing/2014/main" id="{666F08AE-972E-DB4C-A9DC-9FBB733F54F5}"/>
              </a:ext>
            </a:extLst>
          </p:cNvPr>
          <p:cNvPicPr>
            <a:picLocks noChangeAspect="1"/>
          </p:cNvPicPr>
          <p:nvPr/>
        </p:nvPicPr>
        <p:blipFill rotWithShape="1">
          <a:blip r:embed="rId4"/>
          <a:srcRect l="4165" t="8599" r="208" b="31501"/>
          <a:stretch/>
        </p:blipFill>
        <p:spPr>
          <a:xfrm>
            <a:off x="166497" y="2380690"/>
            <a:ext cx="2893335" cy="1552366"/>
          </a:xfrm>
          <a:prstGeom prst="rect">
            <a:avLst/>
          </a:prstGeom>
        </p:spPr>
      </p:pic>
      <p:pic>
        <p:nvPicPr>
          <p:cNvPr id="11" name="Picture 10">
            <a:extLst>
              <a:ext uri="{FF2B5EF4-FFF2-40B4-BE49-F238E27FC236}">
                <a16:creationId xmlns:a16="http://schemas.microsoft.com/office/drawing/2014/main" id="{711CE3A1-EAF8-0A4C-888C-EF55B29A4EF4}"/>
              </a:ext>
            </a:extLst>
          </p:cNvPr>
          <p:cNvPicPr>
            <a:picLocks noChangeAspect="1"/>
          </p:cNvPicPr>
          <p:nvPr/>
        </p:nvPicPr>
        <p:blipFill rotWithShape="1">
          <a:blip r:embed="rId6"/>
          <a:srcRect l="1025"/>
          <a:stretch/>
        </p:blipFill>
        <p:spPr>
          <a:xfrm>
            <a:off x="4693482" y="4117270"/>
            <a:ext cx="3694942" cy="1458162"/>
          </a:xfrm>
          <a:prstGeom prst="rect">
            <a:avLst/>
          </a:prstGeom>
        </p:spPr>
      </p:pic>
      <p:sp>
        <p:nvSpPr>
          <p:cNvPr id="12" name="TextBox 11">
            <a:extLst>
              <a:ext uri="{FF2B5EF4-FFF2-40B4-BE49-F238E27FC236}">
                <a16:creationId xmlns:a16="http://schemas.microsoft.com/office/drawing/2014/main" id="{0AA8EF25-12F8-C544-959D-8AC301FD975C}"/>
              </a:ext>
            </a:extLst>
          </p:cNvPr>
          <p:cNvSpPr txBox="1"/>
          <p:nvPr/>
        </p:nvSpPr>
        <p:spPr>
          <a:xfrm>
            <a:off x="10455639" y="8915400"/>
            <a:ext cx="184731" cy="184666"/>
          </a:xfrm>
          <a:prstGeom prst="rect">
            <a:avLst/>
          </a:prstGeom>
          <a:noFill/>
        </p:spPr>
        <p:txBody>
          <a:bodyPr wrap="none" rtlCol="0">
            <a:spAutoFit/>
          </a:bodyPr>
          <a:lstStyle/>
          <a:p>
            <a:endParaRPr lang="en-US" sz="600" dirty="0"/>
          </a:p>
        </p:txBody>
      </p:sp>
      <p:sp>
        <p:nvSpPr>
          <p:cNvPr id="15" name="Rectangle 3">
            <a:extLst>
              <a:ext uri="{FF2B5EF4-FFF2-40B4-BE49-F238E27FC236}">
                <a16:creationId xmlns:a16="http://schemas.microsoft.com/office/drawing/2014/main" id="{A817E9AC-1D16-7B46-B0F9-1C2A5E790C17}"/>
              </a:ext>
            </a:extLst>
          </p:cNvPr>
          <p:cNvSpPr>
            <a:spLocks noChangeArrowheads="1"/>
          </p:cNvSpPr>
          <p:nvPr/>
        </p:nvSpPr>
        <p:spPr bwMode="auto">
          <a:xfrm>
            <a:off x="1187624" y="404664"/>
            <a:ext cx="756084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2.5 </a:t>
            </a:r>
            <a:r>
              <a:rPr lang="zh-CN" altLang="en-US" sz="2800" b="1" dirty="0">
                <a:solidFill>
                  <a:srgbClr val="0000FF"/>
                </a:solidFill>
                <a:latin typeface="宋体" panose="02010600030101010101" pitchFamily="2" charset="-122"/>
              </a:rPr>
              <a:t>经典进程同步问题－</a:t>
            </a:r>
            <a:r>
              <a:rPr lang="zh-TW" altLang="en-US" sz="2800" b="1" dirty="0">
                <a:solidFill>
                  <a:srgbClr val="FF0000"/>
                </a:solidFill>
                <a:latin typeface="宋体" panose="02010600030101010101" pitchFamily="2" charset="-122"/>
              </a:rPr>
              <a:t>读</a:t>
            </a:r>
            <a:r>
              <a:rPr lang="zh-CN" altLang="en-US" sz="2800" b="1" dirty="0">
                <a:solidFill>
                  <a:srgbClr val="FF0000"/>
                </a:solidFill>
                <a:latin typeface="宋体" panose="02010600030101010101" pitchFamily="2" charset="-122"/>
              </a:rPr>
              <a:t>者－</a:t>
            </a:r>
            <a:r>
              <a:rPr lang="zh-TW" altLang="en-US" sz="2800" b="1" dirty="0">
                <a:solidFill>
                  <a:srgbClr val="FF0000"/>
                </a:solidFill>
                <a:latin typeface="宋体" panose="02010600030101010101" pitchFamily="2" charset="-122"/>
              </a:rPr>
              <a:t>写</a:t>
            </a:r>
            <a:r>
              <a:rPr lang="zh-CN" altLang="en-US" sz="2800" b="1" dirty="0">
                <a:solidFill>
                  <a:srgbClr val="FF0000"/>
                </a:solidFill>
                <a:latin typeface="宋体" panose="02010600030101010101" pitchFamily="2" charset="-122"/>
              </a:rPr>
              <a:t>者问题</a:t>
            </a:r>
          </a:p>
        </p:txBody>
      </p:sp>
      <p:sp>
        <p:nvSpPr>
          <p:cNvPr id="6" name="Slide Number Placeholder 5">
            <a:extLst>
              <a:ext uri="{FF2B5EF4-FFF2-40B4-BE49-F238E27FC236}">
                <a16:creationId xmlns:a16="http://schemas.microsoft.com/office/drawing/2014/main" id="{602B8B2E-490E-1645-BBF0-6F1D44575E84}"/>
              </a:ext>
            </a:extLst>
          </p:cNvPr>
          <p:cNvSpPr>
            <a:spLocks noGrp="1"/>
          </p:cNvSpPr>
          <p:nvPr>
            <p:ph type="sldNum" sz="quarter" idx="12"/>
          </p:nvPr>
        </p:nvSpPr>
        <p:spPr/>
        <p:txBody>
          <a:bodyPr/>
          <a:lstStyle/>
          <a:p>
            <a:fld id="{DC6D1BD5-D0BD-4B4A-ABF2-851E9CF71F86}" type="slidenum">
              <a:rPr lang="zh-CN" altLang="en-US" smtClean="0"/>
              <a:pPr/>
              <a:t>107</a:t>
            </a:fld>
            <a:endParaRPr lang="en-US" altLang="zh-CN" dirty="0"/>
          </a:p>
        </p:txBody>
      </p:sp>
    </p:spTree>
    <p:extLst>
      <p:ext uri="{BB962C8B-B14F-4D97-AF65-F5344CB8AC3E}">
        <p14:creationId xmlns:p14="http://schemas.microsoft.com/office/powerpoint/2010/main" val="262450044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p:tgtEl>
                                          <p:spTgt spid="9"/>
                                        </p:tgtEl>
                                        <p:attrNameLst>
                                          <p:attrName>ppt_y</p:attrName>
                                        </p:attrNameLst>
                                      </p:cBhvr>
                                      <p:tavLst>
                                        <p:tav tm="0">
                                          <p:val>
                                            <p:strVal val="#ppt_y+#ppt_h*1.125000"/>
                                          </p:val>
                                        </p:tav>
                                        <p:tav tm="100000">
                                          <p:val>
                                            <p:strVal val="#ppt_y"/>
                                          </p:val>
                                        </p:tav>
                                      </p:tavLst>
                                    </p:anim>
                                    <p:animEffect transition="in" filter="wipe(up)">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checkerboard(across)">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399CAB-BB2D-F14B-971A-3330EF6D446E}"/>
              </a:ext>
            </a:extLst>
          </p:cNvPr>
          <p:cNvSpPr>
            <a:spLocks noGrp="1"/>
          </p:cNvSpPr>
          <p:nvPr>
            <p:ph type="sldNum" sz="quarter" idx="12"/>
          </p:nvPr>
        </p:nvSpPr>
        <p:spPr/>
        <p:txBody>
          <a:bodyPr/>
          <a:lstStyle/>
          <a:p>
            <a:fld id="{0EC01821-FBC1-0943-A98A-47205D9EC5A4}" type="slidenum">
              <a:rPr lang="zh-CN" altLang="en-US" smtClean="0"/>
              <a:pPr/>
              <a:t>108</a:t>
            </a:fld>
            <a:endParaRPr lang="en-US" altLang="zh-CN"/>
          </a:p>
        </p:txBody>
      </p:sp>
      <p:sp>
        <p:nvSpPr>
          <p:cNvPr id="5" name="Rectangle 4">
            <a:extLst>
              <a:ext uri="{FF2B5EF4-FFF2-40B4-BE49-F238E27FC236}">
                <a16:creationId xmlns:a16="http://schemas.microsoft.com/office/drawing/2014/main" id="{E814AE5B-77E6-8E40-AD7B-413B6D9EFEAC}"/>
              </a:ext>
            </a:extLst>
          </p:cNvPr>
          <p:cNvSpPr/>
          <p:nvPr/>
        </p:nvSpPr>
        <p:spPr>
          <a:xfrm>
            <a:off x="395536" y="1556792"/>
            <a:ext cx="8352928" cy="3490186"/>
          </a:xfrm>
          <a:prstGeom prst="rect">
            <a:avLst/>
          </a:prstGeom>
        </p:spPr>
        <p:txBody>
          <a:bodyPr wrap="square">
            <a:spAutoFit/>
          </a:bodyPr>
          <a:lstStyle/>
          <a:p>
            <a:r>
              <a:rPr lang="en-US" altLang="zh-TW" sz="2400" dirty="0">
                <a:solidFill>
                  <a:srgbClr val="FF0000"/>
                </a:solidFill>
                <a:latin typeface="STKaiti" panose="02010600040101010101" pitchFamily="2" charset="-122"/>
                <a:ea typeface="STKaiti" panose="02010600040101010101" pitchFamily="2" charset="-122"/>
              </a:rPr>
              <a:t>1. </a:t>
            </a:r>
            <a:r>
              <a:rPr lang="zh-TW" altLang="en-US" sz="2400" dirty="0">
                <a:solidFill>
                  <a:srgbClr val="FF0000"/>
                </a:solidFill>
                <a:latin typeface="STKaiti" panose="02010600040101010101" pitchFamily="2" charset="-122"/>
                <a:ea typeface="STKaiti" panose="02010600040101010101" pitchFamily="2" charset="-122"/>
              </a:rPr>
              <a:t>关系分析。</a:t>
            </a:r>
            <a:r>
              <a:rPr lang="zh-TW" altLang="en-US" sz="2400" dirty="0">
                <a:latin typeface="STKaiti" panose="02010600040101010101" pitchFamily="2" charset="-122"/>
                <a:ea typeface="STKaiti" panose="02010600040101010101" pitchFamily="2" charset="-122"/>
              </a:rPr>
              <a:t>找出题目中描述的各个进程，分析它们之间的同步、互斥关系。</a:t>
            </a:r>
            <a:br>
              <a:rPr lang="zh-TW" altLang="en-US" sz="2400" dirty="0">
                <a:latin typeface="STKaiti" panose="02010600040101010101" pitchFamily="2" charset="-122"/>
                <a:ea typeface="STKaiti" panose="02010600040101010101" pitchFamily="2" charset="-122"/>
              </a:rPr>
            </a:br>
            <a:r>
              <a:rPr lang="en-US" altLang="zh-TW" sz="2400" dirty="0">
                <a:solidFill>
                  <a:srgbClr val="FF0000"/>
                </a:solidFill>
                <a:latin typeface="STKaiti" panose="02010600040101010101" pitchFamily="2" charset="-122"/>
                <a:ea typeface="STKaiti" panose="02010600040101010101" pitchFamily="2" charset="-122"/>
              </a:rPr>
              <a:t>2. </a:t>
            </a:r>
            <a:r>
              <a:rPr lang="zh-TW" altLang="en-US" sz="2400" dirty="0">
                <a:solidFill>
                  <a:srgbClr val="FF0000"/>
                </a:solidFill>
                <a:latin typeface="STKaiti" panose="02010600040101010101" pitchFamily="2" charset="-122"/>
                <a:ea typeface="STKaiti" panose="02010600040101010101" pitchFamily="2" charset="-122"/>
              </a:rPr>
              <a:t>整理思路。</a:t>
            </a:r>
            <a:r>
              <a:rPr lang="zh-TW" altLang="en-US" sz="2400" dirty="0">
                <a:latin typeface="STKaiti" panose="02010600040101010101" pitchFamily="2" charset="-122"/>
                <a:ea typeface="STKaiti" panose="02010600040101010101" pitchFamily="2" charset="-122"/>
              </a:rPr>
              <a:t>根据各进程的操作流程确定</a:t>
            </a:r>
            <a:r>
              <a:rPr lang="en-US" sz="2400" dirty="0">
                <a:latin typeface="STKaiti" panose="02010600040101010101" pitchFamily="2" charset="-122"/>
                <a:ea typeface="STKaiti" panose="02010600040101010101" pitchFamily="2" charset="-122"/>
              </a:rPr>
              <a:t>P、V</a:t>
            </a:r>
            <a:r>
              <a:rPr lang="zh-TW" altLang="en-US" sz="2400" dirty="0">
                <a:latin typeface="STKaiti" panose="02010600040101010101" pitchFamily="2" charset="-122"/>
                <a:ea typeface="STKaiti" panose="02010600040101010101" pitchFamily="2" charset="-122"/>
              </a:rPr>
              <a:t>操作的大致顺序</a:t>
            </a:r>
            <a:br>
              <a:rPr lang="zh-TW" altLang="en-US" sz="2400" dirty="0">
                <a:latin typeface="STKaiti" panose="02010600040101010101" pitchFamily="2" charset="-122"/>
                <a:ea typeface="STKaiti" panose="02010600040101010101" pitchFamily="2" charset="-122"/>
              </a:rPr>
            </a:br>
            <a:r>
              <a:rPr lang="en-US" altLang="zh-TW" sz="2400" dirty="0">
                <a:solidFill>
                  <a:srgbClr val="FF0000"/>
                </a:solidFill>
                <a:latin typeface="STKaiti" panose="02010600040101010101" pitchFamily="2" charset="-122"/>
                <a:ea typeface="STKaiti" panose="02010600040101010101" pitchFamily="2" charset="-122"/>
              </a:rPr>
              <a:t>3. </a:t>
            </a:r>
            <a:r>
              <a:rPr lang="zh-TW" altLang="en-US" sz="2400" dirty="0">
                <a:solidFill>
                  <a:srgbClr val="FF0000"/>
                </a:solidFill>
                <a:latin typeface="STKaiti" panose="02010600040101010101" pitchFamily="2" charset="-122"/>
                <a:ea typeface="STKaiti" panose="02010600040101010101" pitchFamily="2" charset="-122"/>
              </a:rPr>
              <a:t>设置信号量。</a:t>
            </a:r>
            <a:r>
              <a:rPr lang="zh-TW" altLang="en-US" sz="2400" dirty="0">
                <a:latin typeface="STKaiti" panose="02010600040101010101" pitchFamily="2" charset="-122"/>
                <a:ea typeface="STKaiti" panose="02010600040101010101" pitchFamily="2" charset="-122"/>
              </a:rPr>
              <a:t>设置需要的信号量，并根据题目条件确定信号量初值。</a:t>
            </a:r>
            <a:r>
              <a:rPr lang="en-US" altLang="zh-TW" sz="2400" dirty="0">
                <a:latin typeface="STKaiti" panose="02010600040101010101" pitchFamily="2" charset="-122"/>
                <a:ea typeface="STKaiti" panose="02010600040101010101" pitchFamily="2" charset="-122"/>
              </a:rPr>
              <a:t>(</a:t>
            </a:r>
            <a:r>
              <a:rPr lang="zh-TW" altLang="en-US" sz="2400" dirty="0">
                <a:latin typeface="STKaiti" panose="02010600040101010101" pitchFamily="2" charset="-122"/>
                <a:ea typeface="STKaiti" panose="02010600040101010101" pitchFamily="2" charset="-122"/>
              </a:rPr>
              <a:t>互斥信号量初值一般为</a:t>
            </a:r>
            <a:r>
              <a:rPr lang="en-US" altLang="zh-TW" sz="2400" dirty="0">
                <a:latin typeface="STKaiti" panose="02010600040101010101" pitchFamily="2" charset="-122"/>
                <a:ea typeface="STKaiti" panose="02010600040101010101" pitchFamily="2" charset="-122"/>
              </a:rPr>
              <a:t>1</a:t>
            </a:r>
            <a:r>
              <a:rPr lang="zh-TW" altLang="en-US" sz="2400" dirty="0">
                <a:latin typeface="STKaiti" panose="02010600040101010101" pitchFamily="2" charset="-122"/>
                <a:ea typeface="STKaiti" panose="02010600040101010101" pitchFamily="2" charset="-122"/>
              </a:rPr>
              <a:t>， </a:t>
            </a:r>
          </a:p>
          <a:p>
            <a:pPr indent="579438"/>
            <a:r>
              <a:rPr lang="zh-TW" altLang="en-US" sz="2400" dirty="0">
                <a:latin typeface="STKaiti" panose="02010600040101010101" pitchFamily="2" charset="-122"/>
                <a:ea typeface="STKaiti" panose="02010600040101010101" pitchFamily="2" charset="-122"/>
              </a:rPr>
              <a:t>同步信号量的初始值要看对应资源的初始值是多少</a:t>
            </a:r>
            <a:r>
              <a:rPr lang="en-US" altLang="zh-TW" sz="2400" dirty="0">
                <a:latin typeface="STKaiti" panose="02010600040101010101" pitchFamily="2" charset="-122"/>
                <a:ea typeface="STKaiti" panose="02010600040101010101" pitchFamily="2" charset="-122"/>
              </a:rPr>
              <a:t>) </a:t>
            </a:r>
            <a:r>
              <a:rPr lang="zh-TW" altLang="en-US" sz="2400" dirty="0">
                <a:latin typeface="STKaiti" panose="02010600040101010101" pitchFamily="2" charset="-122"/>
                <a:ea typeface="STKaiti" panose="02010600040101010101" pitchFamily="2" charset="-122"/>
              </a:rPr>
              <a:t>两类进程</a:t>
            </a:r>
            <a:r>
              <a:rPr lang="en-US" altLang="zh-TW" sz="2400" dirty="0">
                <a:latin typeface="STKaiti" panose="02010600040101010101" pitchFamily="2" charset="-122"/>
                <a:ea typeface="STKaiti" panose="02010600040101010101" pitchFamily="2" charset="-122"/>
              </a:rPr>
              <a:t>:</a:t>
            </a:r>
            <a:r>
              <a:rPr lang="zh-TW" altLang="en-US" sz="2400" dirty="0">
                <a:latin typeface="STKaiti" panose="02010600040101010101" pitchFamily="2" charset="-122"/>
                <a:ea typeface="STKaiti" panose="02010600040101010101" pitchFamily="2" charset="-122"/>
              </a:rPr>
              <a:t>写进程、读进程 互斥关系</a:t>
            </a:r>
            <a:r>
              <a:rPr lang="en-US" altLang="zh-TW" sz="2400" dirty="0">
                <a:latin typeface="STKaiti" panose="02010600040101010101" pitchFamily="2" charset="-122"/>
                <a:ea typeface="STKaiti" panose="02010600040101010101" pitchFamily="2" charset="-122"/>
              </a:rPr>
              <a:t>:</a:t>
            </a:r>
            <a:r>
              <a:rPr lang="zh-TW" altLang="en-US" sz="2400" dirty="0">
                <a:latin typeface="STKaiti" panose="02010600040101010101" pitchFamily="2" charset="-122"/>
                <a:ea typeface="STKaiti" panose="02010600040101010101" pitchFamily="2" charset="-122"/>
              </a:rPr>
              <a:t>写进程</a:t>
            </a:r>
            <a:r>
              <a:rPr lang="en-US" altLang="zh-TW" sz="2400" dirty="0">
                <a:latin typeface="STKaiti" panose="02010600040101010101" pitchFamily="2" charset="-122"/>
                <a:ea typeface="STKaiti" panose="02010600040101010101" pitchFamily="2" charset="-122"/>
              </a:rPr>
              <a:t>—</a:t>
            </a:r>
            <a:r>
              <a:rPr lang="zh-TW" altLang="en-US" sz="2400" dirty="0">
                <a:latin typeface="STKaiti" panose="02010600040101010101" pitchFamily="2" charset="-122"/>
                <a:ea typeface="STKaiti" panose="02010600040101010101" pitchFamily="2" charset="-122"/>
              </a:rPr>
              <a:t>写进程、写进程</a:t>
            </a:r>
            <a:r>
              <a:rPr lang="en-US" altLang="zh-TW" sz="2400" dirty="0">
                <a:latin typeface="STKaiti" panose="02010600040101010101" pitchFamily="2" charset="-122"/>
                <a:ea typeface="STKaiti" panose="02010600040101010101" pitchFamily="2" charset="-122"/>
              </a:rPr>
              <a:t>—</a:t>
            </a:r>
            <a:r>
              <a:rPr lang="zh-TW" altLang="en-US" sz="2400" dirty="0">
                <a:latin typeface="STKaiti" panose="02010600040101010101" pitchFamily="2" charset="-122"/>
                <a:ea typeface="STKaiti" panose="02010600040101010101" pitchFamily="2" charset="-122"/>
              </a:rPr>
              <a:t>读进程。读进程与读进程不存在互斥问题。 </a:t>
            </a:r>
          </a:p>
        </p:txBody>
      </p:sp>
      <p:sp>
        <p:nvSpPr>
          <p:cNvPr id="7" name="Rectangle 3">
            <a:extLst>
              <a:ext uri="{FF2B5EF4-FFF2-40B4-BE49-F238E27FC236}">
                <a16:creationId xmlns:a16="http://schemas.microsoft.com/office/drawing/2014/main" id="{DF41EB6A-A3CD-4A44-94D4-535262FD03AF}"/>
              </a:ext>
            </a:extLst>
          </p:cNvPr>
          <p:cNvSpPr>
            <a:spLocks noChangeArrowheads="1"/>
          </p:cNvSpPr>
          <p:nvPr/>
        </p:nvSpPr>
        <p:spPr bwMode="auto">
          <a:xfrm>
            <a:off x="1187624" y="404664"/>
            <a:ext cx="756084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2.5 </a:t>
            </a:r>
            <a:r>
              <a:rPr lang="zh-CN" altLang="en-US" sz="2800" b="1" dirty="0">
                <a:solidFill>
                  <a:srgbClr val="0000FF"/>
                </a:solidFill>
                <a:latin typeface="宋体" panose="02010600030101010101" pitchFamily="2" charset="-122"/>
              </a:rPr>
              <a:t>经典进程同步问题－</a:t>
            </a:r>
            <a:r>
              <a:rPr lang="zh-TW" altLang="en-US" sz="2800" b="1" dirty="0">
                <a:solidFill>
                  <a:srgbClr val="FF0000"/>
                </a:solidFill>
                <a:latin typeface="宋体" panose="02010600030101010101" pitchFamily="2" charset="-122"/>
              </a:rPr>
              <a:t>读</a:t>
            </a:r>
            <a:r>
              <a:rPr lang="zh-CN" altLang="en-US" sz="2800" b="1" dirty="0">
                <a:solidFill>
                  <a:srgbClr val="FF0000"/>
                </a:solidFill>
                <a:latin typeface="宋体" panose="02010600030101010101" pitchFamily="2" charset="-122"/>
              </a:rPr>
              <a:t>者－</a:t>
            </a:r>
            <a:r>
              <a:rPr lang="zh-TW" altLang="en-US" sz="2800" b="1" dirty="0">
                <a:solidFill>
                  <a:srgbClr val="FF0000"/>
                </a:solidFill>
                <a:latin typeface="宋体" panose="02010600030101010101" pitchFamily="2" charset="-122"/>
              </a:rPr>
              <a:t>写</a:t>
            </a:r>
            <a:r>
              <a:rPr lang="zh-CN" altLang="en-US" sz="2800" b="1" dirty="0">
                <a:solidFill>
                  <a:srgbClr val="FF0000"/>
                </a:solidFill>
                <a:latin typeface="宋体" panose="02010600030101010101" pitchFamily="2" charset="-122"/>
              </a:rPr>
              <a:t>者问题</a:t>
            </a:r>
          </a:p>
        </p:txBody>
      </p:sp>
    </p:spTree>
    <p:extLst>
      <p:ext uri="{BB962C8B-B14F-4D97-AF65-F5344CB8AC3E}">
        <p14:creationId xmlns:p14="http://schemas.microsoft.com/office/powerpoint/2010/main" val="2021321631"/>
      </p:ext>
    </p:extLst>
  </p:cSld>
  <p:clrMapOvr>
    <a:masterClrMapping/>
  </p:clrMapOvr>
  <p:transition>
    <p:random/>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4" name="Text Box 4">
            <a:extLst>
              <a:ext uri="{FF2B5EF4-FFF2-40B4-BE49-F238E27FC236}">
                <a16:creationId xmlns:a16="http://schemas.microsoft.com/office/drawing/2014/main" id="{A748C007-8FD6-2C44-B81C-C23E0CC15891}"/>
              </a:ext>
            </a:extLst>
          </p:cNvPr>
          <p:cNvSpPr txBox="1">
            <a:spLocks noChangeArrowheads="1"/>
          </p:cNvSpPr>
          <p:nvPr/>
        </p:nvSpPr>
        <p:spPr bwMode="auto">
          <a:xfrm>
            <a:off x="539552" y="1395438"/>
            <a:ext cx="8208912" cy="4409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ts val="3375"/>
              </a:lnSpc>
            </a:pPr>
            <a:r>
              <a:rPr lang="zh-CN" altLang="en-US" b="1" dirty="0">
                <a:solidFill>
                  <a:srgbClr val="0000FF"/>
                </a:solidFill>
                <a:latin typeface="华文楷体" panose="02010600040101010101" pitchFamily="2" charset="-122"/>
                <a:ea typeface="华文楷体" panose="02010600040101010101" pitchFamily="2" charset="-122"/>
              </a:rPr>
              <a:t>二、利用记录型信号量解决读者</a:t>
            </a:r>
            <a:r>
              <a:rPr lang="en-US" altLang="zh-CN" b="1" dirty="0">
                <a:solidFill>
                  <a:srgbClr val="0000FF"/>
                </a:solidFill>
                <a:latin typeface="华文楷体" panose="02010600040101010101" pitchFamily="2" charset="-122"/>
                <a:ea typeface="华文楷体" panose="02010600040101010101" pitchFamily="2" charset="-122"/>
              </a:rPr>
              <a:t>-</a:t>
            </a:r>
            <a:r>
              <a:rPr lang="zh-CN" altLang="en-US" b="1" dirty="0">
                <a:solidFill>
                  <a:srgbClr val="0000FF"/>
                </a:solidFill>
                <a:latin typeface="华文楷体" panose="02010600040101010101" pitchFamily="2" charset="-122"/>
                <a:ea typeface="华文楷体" panose="02010600040101010101" pitchFamily="2" charset="-122"/>
              </a:rPr>
              <a:t>写者问题</a:t>
            </a:r>
          </a:p>
          <a:p>
            <a:pPr>
              <a:lnSpc>
                <a:spcPts val="3375"/>
              </a:lnSpc>
            </a:pPr>
            <a:r>
              <a:rPr lang="zh-CN" altLang="en-US" b="1" dirty="0">
                <a:solidFill>
                  <a:srgbClr val="FF0000"/>
                </a:solidFill>
                <a:latin typeface="华文楷体" panose="02010600040101010101" pitchFamily="2" charset="-122"/>
                <a:ea typeface="华文楷体" panose="02010600040101010101" pitchFamily="2" charset="-122"/>
              </a:rPr>
              <a:t> 方法</a:t>
            </a:r>
            <a:r>
              <a:rPr lang="en-US" altLang="zh-CN" b="1" dirty="0">
                <a:solidFill>
                  <a:srgbClr val="FF0000"/>
                </a:solidFill>
                <a:latin typeface="华文楷体" panose="02010600040101010101" pitchFamily="2" charset="-122"/>
                <a:ea typeface="华文楷体" panose="02010600040101010101" pitchFamily="2" charset="-122"/>
              </a:rPr>
              <a:t>:</a:t>
            </a:r>
            <a:endParaRPr lang="zh-CN" altLang="en-US" b="1" dirty="0">
              <a:solidFill>
                <a:srgbClr val="FF0000"/>
              </a:solidFill>
              <a:latin typeface="华文楷体" panose="02010600040101010101" pitchFamily="2" charset="-122"/>
              <a:ea typeface="华文楷体" panose="02010600040101010101" pitchFamily="2" charset="-122"/>
            </a:endParaRPr>
          </a:p>
          <a:p>
            <a:pPr>
              <a:lnSpc>
                <a:spcPts val="3375"/>
              </a:lnSpc>
            </a:pPr>
            <a:r>
              <a:rPr lang="zh-CN" altLang="en-US" b="1" dirty="0">
                <a:solidFill>
                  <a:schemeClr val="tx1"/>
                </a:solidFill>
                <a:latin typeface="华文楷体" panose="02010600040101010101" pitchFamily="2" charset="-122"/>
                <a:ea typeface="华文楷体" panose="02010600040101010101" pitchFamily="2" charset="-122"/>
              </a:rPr>
              <a:t>   </a:t>
            </a:r>
            <a:r>
              <a:rPr lang="en-US" altLang="zh-CN" b="1" dirty="0">
                <a:solidFill>
                  <a:schemeClr val="tx1"/>
                </a:solidFill>
                <a:latin typeface="华文楷体" panose="02010600040101010101" pitchFamily="2" charset="-122"/>
                <a:ea typeface="华文楷体" panose="02010600040101010101" pitchFamily="2" charset="-122"/>
              </a:rPr>
              <a:t>1</a:t>
            </a:r>
            <a:r>
              <a:rPr lang="zh-CN" altLang="en-US" b="1" dirty="0">
                <a:solidFill>
                  <a:schemeClr val="tx1"/>
                </a:solidFill>
                <a:latin typeface="华文楷体" panose="02010600040101010101" pitchFamily="2" charset="-122"/>
                <a:ea typeface="华文楷体" panose="02010600040101010101" pitchFamily="2" charset="-122"/>
              </a:rPr>
              <a:t>．为实现 </a:t>
            </a:r>
            <a:r>
              <a:rPr lang="en-US" altLang="zh-CN" b="1" dirty="0">
                <a:solidFill>
                  <a:schemeClr val="tx1"/>
                </a:solidFill>
                <a:latin typeface="华文楷体" panose="02010600040101010101" pitchFamily="2" charset="-122"/>
                <a:ea typeface="华文楷体" panose="02010600040101010101" pitchFamily="2" charset="-122"/>
              </a:rPr>
              <a:t>reader </a:t>
            </a:r>
            <a:r>
              <a:rPr lang="zh-CN" altLang="en-US" b="1" dirty="0">
                <a:solidFill>
                  <a:schemeClr val="tx1"/>
                </a:solidFill>
                <a:latin typeface="华文楷体" panose="02010600040101010101" pitchFamily="2" charset="-122"/>
                <a:ea typeface="华文楷体" panose="02010600040101010101" pitchFamily="2" charset="-122"/>
              </a:rPr>
              <a:t>进程和 </a:t>
            </a:r>
            <a:r>
              <a:rPr lang="en-US" altLang="zh-CN" b="1" dirty="0">
                <a:solidFill>
                  <a:schemeClr val="tx1"/>
                </a:solidFill>
                <a:latin typeface="华文楷体" panose="02010600040101010101" pitchFamily="2" charset="-122"/>
                <a:ea typeface="华文楷体" panose="02010600040101010101" pitchFamily="2" charset="-122"/>
              </a:rPr>
              <a:t>write </a:t>
            </a:r>
            <a:r>
              <a:rPr lang="zh-CN" altLang="en-US" b="1" dirty="0">
                <a:solidFill>
                  <a:schemeClr val="tx1"/>
                </a:solidFill>
                <a:latin typeface="华文楷体" panose="02010600040101010101" pitchFamily="2" charset="-122"/>
                <a:ea typeface="华文楷体" panose="02010600040101010101" pitchFamily="2" charset="-122"/>
              </a:rPr>
              <a:t>进程读或写时的互斥，设置互斥信号量 </a:t>
            </a:r>
            <a:r>
              <a:rPr lang="en-US" altLang="zh-CN" b="1" dirty="0" err="1">
                <a:solidFill>
                  <a:srgbClr val="3333FF"/>
                </a:solidFill>
                <a:latin typeface="华文楷体" panose="02010600040101010101" pitchFamily="2" charset="-122"/>
                <a:ea typeface="华文楷体" panose="02010600040101010101" pitchFamily="2" charset="-122"/>
              </a:rPr>
              <a:t>wmutex</a:t>
            </a:r>
            <a:r>
              <a:rPr lang="zh-CN" altLang="en-US" b="1" dirty="0">
                <a:solidFill>
                  <a:srgbClr val="3333FF"/>
                </a:solidFill>
                <a:latin typeface="华文楷体" panose="02010600040101010101" pitchFamily="2" charset="-122"/>
                <a:ea typeface="华文楷体" panose="02010600040101010101" pitchFamily="2" charset="-122"/>
              </a:rPr>
              <a:t>。</a:t>
            </a:r>
          </a:p>
          <a:p>
            <a:pPr>
              <a:lnSpc>
                <a:spcPts val="3375"/>
              </a:lnSpc>
            </a:pPr>
            <a:r>
              <a:rPr lang="zh-CN" altLang="en-US" b="1" dirty="0">
                <a:solidFill>
                  <a:schemeClr val="tx1"/>
                </a:solidFill>
                <a:latin typeface="华文楷体" panose="02010600040101010101" pitchFamily="2" charset="-122"/>
                <a:ea typeface="华文楷体" panose="02010600040101010101" pitchFamily="2" charset="-122"/>
              </a:rPr>
              <a:t>   </a:t>
            </a:r>
            <a:r>
              <a:rPr lang="en-US" altLang="zh-CN" b="1" dirty="0">
                <a:solidFill>
                  <a:schemeClr val="tx1"/>
                </a:solidFill>
                <a:latin typeface="华文楷体" panose="02010600040101010101" pitchFamily="2" charset="-122"/>
                <a:ea typeface="华文楷体" panose="02010600040101010101" pitchFamily="2" charset="-122"/>
              </a:rPr>
              <a:t>2</a:t>
            </a:r>
            <a:r>
              <a:rPr lang="zh-CN" altLang="en-US" b="1" dirty="0">
                <a:solidFill>
                  <a:schemeClr val="tx1"/>
                </a:solidFill>
                <a:latin typeface="华文楷体" panose="02010600040101010101" pitchFamily="2" charset="-122"/>
                <a:ea typeface="华文楷体" panose="02010600040101010101" pitchFamily="2" charset="-122"/>
              </a:rPr>
              <a:t>．设置整型信号量 </a:t>
            </a:r>
            <a:r>
              <a:rPr lang="en-US" altLang="zh-CN" b="1" dirty="0" err="1">
                <a:solidFill>
                  <a:srgbClr val="3333FF"/>
                </a:solidFill>
                <a:latin typeface="华文楷体" panose="02010600040101010101" pitchFamily="2" charset="-122"/>
                <a:ea typeface="华文楷体" panose="02010600040101010101" pitchFamily="2" charset="-122"/>
              </a:rPr>
              <a:t>readcount</a:t>
            </a:r>
            <a:r>
              <a:rPr lang="zh-CN" altLang="en-US" b="1" dirty="0">
                <a:solidFill>
                  <a:schemeClr val="tx1"/>
                </a:solidFill>
                <a:latin typeface="华文楷体" panose="02010600040101010101" pitchFamily="2" charset="-122"/>
                <a:ea typeface="华文楷体" panose="02010600040101010101" pitchFamily="2" charset="-122"/>
              </a:rPr>
              <a:t>表示正在读的进程数目；仅当 </a:t>
            </a:r>
            <a:r>
              <a:rPr lang="en-US" altLang="zh-CN" b="1" dirty="0" err="1">
                <a:solidFill>
                  <a:schemeClr val="tx1"/>
                </a:solidFill>
                <a:latin typeface="华文楷体" panose="02010600040101010101" pitchFamily="2" charset="-122"/>
                <a:ea typeface="华文楷体" panose="02010600040101010101" pitchFamily="2" charset="-122"/>
              </a:rPr>
              <a:t>redacount</a:t>
            </a:r>
            <a:r>
              <a:rPr lang="en-US" altLang="zh-CN" b="1" dirty="0">
                <a:solidFill>
                  <a:schemeClr val="tx1"/>
                </a:solidFill>
                <a:latin typeface="华文楷体" panose="02010600040101010101" pitchFamily="2" charset="-122"/>
                <a:ea typeface="华文楷体" panose="02010600040101010101" pitchFamily="2" charset="-122"/>
              </a:rPr>
              <a:t>=0 </a:t>
            </a:r>
            <a:r>
              <a:rPr lang="zh-CN" altLang="en-US" b="1" dirty="0">
                <a:solidFill>
                  <a:schemeClr val="tx1"/>
                </a:solidFill>
                <a:latin typeface="华文楷体" panose="02010600040101010101" pitchFamily="2" charset="-122"/>
                <a:ea typeface="华文楷体" panose="02010600040101010101" pitchFamily="2" charset="-122"/>
              </a:rPr>
              <a:t>时才可以写。</a:t>
            </a:r>
          </a:p>
          <a:p>
            <a:pPr>
              <a:lnSpc>
                <a:spcPts val="3375"/>
              </a:lnSpc>
            </a:pPr>
            <a:r>
              <a:rPr lang="zh-CN" altLang="en-US" b="1" dirty="0">
                <a:solidFill>
                  <a:schemeClr val="tx1"/>
                </a:solidFill>
                <a:latin typeface="华文楷体" panose="02010600040101010101" pitchFamily="2" charset="-122"/>
                <a:ea typeface="华文楷体" panose="02010600040101010101" pitchFamily="2" charset="-122"/>
              </a:rPr>
              <a:t>   </a:t>
            </a:r>
            <a:r>
              <a:rPr lang="en-US" altLang="zh-CN" b="1" dirty="0">
                <a:solidFill>
                  <a:schemeClr val="tx1"/>
                </a:solidFill>
                <a:latin typeface="华文楷体" panose="02010600040101010101" pitchFamily="2" charset="-122"/>
                <a:ea typeface="华文楷体" panose="02010600040101010101" pitchFamily="2" charset="-122"/>
              </a:rPr>
              <a:t>3.</a:t>
            </a:r>
            <a:r>
              <a:rPr lang="zh-CN" altLang="en-US" b="1" dirty="0">
                <a:solidFill>
                  <a:schemeClr val="tx1"/>
                </a:solidFill>
                <a:latin typeface="华文楷体" panose="02010600040101010101" pitchFamily="2" charset="-122"/>
                <a:ea typeface="华文楷体" panose="02010600040101010101" pitchFamily="2" charset="-122"/>
              </a:rPr>
              <a:t>因为 </a:t>
            </a:r>
            <a:r>
              <a:rPr lang="en-US" altLang="zh-CN" b="1" dirty="0" err="1">
                <a:solidFill>
                  <a:schemeClr val="tx1"/>
                </a:solidFill>
                <a:latin typeface="华文楷体" panose="02010600040101010101" pitchFamily="2" charset="-122"/>
                <a:ea typeface="华文楷体" panose="02010600040101010101" pitchFamily="2" charset="-122"/>
              </a:rPr>
              <a:t>readcount</a:t>
            </a:r>
            <a:r>
              <a:rPr lang="en-US" altLang="zh-CN" b="1" dirty="0">
                <a:solidFill>
                  <a:schemeClr val="tx1"/>
                </a:solidFill>
                <a:latin typeface="华文楷体" panose="02010600040101010101" pitchFamily="2" charset="-122"/>
                <a:ea typeface="华文楷体" panose="02010600040101010101" pitchFamily="2" charset="-122"/>
              </a:rPr>
              <a:t> </a:t>
            </a:r>
            <a:r>
              <a:rPr lang="zh-CN" altLang="en-US" b="1" dirty="0">
                <a:solidFill>
                  <a:schemeClr val="tx1"/>
                </a:solidFill>
                <a:latin typeface="华文楷体" panose="02010600040101010101" pitchFamily="2" charset="-122"/>
                <a:ea typeface="华文楷体" panose="02010600040101010101" pitchFamily="2" charset="-122"/>
              </a:rPr>
              <a:t>是一个可被多个读进程访问的临界资源，引入 </a:t>
            </a:r>
            <a:r>
              <a:rPr lang="en-US" altLang="zh-CN" b="1" dirty="0" err="1">
                <a:solidFill>
                  <a:srgbClr val="3333FF"/>
                </a:solidFill>
                <a:latin typeface="华文楷体" panose="02010600040101010101" pitchFamily="2" charset="-122"/>
                <a:ea typeface="华文楷体" panose="02010600040101010101" pitchFamily="2" charset="-122"/>
              </a:rPr>
              <a:t>rmutex</a:t>
            </a:r>
            <a:r>
              <a:rPr lang="zh-CN" altLang="en-US" b="1" dirty="0">
                <a:solidFill>
                  <a:srgbClr val="171D17"/>
                </a:solidFill>
                <a:latin typeface="华文楷体" panose="02010600040101010101" pitchFamily="2" charset="-122"/>
                <a:ea typeface="华文楷体" panose="02010600040101010101" pitchFamily="2" charset="-122"/>
              </a:rPr>
              <a:t>实现对</a:t>
            </a:r>
            <a:r>
              <a:rPr lang="en-US" altLang="zh-CN" b="1" dirty="0" err="1">
                <a:solidFill>
                  <a:srgbClr val="171D17"/>
                </a:solidFill>
                <a:latin typeface="华文楷体" panose="02010600040101010101" pitchFamily="2" charset="-122"/>
                <a:ea typeface="华文楷体" panose="02010600040101010101" pitchFamily="2" charset="-122"/>
              </a:rPr>
              <a:t>readcount</a:t>
            </a:r>
            <a:r>
              <a:rPr lang="en-US" altLang="zh-CN" b="1" dirty="0">
                <a:solidFill>
                  <a:srgbClr val="171D17"/>
                </a:solidFill>
                <a:latin typeface="华文楷体" panose="02010600040101010101" pitchFamily="2" charset="-122"/>
                <a:ea typeface="华文楷体" panose="02010600040101010101" pitchFamily="2" charset="-122"/>
              </a:rPr>
              <a:t> </a:t>
            </a:r>
            <a:r>
              <a:rPr lang="zh-CN" altLang="en-US" b="1" dirty="0">
                <a:solidFill>
                  <a:srgbClr val="171D17"/>
                </a:solidFill>
                <a:latin typeface="华文楷体" panose="02010600040101010101" pitchFamily="2" charset="-122"/>
                <a:ea typeface="华文楷体" panose="02010600040101010101" pitchFamily="2" charset="-122"/>
              </a:rPr>
              <a:t>的互斥访问。</a:t>
            </a:r>
          </a:p>
          <a:p>
            <a:pPr>
              <a:lnSpc>
                <a:spcPts val="3375"/>
              </a:lnSpc>
            </a:pPr>
            <a:r>
              <a:rPr lang="zh-CN" altLang="en-US" b="1" dirty="0">
                <a:solidFill>
                  <a:srgbClr val="3333FF"/>
                </a:solidFill>
                <a:latin typeface="华文楷体" panose="02010600040101010101" pitchFamily="2" charset="-122"/>
                <a:ea typeface="华文楷体" panose="02010600040101010101" pitchFamily="2" charset="-122"/>
              </a:rPr>
              <a:t>  读者－写者问题描述如下：</a:t>
            </a:r>
          </a:p>
        </p:txBody>
      </p:sp>
      <p:sp>
        <p:nvSpPr>
          <p:cNvPr id="6" name="Rectangle 3">
            <a:extLst>
              <a:ext uri="{FF2B5EF4-FFF2-40B4-BE49-F238E27FC236}">
                <a16:creationId xmlns:a16="http://schemas.microsoft.com/office/drawing/2014/main" id="{5BA5CC6C-0334-2C4B-9B90-03E13B64420D}"/>
              </a:ext>
            </a:extLst>
          </p:cNvPr>
          <p:cNvSpPr>
            <a:spLocks noChangeArrowheads="1"/>
          </p:cNvSpPr>
          <p:nvPr/>
        </p:nvSpPr>
        <p:spPr bwMode="auto">
          <a:xfrm>
            <a:off x="1187624" y="404664"/>
            <a:ext cx="756084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2.5 </a:t>
            </a:r>
            <a:r>
              <a:rPr lang="zh-CN" altLang="en-US" sz="2800" b="1" dirty="0">
                <a:solidFill>
                  <a:srgbClr val="0000FF"/>
                </a:solidFill>
                <a:latin typeface="宋体" panose="02010600030101010101" pitchFamily="2" charset="-122"/>
              </a:rPr>
              <a:t>经典进程同步问题－</a:t>
            </a:r>
            <a:r>
              <a:rPr lang="zh-TW" altLang="en-US" sz="2800" b="1" dirty="0">
                <a:solidFill>
                  <a:srgbClr val="FF0000"/>
                </a:solidFill>
                <a:latin typeface="宋体" panose="02010600030101010101" pitchFamily="2" charset="-122"/>
              </a:rPr>
              <a:t>读</a:t>
            </a:r>
            <a:r>
              <a:rPr lang="zh-CN" altLang="en-US" sz="2800" b="1" dirty="0">
                <a:solidFill>
                  <a:srgbClr val="FF0000"/>
                </a:solidFill>
                <a:latin typeface="宋体" panose="02010600030101010101" pitchFamily="2" charset="-122"/>
              </a:rPr>
              <a:t>者－</a:t>
            </a:r>
            <a:r>
              <a:rPr lang="zh-TW" altLang="en-US" sz="2800" b="1" dirty="0">
                <a:solidFill>
                  <a:srgbClr val="FF0000"/>
                </a:solidFill>
                <a:latin typeface="宋体" panose="02010600030101010101" pitchFamily="2" charset="-122"/>
              </a:rPr>
              <a:t>写</a:t>
            </a:r>
            <a:r>
              <a:rPr lang="zh-CN" altLang="en-US" sz="2800" b="1" dirty="0">
                <a:solidFill>
                  <a:srgbClr val="FF0000"/>
                </a:solidFill>
                <a:latin typeface="宋体" panose="02010600030101010101" pitchFamily="2" charset="-122"/>
              </a:rPr>
              <a:t>者问题</a:t>
            </a:r>
          </a:p>
        </p:txBody>
      </p:sp>
      <p:sp>
        <p:nvSpPr>
          <p:cNvPr id="2" name="Slide Number Placeholder 1">
            <a:extLst>
              <a:ext uri="{FF2B5EF4-FFF2-40B4-BE49-F238E27FC236}">
                <a16:creationId xmlns:a16="http://schemas.microsoft.com/office/drawing/2014/main" id="{3DB07285-971A-D64B-BD06-1A934A1D4E6A}"/>
              </a:ext>
            </a:extLst>
          </p:cNvPr>
          <p:cNvSpPr>
            <a:spLocks noGrp="1"/>
          </p:cNvSpPr>
          <p:nvPr>
            <p:ph type="sldNum" sz="quarter" idx="12"/>
          </p:nvPr>
        </p:nvSpPr>
        <p:spPr/>
        <p:txBody>
          <a:bodyPr/>
          <a:lstStyle/>
          <a:p>
            <a:fld id="{DC6D1BD5-D0BD-4B4A-ABF2-851E9CF71F86}" type="slidenum">
              <a:rPr lang="zh-CN" altLang="en-US" smtClean="0"/>
              <a:pPr/>
              <a:t>109</a:t>
            </a:fld>
            <a:endParaRPr lang="en-US" altLang="zh-CN" dirty="0"/>
          </a:p>
        </p:txBody>
      </p:sp>
    </p:spTree>
    <p:extLst>
      <p:ext uri="{BB962C8B-B14F-4D97-AF65-F5344CB8AC3E}">
        <p14:creationId xmlns:p14="http://schemas.microsoft.com/office/powerpoint/2010/main" val="3277165735"/>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04484">
                                            <p:txEl>
                                              <p:pRg st="0" end="0"/>
                                            </p:txEl>
                                          </p:spTgt>
                                        </p:tgtEl>
                                        <p:attrNameLst>
                                          <p:attrName>style.visibility</p:attrName>
                                        </p:attrNameLst>
                                      </p:cBhvr>
                                      <p:to>
                                        <p:strVal val="visible"/>
                                      </p:to>
                                    </p:set>
                                    <p:animEffect transition="in" filter="barn(outVertical)">
                                      <p:cBhvr>
                                        <p:cTn id="7" dur="500"/>
                                        <p:tgtEl>
                                          <p:spTgt spid="40448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04484">
                                            <p:txEl>
                                              <p:pRg st="1" end="1"/>
                                            </p:txEl>
                                          </p:spTgt>
                                        </p:tgtEl>
                                        <p:attrNameLst>
                                          <p:attrName>style.visibility</p:attrName>
                                        </p:attrNameLst>
                                      </p:cBhvr>
                                      <p:to>
                                        <p:strVal val="visible"/>
                                      </p:to>
                                    </p:set>
                                    <p:animEffect transition="in" filter="barn(outVertical)">
                                      <p:cBhvr>
                                        <p:cTn id="12" dur="500"/>
                                        <p:tgtEl>
                                          <p:spTgt spid="40448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404484">
                                            <p:txEl>
                                              <p:pRg st="2" end="2"/>
                                            </p:txEl>
                                          </p:spTgt>
                                        </p:tgtEl>
                                        <p:attrNameLst>
                                          <p:attrName>style.visibility</p:attrName>
                                        </p:attrNameLst>
                                      </p:cBhvr>
                                      <p:to>
                                        <p:strVal val="visible"/>
                                      </p:to>
                                    </p:set>
                                    <p:animEffect transition="in" filter="barn(outVertical)">
                                      <p:cBhvr>
                                        <p:cTn id="17" dur="500"/>
                                        <p:tgtEl>
                                          <p:spTgt spid="40448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404484">
                                            <p:txEl>
                                              <p:pRg st="3" end="3"/>
                                            </p:txEl>
                                          </p:spTgt>
                                        </p:tgtEl>
                                        <p:attrNameLst>
                                          <p:attrName>style.visibility</p:attrName>
                                        </p:attrNameLst>
                                      </p:cBhvr>
                                      <p:to>
                                        <p:strVal val="visible"/>
                                      </p:to>
                                    </p:set>
                                    <p:animEffect transition="in" filter="barn(outVertical)">
                                      <p:cBhvr>
                                        <p:cTn id="22" dur="500"/>
                                        <p:tgtEl>
                                          <p:spTgt spid="40448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404484">
                                            <p:txEl>
                                              <p:pRg st="4" end="4"/>
                                            </p:txEl>
                                          </p:spTgt>
                                        </p:tgtEl>
                                        <p:attrNameLst>
                                          <p:attrName>style.visibility</p:attrName>
                                        </p:attrNameLst>
                                      </p:cBhvr>
                                      <p:to>
                                        <p:strVal val="visible"/>
                                      </p:to>
                                    </p:set>
                                    <p:animEffect transition="in" filter="barn(outVertical)">
                                      <p:cBhvr>
                                        <p:cTn id="27" dur="500"/>
                                        <p:tgtEl>
                                          <p:spTgt spid="40448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404484">
                                            <p:txEl>
                                              <p:pRg st="5" end="5"/>
                                            </p:txEl>
                                          </p:spTgt>
                                        </p:tgtEl>
                                        <p:attrNameLst>
                                          <p:attrName>style.visibility</p:attrName>
                                        </p:attrNameLst>
                                      </p:cBhvr>
                                      <p:to>
                                        <p:strVal val="visible"/>
                                      </p:to>
                                    </p:set>
                                    <p:animEffect transition="in" filter="barn(outVertical)">
                                      <p:cBhvr>
                                        <p:cTn id="32" dur="500"/>
                                        <p:tgtEl>
                                          <p:spTgt spid="40448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484" grpId="0" build="p" autoUpdateAnimBg="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8" name="Text Box 4">
            <a:extLst>
              <a:ext uri="{FF2B5EF4-FFF2-40B4-BE49-F238E27FC236}">
                <a16:creationId xmlns:a16="http://schemas.microsoft.com/office/drawing/2014/main" id="{A82CFB79-83EE-5041-AC9F-0A3EC4495862}"/>
              </a:ext>
            </a:extLst>
          </p:cNvPr>
          <p:cNvSpPr txBox="1">
            <a:spLocks noChangeArrowheads="1"/>
          </p:cNvSpPr>
          <p:nvPr/>
        </p:nvSpPr>
        <p:spPr bwMode="auto">
          <a:xfrm>
            <a:off x="1485900" y="1322785"/>
            <a:ext cx="3886200" cy="495033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hangingPunct="1">
              <a:lnSpc>
                <a:spcPct val="40000"/>
              </a:lnSpc>
              <a:spcBef>
                <a:spcPct val="50000"/>
              </a:spcBef>
            </a:pPr>
            <a:endParaRPr lang="en-US" altLang="zh-CN" sz="2000" b="1" dirty="0">
              <a:solidFill>
                <a:schemeClr val="tx1"/>
              </a:solidFill>
            </a:endParaRPr>
          </a:p>
          <a:p>
            <a:pPr hangingPunct="1">
              <a:lnSpc>
                <a:spcPct val="40000"/>
              </a:lnSpc>
              <a:spcBef>
                <a:spcPct val="50000"/>
              </a:spcBef>
            </a:pPr>
            <a:r>
              <a:rPr lang="en-US" altLang="zh-CN" sz="2000" b="1" dirty="0">
                <a:solidFill>
                  <a:schemeClr val="tx1"/>
                </a:solidFill>
              </a:rPr>
              <a:t>semaphore  </a:t>
            </a:r>
            <a:r>
              <a:rPr lang="en-US" altLang="zh-CN" sz="2000" b="1" dirty="0" err="1">
                <a:solidFill>
                  <a:schemeClr val="tx1"/>
                </a:solidFill>
              </a:rPr>
              <a:t>rmutex</a:t>
            </a:r>
            <a:r>
              <a:rPr lang="en-US" altLang="zh-CN" sz="2000" b="1" dirty="0">
                <a:solidFill>
                  <a:schemeClr val="tx1"/>
                </a:solidFill>
              </a:rPr>
              <a:t>, </a:t>
            </a:r>
            <a:r>
              <a:rPr lang="en-US" altLang="zh-CN" sz="2000" b="1" dirty="0" err="1">
                <a:solidFill>
                  <a:schemeClr val="tx1"/>
                </a:solidFill>
              </a:rPr>
              <a:t>wmutex</a:t>
            </a:r>
            <a:r>
              <a:rPr lang="en-US" altLang="zh-CN" sz="2000" b="1" dirty="0">
                <a:solidFill>
                  <a:schemeClr val="tx1"/>
                </a:solidFill>
              </a:rPr>
              <a:t> =1,1;</a:t>
            </a:r>
          </a:p>
          <a:p>
            <a:pPr hangingPunct="1">
              <a:lnSpc>
                <a:spcPct val="40000"/>
              </a:lnSpc>
              <a:spcBef>
                <a:spcPct val="50000"/>
              </a:spcBef>
            </a:pPr>
            <a:r>
              <a:rPr lang="en-US" altLang="zh-CN" sz="2000" b="1" dirty="0">
                <a:solidFill>
                  <a:schemeClr val="tx1"/>
                </a:solidFill>
              </a:rPr>
              <a:t> int </a:t>
            </a:r>
            <a:r>
              <a:rPr lang="en-US" altLang="zh-CN" sz="2000" b="1" dirty="0" err="1">
                <a:solidFill>
                  <a:schemeClr val="tx1"/>
                </a:solidFill>
              </a:rPr>
              <a:t>readcount</a:t>
            </a:r>
            <a:r>
              <a:rPr lang="en-US" altLang="zh-CN" sz="2000" b="1" dirty="0">
                <a:solidFill>
                  <a:schemeClr val="tx1"/>
                </a:solidFill>
              </a:rPr>
              <a:t> =0 ;</a:t>
            </a:r>
          </a:p>
          <a:p>
            <a:pPr hangingPunct="1">
              <a:lnSpc>
                <a:spcPct val="40000"/>
              </a:lnSpc>
              <a:spcBef>
                <a:spcPct val="50000"/>
              </a:spcBef>
            </a:pPr>
            <a:r>
              <a:rPr lang="en-US" altLang="zh-CN" sz="2000" b="1" dirty="0" err="1">
                <a:solidFill>
                  <a:srgbClr val="FF00FF"/>
                </a:solidFill>
              </a:rPr>
              <a:t>cobegin</a:t>
            </a:r>
            <a:endParaRPr lang="en-US" altLang="zh-CN" sz="2000" b="1" dirty="0">
              <a:solidFill>
                <a:srgbClr val="FF00FF"/>
              </a:solidFill>
            </a:endParaRPr>
          </a:p>
          <a:p>
            <a:pPr hangingPunct="1">
              <a:lnSpc>
                <a:spcPct val="40000"/>
              </a:lnSpc>
              <a:spcBef>
                <a:spcPct val="50000"/>
              </a:spcBef>
            </a:pPr>
            <a:r>
              <a:rPr lang="en-US" altLang="zh-CN" sz="2000" b="1" dirty="0">
                <a:solidFill>
                  <a:schemeClr val="tx1"/>
                </a:solidFill>
              </a:rPr>
              <a:t>   </a:t>
            </a:r>
            <a:r>
              <a:rPr lang="en-US" altLang="zh-CN" sz="2000" b="1" dirty="0">
                <a:solidFill>
                  <a:srgbClr val="FF0000"/>
                </a:solidFill>
              </a:rPr>
              <a:t>Reader() {</a:t>
            </a:r>
          </a:p>
          <a:p>
            <a:pPr hangingPunct="1">
              <a:lnSpc>
                <a:spcPct val="40000"/>
              </a:lnSpc>
              <a:spcBef>
                <a:spcPct val="50000"/>
              </a:spcBef>
            </a:pPr>
            <a:r>
              <a:rPr lang="en-US" altLang="zh-CN" sz="2000" b="1" dirty="0">
                <a:solidFill>
                  <a:srgbClr val="3333FF"/>
                </a:solidFill>
              </a:rPr>
              <a:t>     while(true) {</a:t>
            </a:r>
          </a:p>
          <a:p>
            <a:pPr hangingPunct="1">
              <a:lnSpc>
                <a:spcPct val="40000"/>
              </a:lnSpc>
              <a:spcBef>
                <a:spcPct val="50000"/>
              </a:spcBef>
            </a:pPr>
            <a:r>
              <a:rPr lang="en-US" altLang="zh-CN" sz="2000" b="1" dirty="0">
                <a:solidFill>
                  <a:schemeClr val="tx1"/>
                </a:solidFill>
              </a:rPr>
              <a:t>       wait ( </a:t>
            </a:r>
            <a:r>
              <a:rPr lang="en-US" altLang="zh-CN" sz="2000" b="1" dirty="0" err="1">
                <a:solidFill>
                  <a:schemeClr val="tx1"/>
                </a:solidFill>
              </a:rPr>
              <a:t>rmutex</a:t>
            </a:r>
            <a:r>
              <a:rPr lang="en-US" altLang="zh-CN" sz="2000" b="1" dirty="0">
                <a:solidFill>
                  <a:schemeClr val="tx1"/>
                </a:solidFill>
              </a:rPr>
              <a:t> ) ;</a:t>
            </a:r>
          </a:p>
          <a:p>
            <a:pPr hangingPunct="1">
              <a:lnSpc>
                <a:spcPct val="40000"/>
              </a:lnSpc>
              <a:spcBef>
                <a:spcPct val="50000"/>
              </a:spcBef>
            </a:pPr>
            <a:r>
              <a:rPr lang="en-US" altLang="zh-CN" sz="2000" b="1" dirty="0">
                <a:solidFill>
                  <a:schemeClr val="tx1"/>
                </a:solidFill>
              </a:rPr>
              <a:t>       wait (</a:t>
            </a:r>
            <a:r>
              <a:rPr lang="en-US" altLang="zh-CN" sz="2000" b="1" dirty="0" err="1">
                <a:solidFill>
                  <a:schemeClr val="tx1"/>
                </a:solidFill>
              </a:rPr>
              <a:t>wmutex</a:t>
            </a:r>
            <a:r>
              <a:rPr lang="en-US" altLang="zh-CN" sz="2000" b="1" dirty="0">
                <a:solidFill>
                  <a:schemeClr val="tx1"/>
                </a:solidFill>
              </a:rPr>
              <a:t>) ;</a:t>
            </a:r>
          </a:p>
          <a:p>
            <a:pPr hangingPunct="1">
              <a:lnSpc>
                <a:spcPct val="40000"/>
              </a:lnSpc>
              <a:spcBef>
                <a:spcPct val="50000"/>
              </a:spcBef>
            </a:pPr>
            <a:r>
              <a:rPr lang="en-US" altLang="zh-CN" sz="2000" b="1" dirty="0">
                <a:solidFill>
                  <a:schemeClr val="tx1"/>
                </a:solidFill>
              </a:rPr>
              <a:t>       </a:t>
            </a:r>
            <a:r>
              <a:rPr lang="en-US" altLang="zh-CN" sz="2000" b="1" dirty="0" err="1">
                <a:solidFill>
                  <a:schemeClr val="tx1"/>
                </a:solidFill>
              </a:rPr>
              <a:t>readcount</a:t>
            </a:r>
            <a:r>
              <a:rPr lang="en-US" altLang="zh-CN" sz="2000" b="1" dirty="0">
                <a:solidFill>
                  <a:schemeClr val="tx1"/>
                </a:solidFill>
              </a:rPr>
              <a:t>  = </a:t>
            </a:r>
            <a:r>
              <a:rPr lang="en-US" altLang="zh-CN" sz="2000" b="1" dirty="0" err="1">
                <a:solidFill>
                  <a:schemeClr val="tx1"/>
                </a:solidFill>
              </a:rPr>
              <a:t>readcount</a:t>
            </a:r>
            <a:r>
              <a:rPr lang="en-US" altLang="zh-CN" sz="2000" b="1" dirty="0">
                <a:solidFill>
                  <a:schemeClr val="tx1"/>
                </a:solidFill>
              </a:rPr>
              <a:t>++ ;</a:t>
            </a:r>
          </a:p>
          <a:p>
            <a:pPr hangingPunct="1">
              <a:lnSpc>
                <a:spcPct val="40000"/>
              </a:lnSpc>
              <a:spcBef>
                <a:spcPct val="50000"/>
              </a:spcBef>
            </a:pPr>
            <a:r>
              <a:rPr lang="en-US" altLang="zh-CN" sz="2000" b="1" dirty="0">
                <a:solidFill>
                  <a:schemeClr val="tx1"/>
                </a:solidFill>
              </a:rPr>
              <a:t>       signal ( </a:t>
            </a:r>
            <a:r>
              <a:rPr lang="en-US" altLang="zh-CN" sz="2000" b="1" dirty="0" err="1">
                <a:solidFill>
                  <a:schemeClr val="tx1"/>
                </a:solidFill>
              </a:rPr>
              <a:t>rmutex</a:t>
            </a:r>
            <a:r>
              <a:rPr lang="en-US" altLang="zh-CN" sz="2000" b="1" dirty="0">
                <a:solidFill>
                  <a:schemeClr val="tx1"/>
                </a:solidFill>
              </a:rPr>
              <a:t> ) ;</a:t>
            </a:r>
          </a:p>
          <a:p>
            <a:pPr hangingPunct="1">
              <a:lnSpc>
                <a:spcPct val="40000"/>
              </a:lnSpc>
              <a:spcBef>
                <a:spcPct val="50000"/>
              </a:spcBef>
            </a:pPr>
            <a:r>
              <a:rPr lang="en-US" altLang="zh-CN" sz="2000" b="1" dirty="0">
                <a:solidFill>
                  <a:schemeClr val="tx1"/>
                </a:solidFill>
              </a:rPr>
              <a:t>            …</a:t>
            </a:r>
          </a:p>
          <a:p>
            <a:pPr hangingPunct="1">
              <a:lnSpc>
                <a:spcPct val="40000"/>
              </a:lnSpc>
              <a:spcBef>
                <a:spcPct val="50000"/>
              </a:spcBef>
            </a:pPr>
            <a:r>
              <a:rPr lang="en-US" altLang="zh-CN" sz="2000" b="1" dirty="0">
                <a:solidFill>
                  <a:schemeClr val="tx1"/>
                </a:solidFill>
              </a:rPr>
              <a:t>        </a:t>
            </a:r>
            <a:r>
              <a:rPr lang="en-US" altLang="zh-CN" sz="2000" b="1" dirty="0">
                <a:solidFill>
                  <a:srgbClr val="FF3300"/>
                </a:solidFill>
              </a:rPr>
              <a:t>Perform read operation ;</a:t>
            </a:r>
          </a:p>
          <a:p>
            <a:pPr hangingPunct="1">
              <a:lnSpc>
                <a:spcPct val="40000"/>
              </a:lnSpc>
              <a:spcBef>
                <a:spcPct val="50000"/>
              </a:spcBef>
            </a:pPr>
            <a:r>
              <a:rPr lang="en-US" altLang="zh-CN" sz="2000" b="1" dirty="0">
                <a:solidFill>
                  <a:schemeClr val="tx1"/>
                </a:solidFill>
              </a:rPr>
              <a:t>       wait ( </a:t>
            </a:r>
            <a:r>
              <a:rPr lang="en-US" altLang="zh-CN" sz="2000" b="1" dirty="0" err="1">
                <a:solidFill>
                  <a:schemeClr val="tx1"/>
                </a:solidFill>
              </a:rPr>
              <a:t>rmutex</a:t>
            </a:r>
            <a:r>
              <a:rPr lang="en-US" altLang="zh-CN" sz="2000" b="1" dirty="0">
                <a:solidFill>
                  <a:schemeClr val="tx1"/>
                </a:solidFill>
              </a:rPr>
              <a:t> ) ;</a:t>
            </a:r>
          </a:p>
          <a:p>
            <a:pPr hangingPunct="1">
              <a:lnSpc>
                <a:spcPct val="40000"/>
              </a:lnSpc>
              <a:spcBef>
                <a:spcPct val="50000"/>
              </a:spcBef>
            </a:pPr>
            <a:r>
              <a:rPr lang="en-US" altLang="zh-CN" sz="2000" b="1" dirty="0">
                <a:solidFill>
                  <a:schemeClr val="tx1"/>
                </a:solidFill>
              </a:rPr>
              <a:t>       </a:t>
            </a:r>
            <a:r>
              <a:rPr lang="en-US" altLang="zh-CN" sz="2000" b="1" dirty="0" err="1">
                <a:solidFill>
                  <a:schemeClr val="tx1"/>
                </a:solidFill>
              </a:rPr>
              <a:t>readcount</a:t>
            </a:r>
            <a:r>
              <a:rPr lang="en-US" altLang="zh-CN" sz="2000" b="1" dirty="0">
                <a:solidFill>
                  <a:schemeClr val="tx1"/>
                </a:solidFill>
              </a:rPr>
              <a:t> : = </a:t>
            </a:r>
            <a:r>
              <a:rPr lang="en-US" altLang="zh-CN" sz="2000" b="1" dirty="0" err="1">
                <a:solidFill>
                  <a:schemeClr val="tx1"/>
                </a:solidFill>
              </a:rPr>
              <a:t>recdcount</a:t>
            </a:r>
            <a:r>
              <a:rPr lang="en-US" altLang="zh-CN" sz="2000" b="1" dirty="0">
                <a:solidFill>
                  <a:schemeClr val="tx1"/>
                </a:solidFill>
              </a:rPr>
              <a:t> -- ;</a:t>
            </a:r>
          </a:p>
          <a:p>
            <a:pPr hangingPunct="1">
              <a:lnSpc>
                <a:spcPct val="40000"/>
              </a:lnSpc>
              <a:spcBef>
                <a:spcPct val="50000"/>
              </a:spcBef>
            </a:pPr>
            <a:r>
              <a:rPr lang="en-US" altLang="zh-CN" sz="2000" b="1" dirty="0">
                <a:solidFill>
                  <a:schemeClr val="tx1"/>
                </a:solidFill>
              </a:rPr>
              <a:t>       signal (</a:t>
            </a:r>
            <a:r>
              <a:rPr lang="en-US" altLang="zh-CN" sz="2000" b="1" dirty="0" err="1">
                <a:solidFill>
                  <a:schemeClr val="tx1"/>
                </a:solidFill>
              </a:rPr>
              <a:t>wmutex</a:t>
            </a:r>
            <a:r>
              <a:rPr lang="en-US" altLang="zh-CN" sz="2000" b="1" dirty="0">
                <a:solidFill>
                  <a:schemeClr val="tx1"/>
                </a:solidFill>
              </a:rPr>
              <a:t> ) ;</a:t>
            </a:r>
          </a:p>
          <a:p>
            <a:pPr hangingPunct="1">
              <a:lnSpc>
                <a:spcPct val="40000"/>
              </a:lnSpc>
              <a:spcBef>
                <a:spcPct val="50000"/>
              </a:spcBef>
            </a:pPr>
            <a:r>
              <a:rPr lang="en-US" altLang="zh-CN" sz="2000" b="1" dirty="0">
                <a:solidFill>
                  <a:schemeClr val="tx1"/>
                </a:solidFill>
              </a:rPr>
              <a:t>       signal ( </a:t>
            </a:r>
            <a:r>
              <a:rPr lang="en-US" altLang="zh-CN" sz="2000" b="1" dirty="0" err="1">
                <a:solidFill>
                  <a:schemeClr val="tx1"/>
                </a:solidFill>
              </a:rPr>
              <a:t>rmutex</a:t>
            </a:r>
            <a:r>
              <a:rPr lang="en-US" altLang="zh-CN" sz="2000" b="1" dirty="0">
                <a:solidFill>
                  <a:schemeClr val="tx1"/>
                </a:solidFill>
              </a:rPr>
              <a:t> ) ;</a:t>
            </a:r>
            <a:endParaRPr lang="en-US" altLang="zh-CN" sz="2000" b="1" dirty="0">
              <a:solidFill>
                <a:srgbClr val="3333FF"/>
              </a:solidFill>
            </a:endParaRPr>
          </a:p>
          <a:p>
            <a:pPr hangingPunct="1">
              <a:lnSpc>
                <a:spcPct val="40000"/>
              </a:lnSpc>
              <a:spcBef>
                <a:spcPct val="50000"/>
              </a:spcBef>
            </a:pPr>
            <a:r>
              <a:rPr lang="en-US" altLang="zh-CN" sz="2000" b="1" dirty="0">
                <a:solidFill>
                  <a:srgbClr val="3333FF"/>
                </a:solidFill>
              </a:rPr>
              <a:t>   }</a:t>
            </a:r>
            <a:endParaRPr lang="en-US" altLang="zh-CN" sz="2000" b="1" dirty="0">
              <a:solidFill>
                <a:schemeClr val="tx1"/>
              </a:solidFill>
            </a:endParaRPr>
          </a:p>
          <a:p>
            <a:pPr hangingPunct="1">
              <a:lnSpc>
                <a:spcPct val="40000"/>
              </a:lnSpc>
              <a:spcBef>
                <a:spcPct val="50000"/>
              </a:spcBef>
            </a:pPr>
            <a:r>
              <a:rPr lang="en-US" altLang="zh-CN" sz="2000" b="1" dirty="0">
                <a:solidFill>
                  <a:srgbClr val="CC3399"/>
                </a:solidFill>
              </a:rPr>
              <a:t>  }</a:t>
            </a:r>
            <a:r>
              <a:rPr lang="en-US" altLang="zh-CN" sz="2000" b="1" dirty="0">
                <a:solidFill>
                  <a:schemeClr val="tx1"/>
                </a:solidFill>
              </a:rPr>
              <a:t>  </a:t>
            </a:r>
            <a:r>
              <a:rPr lang="en-US" altLang="zh-CN" sz="2000" b="1" dirty="0">
                <a:solidFill>
                  <a:srgbClr val="FF0000"/>
                </a:solidFill>
              </a:rPr>
              <a:t> </a:t>
            </a:r>
          </a:p>
        </p:txBody>
      </p:sp>
      <p:sp>
        <p:nvSpPr>
          <p:cNvPr id="405509" name="Text Box 5">
            <a:extLst>
              <a:ext uri="{FF2B5EF4-FFF2-40B4-BE49-F238E27FC236}">
                <a16:creationId xmlns:a16="http://schemas.microsoft.com/office/drawing/2014/main" id="{47083947-51E9-1C4E-8A90-71AAE6BD5840}"/>
              </a:ext>
            </a:extLst>
          </p:cNvPr>
          <p:cNvSpPr txBox="1">
            <a:spLocks noChangeArrowheads="1"/>
          </p:cNvSpPr>
          <p:nvPr/>
        </p:nvSpPr>
        <p:spPr bwMode="auto">
          <a:xfrm>
            <a:off x="5372100" y="1412776"/>
            <a:ext cx="2571750" cy="4862870"/>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hangingPunct="1">
              <a:spcBef>
                <a:spcPct val="50000"/>
              </a:spcBef>
            </a:pPr>
            <a:r>
              <a:rPr lang="en-US" altLang="zh-CN" sz="2000" b="1" dirty="0">
                <a:solidFill>
                  <a:srgbClr val="FF3300"/>
                </a:solidFill>
              </a:rPr>
              <a:t>Write() {</a:t>
            </a:r>
          </a:p>
          <a:p>
            <a:pPr hangingPunct="1">
              <a:spcBef>
                <a:spcPct val="50000"/>
              </a:spcBef>
            </a:pPr>
            <a:r>
              <a:rPr lang="en-US" altLang="zh-CN" sz="2000" b="1" dirty="0">
                <a:solidFill>
                  <a:schemeClr val="tx1"/>
                </a:solidFill>
              </a:rPr>
              <a:t>   </a:t>
            </a:r>
            <a:r>
              <a:rPr lang="en-US" altLang="zh-CN" sz="2000" b="1" dirty="0">
                <a:solidFill>
                  <a:srgbClr val="0000FF"/>
                </a:solidFill>
              </a:rPr>
              <a:t>while(true) {</a:t>
            </a:r>
          </a:p>
          <a:p>
            <a:pPr hangingPunct="1">
              <a:spcBef>
                <a:spcPct val="50000"/>
              </a:spcBef>
            </a:pPr>
            <a:r>
              <a:rPr lang="en-US" altLang="zh-CN" sz="2000" b="1" dirty="0">
                <a:solidFill>
                  <a:schemeClr val="tx1"/>
                </a:solidFill>
              </a:rPr>
              <a:t>     wait ( </a:t>
            </a:r>
            <a:r>
              <a:rPr lang="en-US" altLang="zh-CN" sz="2000" b="1" dirty="0" err="1">
                <a:solidFill>
                  <a:schemeClr val="tx1"/>
                </a:solidFill>
              </a:rPr>
              <a:t>wmutex</a:t>
            </a:r>
            <a:r>
              <a:rPr lang="en-US" altLang="zh-CN" sz="2000" b="1" dirty="0">
                <a:solidFill>
                  <a:schemeClr val="tx1"/>
                </a:solidFill>
              </a:rPr>
              <a:t> ) ;</a:t>
            </a:r>
          </a:p>
          <a:p>
            <a:pPr hangingPunct="1">
              <a:spcBef>
                <a:spcPct val="50000"/>
              </a:spcBef>
            </a:pPr>
            <a:r>
              <a:rPr lang="en-US" altLang="zh-CN" sz="2000" b="1" dirty="0">
                <a:solidFill>
                  <a:schemeClr val="tx1"/>
                </a:solidFill>
              </a:rPr>
              <a:t>     </a:t>
            </a:r>
            <a:r>
              <a:rPr lang="en-US" altLang="zh-CN" sz="2000" b="1" dirty="0">
                <a:solidFill>
                  <a:srgbClr val="FF3300"/>
                </a:solidFill>
              </a:rPr>
              <a:t>perform write operation</a:t>
            </a:r>
            <a:r>
              <a:rPr lang="en-US" altLang="zh-CN" sz="2000" b="1" dirty="0">
                <a:solidFill>
                  <a:schemeClr val="tx1"/>
                </a:solidFill>
              </a:rPr>
              <a:t> ;</a:t>
            </a:r>
          </a:p>
          <a:p>
            <a:pPr hangingPunct="1">
              <a:spcBef>
                <a:spcPct val="50000"/>
              </a:spcBef>
            </a:pPr>
            <a:r>
              <a:rPr lang="en-US" altLang="zh-CN" sz="2000" b="1" dirty="0">
                <a:solidFill>
                  <a:schemeClr val="tx1"/>
                </a:solidFill>
              </a:rPr>
              <a:t>      signal ( </a:t>
            </a:r>
            <a:r>
              <a:rPr lang="en-US" altLang="zh-CN" sz="2000" b="1" dirty="0" err="1">
                <a:solidFill>
                  <a:schemeClr val="tx1"/>
                </a:solidFill>
              </a:rPr>
              <a:t>wmutex</a:t>
            </a:r>
            <a:r>
              <a:rPr lang="en-US" altLang="zh-CN" sz="2000" b="1" dirty="0">
                <a:solidFill>
                  <a:schemeClr val="tx1"/>
                </a:solidFill>
              </a:rPr>
              <a:t> ) ;</a:t>
            </a:r>
          </a:p>
          <a:p>
            <a:pPr hangingPunct="1">
              <a:spcBef>
                <a:spcPct val="50000"/>
              </a:spcBef>
            </a:pPr>
            <a:r>
              <a:rPr lang="en-US" altLang="zh-CN" sz="2000" b="1" dirty="0">
                <a:solidFill>
                  <a:schemeClr val="tx1"/>
                </a:solidFill>
              </a:rPr>
              <a:t>    </a:t>
            </a:r>
            <a:r>
              <a:rPr lang="en-US" altLang="zh-CN" sz="2000" b="1" dirty="0">
                <a:solidFill>
                  <a:srgbClr val="3333FF"/>
                </a:solidFill>
              </a:rPr>
              <a:t>}</a:t>
            </a:r>
            <a:endParaRPr lang="en-US" altLang="zh-CN" sz="2000" b="1" dirty="0">
              <a:solidFill>
                <a:schemeClr val="tx1"/>
              </a:solidFill>
            </a:endParaRPr>
          </a:p>
          <a:p>
            <a:pPr hangingPunct="1">
              <a:spcBef>
                <a:spcPct val="50000"/>
              </a:spcBef>
            </a:pPr>
            <a:r>
              <a:rPr lang="en-US" altLang="zh-CN" sz="2000" b="1" dirty="0">
                <a:solidFill>
                  <a:schemeClr val="tx1"/>
                </a:solidFill>
              </a:rPr>
              <a:t>  </a:t>
            </a:r>
            <a:r>
              <a:rPr lang="en-US" altLang="zh-CN" sz="2000" b="1" dirty="0">
                <a:solidFill>
                  <a:srgbClr val="FF3300"/>
                </a:solidFill>
              </a:rPr>
              <a:t> }</a:t>
            </a:r>
          </a:p>
          <a:p>
            <a:pPr hangingPunct="1">
              <a:spcBef>
                <a:spcPct val="50000"/>
              </a:spcBef>
            </a:pPr>
            <a:r>
              <a:rPr lang="en-US" altLang="zh-CN" sz="2000" b="1" dirty="0" err="1">
                <a:solidFill>
                  <a:srgbClr val="CC3399"/>
                </a:solidFill>
              </a:rPr>
              <a:t>coend</a:t>
            </a:r>
            <a:r>
              <a:rPr lang="en-US" altLang="zh-CN" sz="2000" b="1" dirty="0">
                <a:solidFill>
                  <a:srgbClr val="CC3399"/>
                </a:solidFill>
              </a:rPr>
              <a:t> </a:t>
            </a:r>
            <a:r>
              <a:rPr lang="en-US" altLang="zh-CN" sz="2000" b="1" dirty="0">
                <a:solidFill>
                  <a:schemeClr val="tx1"/>
                </a:solidFill>
              </a:rPr>
              <a:t> </a:t>
            </a:r>
          </a:p>
          <a:p>
            <a:pPr hangingPunct="1">
              <a:spcBef>
                <a:spcPct val="50000"/>
              </a:spcBef>
            </a:pPr>
            <a:endParaRPr lang="en-US" altLang="zh-CN" sz="2000" b="1" dirty="0">
              <a:solidFill>
                <a:schemeClr val="tx1"/>
              </a:solidFill>
            </a:endParaRPr>
          </a:p>
          <a:p>
            <a:pPr hangingPunct="1">
              <a:spcBef>
                <a:spcPct val="50000"/>
              </a:spcBef>
            </a:pPr>
            <a:r>
              <a:rPr lang="en-US" altLang="zh-CN" sz="2000" b="1" dirty="0">
                <a:solidFill>
                  <a:schemeClr val="tx1"/>
                </a:solidFill>
              </a:rPr>
              <a:t> </a:t>
            </a:r>
          </a:p>
        </p:txBody>
      </p:sp>
      <p:sp>
        <p:nvSpPr>
          <p:cNvPr id="110596" name="Text Box 6">
            <a:extLst>
              <a:ext uri="{FF2B5EF4-FFF2-40B4-BE49-F238E27FC236}">
                <a16:creationId xmlns:a16="http://schemas.microsoft.com/office/drawing/2014/main" id="{0DE0BA4D-4DB2-1C4F-A155-C90699556115}"/>
              </a:ext>
            </a:extLst>
          </p:cNvPr>
          <p:cNvSpPr txBox="1">
            <a:spLocks noChangeArrowheads="1"/>
          </p:cNvSpPr>
          <p:nvPr/>
        </p:nvSpPr>
        <p:spPr bwMode="auto">
          <a:xfrm>
            <a:off x="1371600" y="2914650"/>
            <a:ext cx="3943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endParaRPr lang="zh-CN" altLang="zh-CN" sz="2000"/>
          </a:p>
        </p:txBody>
      </p:sp>
      <p:sp>
        <p:nvSpPr>
          <p:cNvPr id="405511" name="Rectangle 7">
            <a:extLst>
              <a:ext uri="{FF2B5EF4-FFF2-40B4-BE49-F238E27FC236}">
                <a16:creationId xmlns:a16="http://schemas.microsoft.com/office/drawing/2014/main" id="{99AA14B8-712E-9843-8751-7D4401AAA711}"/>
              </a:ext>
            </a:extLst>
          </p:cNvPr>
          <p:cNvSpPr>
            <a:spLocks noChangeArrowheads="1"/>
          </p:cNvSpPr>
          <p:nvPr/>
        </p:nvSpPr>
        <p:spPr bwMode="auto">
          <a:xfrm>
            <a:off x="1771650" y="4792325"/>
            <a:ext cx="3657600" cy="22860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en-US" altLang="zh-CN" sz="2000" b="1" dirty="0">
                <a:solidFill>
                  <a:srgbClr val="D60093"/>
                </a:solidFill>
              </a:rPr>
              <a:t>if </a:t>
            </a:r>
            <a:r>
              <a:rPr lang="en-US" altLang="zh-CN" sz="2000" b="1" dirty="0" err="1">
                <a:solidFill>
                  <a:srgbClr val="D60093"/>
                </a:solidFill>
              </a:rPr>
              <a:t>readcount</a:t>
            </a:r>
            <a:r>
              <a:rPr lang="en-US" altLang="zh-CN" sz="2000" b="1" dirty="0">
                <a:solidFill>
                  <a:srgbClr val="D60093"/>
                </a:solidFill>
              </a:rPr>
              <a:t> = 0 then</a:t>
            </a:r>
            <a:r>
              <a:rPr lang="en-US" altLang="zh-CN" sz="2000" b="1" dirty="0">
                <a:solidFill>
                  <a:schemeClr val="tx1"/>
                </a:solidFill>
              </a:rPr>
              <a:t> signal (</a:t>
            </a:r>
            <a:r>
              <a:rPr lang="en-US" altLang="zh-CN" sz="2000" b="1" dirty="0" err="1">
                <a:solidFill>
                  <a:schemeClr val="tx1"/>
                </a:solidFill>
              </a:rPr>
              <a:t>wmutex</a:t>
            </a:r>
            <a:r>
              <a:rPr lang="en-US" altLang="zh-CN" sz="2000" b="1" dirty="0">
                <a:solidFill>
                  <a:schemeClr val="tx1"/>
                </a:solidFill>
              </a:rPr>
              <a:t> ) ;</a:t>
            </a:r>
          </a:p>
        </p:txBody>
      </p:sp>
      <p:sp>
        <p:nvSpPr>
          <p:cNvPr id="405512" name="Rectangle 8">
            <a:extLst>
              <a:ext uri="{FF2B5EF4-FFF2-40B4-BE49-F238E27FC236}">
                <a16:creationId xmlns:a16="http://schemas.microsoft.com/office/drawing/2014/main" id="{1C1290D6-73F0-804E-9D7A-91FD81AE371B}"/>
              </a:ext>
            </a:extLst>
          </p:cNvPr>
          <p:cNvSpPr>
            <a:spLocks noChangeArrowheads="1"/>
          </p:cNvSpPr>
          <p:nvPr/>
        </p:nvSpPr>
        <p:spPr bwMode="auto">
          <a:xfrm>
            <a:off x="1943100" y="3143250"/>
            <a:ext cx="3143250" cy="28575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en-US" altLang="zh-CN" sz="2000" b="1" dirty="0">
                <a:solidFill>
                  <a:srgbClr val="D60093"/>
                </a:solidFill>
              </a:rPr>
              <a:t>if </a:t>
            </a:r>
            <a:r>
              <a:rPr lang="en-US" altLang="zh-CN" sz="2000" b="1" dirty="0" err="1">
                <a:solidFill>
                  <a:srgbClr val="D60093"/>
                </a:solidFill>
              </a:rPr>
              <a:t>readcount</a:t>
            </a:r>
            <a:r>
              <a:rPr lang="en-US" altLang="zh-CN" sz="2000" b="1" dirty="0">
                <a:solidFill>
                  <a:srgbClr val="D60093"/>
                </a:solidFill>
              </a:rPr>
              <a:t>= 0 then</a:t>
            </a:r>
            <a:r>
              <a:rPr lang="en-US" altLang="zh-CN" sz="2000" b="1" dirty="0">
                <a:solidFill>
                  <a:schemeClr val="tx1"/>
                </a:solidFill>
              </a:rPr>
              <a:t> wait (</a:t>
            </a:r>
            <a:r>
              <a:rPr lang="en-US" altLang="zh-CN" sz="2000" b="1" dirty="0" err="1">
                <a:solidFill>
                  <a:schemeClr val="tx1"/>
                </a:solidFill>
              </a:rPr>
              <a:t>wmutex</a:t>
            </a:r>
            <a:r>
              <a:rPr lang="en-US" altLang="zh-CN" sz="2000" b="1" dirty="0">
                <a:solidFill>
                  <a:schemeClr val="tx1"/>
                </a:solidFill>
              </a:rPr>
              <a:t>) ;</a:t>
            </a:r>
          </a:p>
        </p:txBody>
      </p:sp>
      <p:sp>
        <p:nvSpPr>
          <p:cNvPr id="9" name="Rectangle 3">
            <a:extLst>
              <a:ext uri="{FF2B5EF4-FFF2-40B4-BE49-F238E27FC236}">
                <a16:creationId xmlns:a16="http://schemas.microsoft.com/office/drawing/2014/main" id="{E8E1FE41-0FB3-B149-8824-78363F0415EB}"/>
              </a:ext>
            </a:extLst>
          </p:cNvPr>
          <p:cNvSpPr>
            <a:spLocks noChangeArrowheads="1"/>
          </p:cNvSpPr>
          <p:nvPr/>
        </p:nvSpPr>
        <p:spPr bwMode="auto">
          <a:xfrm>
            <a:off x="1187624" y="404664"/>
            <a:ext cx="756084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2.5 </a:t>
            </a:r>
            <a:r>
              <a:rPr lang="zh-CN" altLang="en-US" sz="2800" b="1" dirty="0">
                <a:solidFill>
                  <a:srgbClr val="0000FF"/>
                </a:solidFill>
                <a:latin typeface="宋体" panose="02010600030101010101" pitchFamily="2" charset="-122"/>
              </a:rPr>
              <a:t>经典进程同步问题－</a:t>
            </a:r>
            <a:r>
              <a:rPr lang="zh-TW" altLang="en-US" sz="2800" b="1" dirty="0">
                <a:solidFill>
                  <a:srgbClr val="FF0000"/>
                </a:solidFill>
                <a:latin typeface="宋体" panose="02010600030101010101" pitchFamily="2" charset="-122"/>
              </a:rPr>
              <a:t>读</a:t>
            </a:r>
            <a:r>
              <a:rPr lang="zh-CN" altLang="en-US" sz="2800" b="1" dirty="0">
                <a:solidFill>
                  <a:srgbClr val="FF0000"/>
                </a:solidFill>
                <a:latin typeface="宋体" panose="02010600030101010101" pitchFamily="2" charset="-122"/>
              </a:rPr>
              <a:t>者－</a:t>
            </a:r>
            <a:r>
              <a:rPr lang="zh-TW" altLang="en-US" sz="2800" b="1" dirty="0">
                <a:solidFill>
                  <a:srgbClr val="FF0000"/>
                </a:solidFill>
                <a:latin typeface="宋体" panose="02010600030101010101" pitchFamily="2" charset="-122"/>
              </a:rPr>
              <a:t>写</a:t>
            </a:r>
            <a:r>
              <a:rPr lang="zh-CN" altLang="en-US" sz="2800" b="1" dirty="0">
                <a:solidFill>
                  <a:srgbClr val="FF0000"/>
                </a:solidFill>
                <a:latin typeface="宋体" panose="02010600030101010101" pitchFamily="2" charset="-122"/>
              </a:rPr>
              <a:t>者问题</a:t>
            </a:r>
          </a:p>
        </p:txBody>
      </p:sp>
      <p:sp>
        <p:nvSpPr>
          <p:cNvPr id="2" name="Slide Number Placeholder 1">
            <a:extLst>
              <a:ext uri="{FF2B5EF4-FFF2-40B4-BE49-F238E27FC236}">
                <a16:creationId xmlns:a16="http://schemas.microsoft.com/office/drawing/2014/main" id="{FDF376EC-550D-094F-8305-45741463C7F0}"/>
              </a:ext>
            </a:extLst>
          </p:cNvPr>
          <p:cNvSpPr>
            <a:spLocks noGrp="1"/>
          </p:cNvSpPr>
          <p:nvPr>
            <p:ph type="sldNum" sz="quarter" idx="12"/>
          </p:nvPr>
        </p:nvSpPr>
        <p:spPr/>
        <p:txBody>
          <a:bodyPr/>
          <a:lstStyle/>
          <a:p>
            <a:fld id="{DC6D1BD5-D0BD-4B4A-ABF2-851E9CF71F86}" type="slidenum">
              <a:rPr lang="zh-CN" altLang="en-US" smtClean="0"/>
              <a:pPr/>
              <a:t>110</a:t>
            </a:fld>
            <a:endParaRPr lang="en-US" altLang="zh-CN" dirty="0"/>
          </a:p>
        </p:txBody>
      </p:sp>
    </p:spTree>
    <p:extLst>
      <p:ext uri="{BB962C8B-B14F-4D97-AF65-F5344CB8AC3E}">
        <p14:creationId xmlns:p14="http://schemas.microsoft.com/office/powerpoint/2010/main" val="2348401279"/>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05508">
                                            <p:txEl>
                                              <p:pRg st="1" end="1"/>
                                            </p:txEl>
                                          </p:spTgt>
                                        </p:tgtEl>
                                        <p:attrNameLst>
                                          <p:attrName>style.visibility</p:attrName>
                                        </p:attrNameLst>
                                      </p:cBhvr>
                                      <p:to>
                                        <p:strVal val="visible"/>
                                      </p:to>
                                    </p:set>
                                    <p:animEffect transition="in" filter="barn(outVertical)">
                                      <p:cBhvr>
                                        <p:cTn id="7" dur="500"/>
                                        <p:tgtEl>
                                          <p:spTgt spid="405508">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05508">
                                            <p:txEl>
                                              <p:pRg st="2" end="2"/>
                                            </p:txEl>
                                          </p:spTgt>
                                        </p:tgtEl>
                                        <p:attrNameLst>
                                          <p:attrName>style.visibility</p:attrName>
                                        </p:attrNameLst>
                                      </p:cBhvr>
                                      <p:to>
                                        <p:strVal val="visible"/>
                                      </p:to>
                                    </p:set>
                                    <p:animEffect transition="in" filter="barn(outVertical)">
                                      <p:cBhvr>
                                        <p:cTn id="12" dur="500"/>
                                        <p:tgtEl>
                                          <p:spTgt spid="405508">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405508">
                                            <p:txEl>
                                              <p:pRg st="3" end="3"/>
                                            </p:txEl>
                                          </p:spTgt>
                                        </p:tgtEl>
                                        <p:attrNameLst>
                                          <p:attrName>style.visibility</p:attrName>
                                        </p:attrNameLst>
                                      </p:cBhvr>
                                      <p:to>
                                        <p:strVal val="visible"/>
                                      </p:to>
                                    </p:set>
                                    <p:animEffect transition="in" filter="barn(outVertical)">
                                      <p:cBhvr>
                                        <p:cTn id="17" dur="500"/>
                                        <p:tgtEl>
                                          <p:spTgt spid="405508">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405508">
                                            <p:txEl>
                                              <p:pRg st="4" end="4"/>
                                            </p:txEl>
                                          </p:spTgt>
                                        </p:tgtEl>
                                        <p:attrNameLst>
                                          <p:attrName>style.visibility</p:attrName>
                                        </p:attrNameLst>
                                      </p:cBhvr>
                                      <p:to>
                                        <p:strVal val="visible"/>
                                      </p:to>
                                    </p:set>
                                    <p:animEffect transition="in" filter="barn(outVertical)">
                                      <p:cBhvr>
                                        <p:cTn id="22" dur="500"/>
                                        <p:tgtEl>
                                          <p:spTgt spid="405508">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405508">
                                            <p:txEl>
                                              <p:pRg st="5" end="5"/>
                                            </p:txEl>
                                          </p:spTgt>
                                        </p:tgtEl>
                                        <p:attrNameLst>
                                          <p:attrName>style.visibility</p:attrName>
                                        </p:attrNameLst>
                                      </p:cBhvr>
                                      <p:to>
                                        <p:strVal val="visible"/>
                                      </p:to>
                                    </p:set>
                                    <p:animEffect transition="in" filter="barn(outVertical)">
                                      <p:cBhvr>
                                        <p:cTn id="27" dur="500"/>
                                        <p:tgtEl>
                                          <p:spTgt spid="405508">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405508">
                                            <p:txEl>
                                              <p:pRg st="6" end="6"/>
                                            </p:txEl>
                                          </p:spTgt>
                                        </p:tgtEl>
                                        <p:attrNameLst>
                                          <p:attrName>style.visibility</p:attrName>
                                        </p:attrNameLst>
                                      </p:cBhvr>
                                      <p:to>
                                        <p:strVal val="visible"/>
                                      </p:to>
                                    </p:set>
                                    <p:animEffect transition="in" filter="barn(outVertical)">
                                      <p:cBhvr>
                                        <p:cTn id="32" dur="500"/>
                                        <p:tgtEl>
                                          <p:spTgt spid="405508">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405508">
                                            <p:txEl>
                                              <p:pRg st="7" end="7"/>
                                            </p:txEl>
                                          </p:spTgt>
                                        </p:tgtEl>
                                        <p:attrNameLst>
                                          <p:attrName>style.visibility</p:attrName>
                                        </p:attrNameLst>
                                      </p:cBhvr>
                                      <p:to>
                                        <p:strVal val="visible"/>
                                      </p:to>
                                    </p:set>
                                    <p:animEffect transition="in" filter="barn(outVertical)">
                                      <p:cBhvr>
                                        <p:cTn id="37" dur="500"/>
                                        <p:tgtEl>
                                          <p:spTgt spid="405508">
                                            <p:txEl>
                                              <p:pRg st="7" end="7"/>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6" presetClass="entr" presetSubtype="37" fill="hold" grpId="0" nodeType="clickEffect">
                                  <p:stCondLst>
                                    <p:cond delay="0"/>
                                  </p:stCondLst>
                                  <p:childTnLst>
                                    <p:set>
                                      <p:cBhvr>
                                        <p:cTn id="41" dur="1" fill="hold">
                                          <p:stCondLst>
                                            <p:cond delay="0"/>
                                          </p:stCondLst>
                                        </p:cTn>
                                        <p:tgtEl>
                                          <p:spTgt spid="405508">
                                            <p:txEl>
                                              <p:pRg st="8" end="8"/>
                                            </p:txEl>
                                          </p:spTgt>
                                        </p:tgtEl>
                                        <p:attrNameLst>
                                          <p:attrName>style.visibility</p:attrName>
                                        </p:attrNameLst>
                                      </p:cBhvr>
                                      <p:to>
                                        <p:strVal val="visible"/>
                                      </p:to>
                                    </p:set>
                                    <p:animEffect transition="in" filter="barn(outVertical)">
                                      <p:cBhvr>
                                        <p:cTn id="42" dur="500"/>
                                        <p:tgtEl>
                                          <p:spTgt spid="405508">
                                            <p:txEl>
                                              <p:pRg st="8" end="8"/>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6" presetClass="entr" presetSubtype="37" fill="hold" grpId="0" nodeType="clickEffect">
                                  <p:stCondLst>
                                    <p:cond delay="0"/>
                                  </p:stCondLst>
                                  <p:childTnLst>
                                    <p:set>
                                      <p:cBhvr>
                                        <p:cTn id="46" dur="1" fill="hold">
                                          <p:stCondLst>
                                            <p:cond delay="0"/>
                                          </p:stCondLst>
                                        </p:cTn>
                                        <p:tgtEl>
                                          <p:spTgt spid="405508">
                                            <p:txEl>
                                              <p:pRg st="9" end="9"/>
                                            </p:txEl>
                                          </p:spTgt>
                                        </p:tgtEl>
                                        <p:attrNameLst>
                                          <p:attrName>style.visibility</p:attrName>
                                        </p:attrNameLst>
                                      </p:cBhvr>
                                      <p:to>
                                        <p:strVal val="visible"/>
                                      </p:to>
                                    </p:set>
                                    <p:animEffect transition="in" filter="barn(outVertical)">
                                      <p:cBhvr>
                                        <p:cTn id="47" dur="500"/>
                                        <p:tgtEl>
                                          <p:spTgt spid="405508">
                                            <p:txEl>
                                              <p:pRg st="9" end="9"/>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6" presetClass="entr" presetSubtype="37" fill="hold" grpId="0" nodeType="clickEffect">
                                  <p:stCondLst>
                                    <p:cond delay="0"/>
                                  </p:stCondLst>
                                  <p:childTnLst>
                                    <p:set>
                                      <p:cBhvr>
                                        <p:cTn id="51" dur="1" fill="hold">
                                          <p:stCondLst>
                                            <p:cond delay="0"/>
                                          </p:stCondLst>
                                        </p:cTn>
                                        <p:tgtEl>
                                          <p:spTgt spid="405508">
                                            <p:txEl>
                                              <p:pRg st="10" end="10"/>
                                            </p:txEl>
                                          </p:spTgt>
                                        </p:tgtEl>
                                        <p:attrNameLst>
                                          <p:attrName>style.visibility</p:attrName>
                                        </p:attrNameLst>
                                      </p:cBhvr>
                                      <p:to>
                                        <p:strVal val="visible"/>
                                      </p:to>
                                    </p:set>
                                    <p:animEffect transition="in" filter="barn(outVertical)">
                                      <p:cBhvr>
                                        <p:cTn id="52" dur="500"/>
                                        <p:tgtEl>
                                          <p:spTgt spid="405508">
                                            <p:txEl>
                                              <p:pRg st="10" end="10"/>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6" presetClass="entr" presetSubtype="37" fill="hold" grpId="0" nodeType="clickEffect">
                                  <p:stCondLst>
                                    <p:cond delay="0"/>
                                  </p:stCondLst>
                                  <p:childTnLst>
                                    <p:set>
                                      <p:cBhvr>
                                        <p:cTn id="56" dur="1" fill="hold">
                                          <p:stCondLst>
                                            <p:cond delay="0"/>
                                          </p:stCondLst>
                                        </p:cTn>
                                        <p:tgtEl>
                                          <p:spTgt spid="405508">
                                            <p:txEl>
                                              <p:pRg st="11" end="11"/>
                                            </p:txEl>
                                          </p:spTgt>
                                        </p:tgtEl>
                                        <p:attrNameLst>
                                          <p:attrName>style.visibility</p:attrName>
                                        </p:attrNameLst>
                                      </p:cBhvr>
                                      <p:to>
                                        <p:strVal val="visible"/>
                                      </p:to>
                                    </p:set>
                                    <p:animEffect transition="in" filter="barn(outVertical)">
                                      <p:cBhvr>
                                        <p:cTn id="57" dur="500"/>
                                        <p:tgtEl>
                                          <p:spTgt spid="405508">
                                            <p:txEl>
                                              <p:pRg st="11" end="11"/>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6" presetClass="entr" presetSubtype="37" fill="hold" grpId="0" nodeType="clickEffect">
                                  <p:stCondLst>
                                    <p:cond delay="0"/>
                                  </p:stCondLst>
                                  <p:childTnLst>
                                    <p:set>
                                      <p:cBhvr>
                                        <p:cTn id="61" dur="1" fill="hold">
                                          <p:stCondLst>
                                            <p:cond delay="0"/>
                                          </p:stCondLst>
                                        </p:cTn>
                                        <p:tgtEl>
                                          <p:spTgt spid="405508">
                                            <p:txEl>
                                              <p:pRg st="12" end="12"/>
                                            </p:txEl>
                                          </p:spTgt>
                                        </p:tgtEl>
                                        <p:attrNameLst>
                                          <p:attrName>style.visibility</p:attrName>
                                        </p:attrNameLst>
                                      </p:cBhvr>
                                      <p:to>
                                        <p:strVal val="visible"/>
                                      </p:to>
                                    </p:set>
                                    <p:animEffect transition="in" filter="barn(outVertical)">
                                      <p:cBhvr>
                                        <p:cTn id="62" dur="500"/>
                                        <p:tgtEl>
                                          <p:spTgt spid="405508">
                                            <p:txEl>
                                              <p:pRg st="12" end="12"/>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6" presetClass="entr" presetSubtype="37" fill="hold" grpId="0" nodeType="clickEffect">
                                  <p:stCondLst>
                                    <p:cond delay="0"/>
                                  </p:stCondLst>
                                  <p:childTnLst>
                                    <p:set>
                                      <p:cBhvr>
                                        <p:cTn id="66" dur="1" fill="hold">
                                          <p:stCondLst>
                                            <p:cond delay="0"/>
                                          </p:stCondLst>
                                        </p:cTn>
                                        <p:tgtEl>
                                          <p:spTgt spid="405508">
                                            <p:txEl>
                                              <p:pRg st="13" end="13"/>
                                            </p:txEl>
                                          </p:spTgt>
                                        </p:tgtEl>
                                        <p:attrNameLst>
                                          <p:attrName>style.visibility</p:attrName>
                                        </p:attrNameLst>
                                      </p:cBhvr>
                                      <p:to>
                                        <p:strVal val="visible"/>
                                      </p:to>
                                    </p:set>
                                    <p:animEffect transition="in" filter="barn(outVertical)">
                                      <p:cBhvr>
                                        <p:cTn id="67" dur="500"/>
                                        <p:tgtEl>
                                          <p:spTgt spid="405508">
                                            <p:txEl>
                                              <p:pRg st="13" end="13"/>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6" presetClass="entr" presetSubtype="37" fill="hold" grpId="0" nodeType="clickEffect">
                                  <p:stCondLst>
                                    <p:cond delay="0"/>
                                  </p:stCondLst>
                                  <p:childTnLst>
                                    <p:set>
                                      <p:cBhvr>
                                        <p:cTn id="71" dur="1" fill="hold">
                                          <p:stCondLst>
                                            <p:cond delay="0"/>
                                          </p:stCondLst>
                                        </p:cTn>
                                        <p:tgtEl>
                                          <p:spTgt spid="405508">
                                            <p:txEl>
                                              <p:pRg st="14" end="14"/>
                                            </p:txEl>
                                          </p:spTgt>
                                        </p:tgtEl>
                                        <p:attrNameLst>
                                          <p:attrName>style.visibility</p:attrName>
                                        </p:attrNameLst>
                                      </p:cBhvr>
                                      <p:to>
                                        <p:strVal val="visible"/>
                                      </p:to>
                                    </p:set>
                                    <p:animEffect transition="in" filter="barn(outVertical)">
                                      <p:cBhvr>
                                        <p:cTn id="72" dur="500"/>
                                        <p:tgtEl>
                                          <p:spTgt spid="405508">
                                            <p:txEl>
                                              <p:pRg st="14" end="14"/>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6" presetClass="entr" presetSubtype="37" fill="hold" grpId="0" nodeType="clickEffect">
                                  <p:stCondLst>
                                    <p:cond delay="0"/>
                                  </p:stCondLst>
                                  <p:childTnLst>
                                    <p:set>
                                      <p:cBhvr>
                                        <p:cTn id="76" dur="1" fill="hold">
                                          <p:stCondLst>
                                            <p:cond delay="0"/>
                                          </p:stCondLst>
                                        </p:cTn>
                                        <p:tgtEl>
                                          <p:spTgt spid="405508">
                                            <p:txEl>
                                              <p:pRg st="15" end="15"/>
                                            </p:txEl>
                                          </p:spTgt>
                                        </p:tgtEl>
                                        <p:attrNameLst>
                                          <p:attrName>style.visibility</p:attrName>
                                        </p:attrNameLst>
                                      </p:cBhvr>
                                      <p:to>
                                        <p:strVal val="visible"/>
                                      </p:to>
                                    </p:set>
                                    <p:animEffect transition="in" filter="barn(outVertical)">
                                      <p:cBhvr>
                                        <p:cTn id="77" dur="500"/>
                                        <p:tgtEl>
                                          <p:spTgt spid="405508">
                                            <p:txEl>
                                              <p:pRg st="15" end="15"/>
                                            </p:txEl>
                                          </p:spTgt>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6" presetClass="entr" presetSubtype="37" fill="hold" grpId="0" nodeType="clickEffect">
                                  <p:stCondLst>
                                    <p:cond delay="0"/>
                                  </p:stCondLst>
                                  <p:childTnLst>
                                    <p:set>
                                      <p:cBhvr>
                                        <p:cTn id="81" dur="1" fill="hold">
                                          <p:stCondLst>
                                            <p:cond delay="0"/>
                                          </p:stCondLst>
                                        </p:cTn>
                                        <p:tgtEl>
                                          <p:spTgt spid="405508">
                                            <p:txEl>
                                              <p:pRg st="16" end="16"/>
                                            </p:txEl>
                                          </p:spTgt>
                                        </p:tgtEl>
                                        <p:attrNameLst>
                                          <p:attrName>style.visibility</p:attrName>
                                        </p:attrNameLst>
                                      </p:cBhvr>
                                      <p:to>
                                        <p:strVal val="visible"/>
                                      </p:to>
                                    </p:set>
                                    <p:animEffect transition="in" filter="barn(outVertical)">
                                      <p:cBhvr>
                                        <p:cTn id="82" dur="500"/>
                                        <p:tgtEl>
                                          <p:spTgt spid="405508">
                                            <p:txEl>
                                              <p:pRg st="16" end="16"/>
                                            </p:txEl>
                                          </p:spTgt>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16" presetClass="entr" presetSubtype="37" fill="hold" grpId="0" nodeType="clickEffect">
                                  <p:stCondLst>
                                    <p:cond delay="0"/>
                                  </p:stCondLst>
                                  <p:childTnLst>
                                    <p:set>
                                      <p:cBhvr>
                                        <p:cTn id="86" dur="1" fill="hold">
                                          <p:stCondLst>
                                            <p:cond delay="0"/>
                                          </p:stCondLst>
                                        </p:cTn>
                                        <p:tgtEl>
                                          <p:spTgt spid="405508">
                                            <p:txEl>
                                              <p:pRg st="17" end="17"/>
                                            </p:txEl>
                                          </p:spTgt>
                                        </p:tgtEl>
                                        <p:attrNameLst>
                                          <p:attrName>style.visibility</p:attrName>
                                        </p:attrNameLst>
                                      </p:cBhvr>
                                      <p:to>
                                        <p:strVal val="visible"/>
                                      </p:to>
                                    </p:set>
                                    <p:animEffect transition="in" filter="barn(outVertical)">
                                      <p:cBhvr>
                                        <p:cTn id="87" dur="500"/>
                                        <p:tgtEl>
                                          <p:spTgt spid="405508">
                                            <p:txEl>
                                              <p:pRg st="17" end="17"/>
                                            </p:txEl>
                                          </p:spTgt>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9" presetClass="entr" presetSubtype="0" fill="hold" grpId="0" nodeType="clickEffect">
                                  <p:stCondLst>
                                    <p:cond delay="0"/>
                                  </p:stCondLst>
                                  <p:childTnLst>
                                    <p:set>
                                      <p:cBhvr>
                                        <p:cTn id="91" dur="1" fill="hold">
                                          <p:stCondLst>
                                            <p:cond delay="0"/>
                                          </p:stCondLst>
                                        </p:cTn>
                                        <p:tgtEl>
                                          <p:spTgt spid="405512"/>
                                        </p:tgtEl>
                                        <p:attrNameLst>
                                          <p:attrName>style.visibility</p:attrName>
                                        </p:attrNameLst>
                                      </p:cBhvr>
                                      <p:to>
                                        <p:strVal val="visible"/>
                                      </p:to>
                                    </p:set>
                                    <p:animEffect transition="in" filter="dissolve">
                                      <p:cBhvr>
                                        <p:cTn id="92" dur="500"/>
                                        <p:tgtEl>
                                          <p:spTgt spid="405512"/>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55" presetClass="entr" presetSubtype="0" fill="hold" grpId="0" nodeType="clickEffect">
                                  <p:stCondLst>
                                    <p:cond delay="0"/>
                                  </p:stCondLst>
                                  <p:childTnLst>
                                    <p:set>
                                      <p:cBhvr>
                                        <p:cTn id="96" dur="1" fill="hold">
                                          <p:stCondLst>
                                            <p:cond delay="0"/>
                                          </p:stCondLst>
                                        </p:cTn>
                                        <p:tgtEl>
                                          <p:spTgt spid="405511"/>
                                        </p:tgtEl>
                                        <p:attrNameLst>
                                          <p:attrName>style.visibility</p:attrName>
                                        </p:attrNameLst>
                                      </p:cBhvr>
                                      <p:to>
                                        <p:strVal val="visible"/>
                                      </p:to>
                                    </p:set>
                                    <p:anim calcmode="lin" valueType="num">
                                      <p:cBhvr>
                                        <p:cTn id="97" dur="1000" fill="hold"/>
                                        <p:tgtEl>
                                          <p:spTgt spid="405511"/>
                                        </p:tgtEl>
                                        <p:attrNameLst>
                                          <p:attrName>ppt_w</p:attrName>
                                        </p:attrNameLst>
                                      </p:cBhvr>
                                      <p:tavLst>
                                        <p:tav tm="0">
                                          <p:val>
                                            <p:strVal val="#ppt_w*0.70"/>
                                          </p:val>
                                        </p:tav>
                                        <p:tav tm="100000">
                                          <p:val>
                                            <p:strVal val="#ppt_w"/>
                                          </p:val>
                                        </p:tav>
                                      </p:tavLst>
                                    </p:anim>
                                    <p:anim calcmode="lin" valueType="num">
                                      <p:cBhvr>
                                        <p:cTn id="98" dur="1000" fill="hold"/>
                                        <p:tgtEl>
                                          <p:spTgt spid="405511"/>
                                        </p:tgtEl>
                                        <p:attrNameLst>
                                          <p:attrName>ppt_h</p:attrName>
                                        </p:attrNameLst>
                                      </p:cBhvr>
                                      <p:tavLst>
                                        <p:tav tm="0">
                                          <p:val>
                                            <p:strVal val="#ppt_h"/>
                                          </p:val>
                                        </p:tav>
                                        <p:tav tm="100000">
                                          <p:val>
                                            <p:strVal val="#ppt_h"/>
                                          </p:val>
                                        </p:tav>
                                      </p:tavLst>
                                    </p:anim>
                                    <p:animEffect transition="in" filter="fade">
                                      <p:cBhvr>
                                        <p:cTn id="99" dur="1000"/>
                                        <p:tgtEl>
                                          <p:spTgt spid="405511"/>
                                        </p:tgtEl>
                                      </p:cBhvr>
                                    </p:animEffec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9" presetClass="entr" presetSubtype="0" fill="hold" grpId="0" nodeType="clickEffect">
                                  <p:stCondLst>
                                    <p:cond delay="0"/>
                                  </p:stCondLst>
                                  <p:childTnLst>
                                    <p:set>
                                      <p:cBhvr>
                                        <p:cTn id="103" dur="1" fill="hold">
                                          <p:stCondLst>
                                            <p:cond delay="0"/>
                                          </p:stCondLst>
                                        </p:cTn>
                                        <p:tgtEl>
                                          <p:spTgt spid="405509"/>
                                        </p:tgtEl>
                                        <p:attrNameLst>
                                          <p:attrName>style.visibility</p:attrName>
                                        </p:attrNameLst>
                                      </p:cBhvr>
                                      <p:to>
                                        <p:strVal val="visible"/>
                                      </p:to>
                                    </p:set>
                                    <p:animEffect transition="in" filter="dissolve">
                                      <p:cBhvr>
                                        <p:cTn id="104" dur="500"/>
                                        <p:tgtEl>
                                          <p:spTgt spid="405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08" grpId="0" build="p" autoUpdateAnimBg="0"/>
      <p:bldP spid="405509" grpId="0" animBg="1" autoUpdateAnimBg="0"/>
      <p:bldP spid="405511" grpId="0" animBg="1" autoUpdateAnimBg="0"/>
      <p:bldP spid="405512" grpId="0" animBg="1"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2" name="Text Box 4">
            <a:extLst>
              <a:ext uri="{FF2B5EF4-FFF2-40B4-BE49-F238E27FC236}">
                <a16:creationId xmlns:a16="http://schemas.microsoft.com/office/drawing/2014/main" id="{A1C36015-59C3-F941-8505-CBABA158F858}"/>
              </a:ext>
            </a:extLst>
          </p:cNvPr>
          <p:cNvSpPr txBox="1">
            <a:spLocks noChangeArrowheads="1"/>
          </p:cNvSpPr>
          <p:nvPr/>
        </p:nvSpPr>
        <p:spPr bwMode="auto">
          <a:xfrm>
            <a:off x="611560" y="1458760"/>
            <a:ext cx="7848872" cy="4165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25000"/>
              </a:lnSpc>
            </a:pPr>
            <a:r>
              <a:rPr lang="zh-CN" altLang="en-US" b="1" dirty="0">
                <a:solidFill>
                  <a:srgbClr val="3333FF"/>
                </a:solidFill>
                <a:latin typeface="华文楷体" panose="02010600040101010101" pitchFamily="2" charset="-122"/>
                <a:ea typeface="华文楷体" panose="02010600040101010101" pitchFamily="2" charset="-122"/>
              </a:rPr>
              <a:t>三、利用信号量集机制解决读者－写者问题</a:t>
            </a:r>
          </a:p>
          <a:p>
            <a:pPr>
              <a:lnSpc>
                <a:spcPct val="125000"/>
              </a:lnSpc>
            </a:pPr>
            <a:r>
              <a:rPr lang="zh-CN" altLang="en-US" b="1" dirty="0">
                <a:solidFill>
                  <a:srgbClr val="FF0000"/>
                </a:solidFill>
                <a:latin typeface="华文楷体" panose="02010600040101010101" pitchFamily="2" charset="-122"/>
                <a:ea typeface="华文楷体" panose="02010600040101010101" pitchFamily="2" charset="-122"/>
              </a:rPr>
              <a:t> 基本思想：</a:t>
            </a:r>
          </a:p>
          <a:p>
            <a:pPr>
              <a:lnSpc>
                <a:spcPct val="125000"/>
              </a:lnSpc>
            </a:pPr>
            <a:r>
              <a:rPr lang="zh-CN" altLang="en-US" b="1" dirty="0">
                <a:solidFill>
                  <a:schemeClr val="tx1"/>
                </a:solidFill>
                <a:latin typeface="华文楷体" panose="02010600040101010101" pitchFamily="2" charset="-122"/>
                <a:ea typeface="华文楷体" panose="02010600040101010101" pitchFamily="2" charset="-122"/>
              </a:rPr>
              <a:t>    利用 </a:t>
            </a:r>
            <a:r>
              <a:rPr lang="en-US" altLang="zh-CN" b="1" dirty="0" err="1">
                <a:solidFill>
                  <a:schemeClr val="tx1"/>
                </a:solidFill>
                <a:latin typeface="华文楷体" panose="02010600040101010101" pitchFamily="2" charset="-122"/>
                <a:ea typeface="华文楷体" panose="02010600040101010101" pitchFamily="2" charset="-122"/>
              </a:rPr>
              <a:t>Swait</a:t>
            </a:r>
            <a:r>
              <a:rPr lang="en-US" altLang="zh-CN" b="1" dirty="0">
                <a:solidFill>
                  <a:schemeClr val="tx1"/>
                </a:solidFill>
                <a:latin typeface="华文楷体" panose="02010600040101010101" pitchFamily="2" charset="-122"/>
                <a:ea typeface="华文楷体" panose="02010600040101010101" pitchFamily="2" charset="-122"/>
              </a:rPr>
              <a:t>( S ,1 ,1 )</a:t>
            </a:r>
            <a:r>
              <a:rPr lang="zh-CN" altLang="en-US" b="1" dirty="0">
                <a:solidFill>
                  <a:schemeClr val="tx1"/>
                </a:solidFill>
                <a:latin typeface="华文楷体" panose="02010600040101010101" pitchFamily="2" charset="-122"/>
                <a:ea typeface="华文楷体" panose="02010600040101010101" pitchFamily="2" charset="-122"/>
              </a:rPr>
              <a:t>操作来控制</a:t>
            </a:r>
            <a:r>
              <a:rPr lang="zh-CN" altLang="en-US" b="1" dirty="0">
                <a:solidFill>
                  <a:srgbClr val="FF0000"/>
                </a:solidFill>
                <a:latin typeface="华文楷体" panose="02010600040101010101" pitchFamily="2" charset="-122"/>
                <a:ea typeface="华文楷体" panose="02010600040101010101" pitchFamily="2" charset="-122"/>
              </a:rPr>
              <a:t>读者</a:t>
            </a:r>
            <a:r>
              <a:rPr lang="zh-CN" altLang="en-US" b="1" dirty="0">
                <a:solidFill>
                  <a:schemeClr val="tx1"/>
                </a:solidFill>
                <a:latin typeface="华文楷体" panose="02010600040101010101" pitchFamily="2" charset="-122"/>
                <a:ea typeface="华文楷体" panose="02010600040101010101" pitchFamily="2" charset="-122"/>
              </a:rPr>
              <a:t>数目。</a:t>
            </a:r>
          </a:p>
          <a:p>
            <a:pPr>
              <a:lnSpc>
                <a:spcPct val="125000"/>
              </a:lnSpc>
            </a:pPr>
            <a:r>
              <a:rPr lang="zh-CN" altLang="en-US" b="1" dirty="0">
                <a:solidFill>
                  <a:schemeClr val="tx1"/>
                </a:solidFill>
                <a:latin typeface="华文楷体" panose="02010600040101010101" pitchFamily="2" charset="-122"/>
                <a:ea typeface="华文楷体" panose="02010600040101010101" pitchFamily="2" charset="-122"/>
              </a:rPr>
              <a:t>    利用 </a:t>
            </a:r>
            <a:r>
              <a:rPr lang="en-US" altLang="zh-CN" b="1" dirty="0" err="1">
                <a:solidFill>
                  <a:schemeClr val="tx1"/>
                </a:solidFill>
                <a:latin typeface="华文楷体" panose="02010600040101010101" pitchFamily="2" charset="-122"/>
                <a:ea typeface="华文楷体" panose="02010600040101010101" pitchFamily="2" charset="-122"/>
              </a:rPr>
              <a:t>Swait</a:t>
            </a:r>
            <a:r>
              <a:rPr lang="en-US" altLang="zh-CN" b="1" dirty="0">
                <a:solidFill>
                  <a:schemeClr val="tx1"/>
                </a:solidFill>
                <a:latin typeface="华文楷体" panose="02010600040101010101" pitchFamily="2" charset="-122"/>
                <a:ea typeface="华文楷体" panose="02010600040101010101" pitchFamily="2" charset="-122"/>
              </a:rPr>
              <a:t>( S ,1 ,0 )</a:t>
            </a:r>
            <a:r>
              <a:rPr lang="zh-CN" altLang="en-US" b="1" dirty="0">
                <a:solidFill>
                  <a:schemeClr val="tx1"/>
                </a:solidFill>
                <a:latin typeface="华文楷体" panose="02010600040101010101" pitchFamily="2" charset="-122"/>
                <a:ea typeface="华文楷体" panose="02010600040101010101" pitchFamily="2" charset="-122"/>
              </a:rPr>
              <a:t>控制</a:t>
            </a:r>
            <a:r>
              <a:rPr lang="zh-CN" altLang="en-US" b="1" dirty="0">
                <a:solidFill>
                  <a:srgbClr val="FF0000"/>
                </a:solidFill>
                <a:latin typeface="华文楷体" panose="02010600040101010101" pitchFamily="2" charset="-122"/>
                <a:ea typeface="华文楷体" panose="02010600040101010101" pitchFamily="2" charset="-122"/>
              </a:rPr>
              <a:t>写进程</a:t>
            </a:r>
            <a:r>
              <a:rPr lang="zh-CN" altLang="en-US" b="1" dirty="0">
                <a:solidFill>
                  <a:schemeClr val="tx1"/>
                </a:solidFill>
                <a:latin typeface="华文楷体" panose="02010600040101010101" pitchFamily="2" charset="-122"/>
                <a:ea typeface="华文楷体" panose="02010600040101010101" pitchFamily="2" charset="-122"/>
              </a:rPr>
              <a:t>与</a:t>
            </a:r>
            <a:r>
              <a:rPr lang="zh-CN" altLang="en-US" b="1" dirty="0">
                <a:solidFill>
                  <a:srgbClr val="FF0000"/>
                </a:solidFill>
                <a:latin typeface="华文楷体" panose="02010600040101010101" pitchFamily="2" charset="-122"/>
                <a:ea typeface="华文楷体" panose="02010600040101010101" pitchFamily="2" charset="-122"/>
              </a:rPr>
              <a:t>读进程</a:t>
            </a:r>
            <a:r>
              <a:rPr lang="zh-CN" altLang="en-US" b="1" dirty="0">
                <a:solidFill>
                  <a:schemeClr val="tx1"/>
                </a:solidFill>
                <a:latin typeface="华文楷体" panose="02010600040101010101" pitchFamily="2" charset="-122"/>
                <a:ea typeface="华文楷体" panose="02010600040101010101" pitchFamily="2" charset="-122"/>
              </a:rPr>
              <a:t>、或</a:t>
            </a:r>
            <a:r>
              <a:rPr lang="zh-CN" altLang="en-US" b="1" dirty="0">
                <a:solidFill>
                  <a:srgbClr val="FF0000"/>
                </a:solidFill>
                <a:latin typeface="华文楷体" panose="02010600040101010101" pitchFamily="2" charset="-122"/>
                <a:ea typeface="华文楷体" panose="02010600040101010101" pitchFamily="2" charset="-122"/>
              </a:rPr>
              <a:t>写进程</a:t>
            </a:r>
            <a:r>
              <a:rPr lang="zh-CN" altLang="en-US" b="1" dirty="0">
                <a:solidFill>
                  <a:schemeClr val="tx1"/>
                </a:solidFill>
                <a:latin typeface="华文楷体" panose="02010600040101010101" pitchFamily="2" charset="-122"/>
                <a:ea typeface="华文楷体" panose="02010600040101010101" pitchFamily="2" charset="-122"/>
              </a:rPr>
              <a:t>与</a:t>
            </a:r>
            <a:r>
              <a:rPr lang="zh-CN" altLang="en-US" b="1" dirty="0">
                <a:solidFill>
                  <a:srgbClr val="FF0000"/>
                </a:solidFill>
                <a:latin typeface="华文楷体" panose="02010600040101010101" pitchFamily="2" charset="-122"/>
                <a:ea typeface="华文楷体" panose="02010600040101010101" pitchFamily="2" charset="-122"/>
              </a:rPr>
              <a:t>写进程</a:t>
            </a:r>
            <a:r>
              <a:rPr lang="zh-CN" altLang="en-US" b="1" dirty="0">
                <a:solidFill>
                  <a:schemeClr val="tx1"/>
                </a:solidFill>
                <a:latin typeface="华文楷体" panose="02010600040101010101" pitchFamily="2" charset="-122"/>
                <a:ea typeface="华文楷体" panose="02010600040101010101" pitchFamily="2" charset="-122"/>
              </a:rPr>
              <a:t>之间的</a:t>
            </a:r>
            <a:r>
              <a:rPr lang="zh-CN" altLang="en-US" b="1" dirty="0">
                <a:solidFill>
                  <a:srgbClr val="FF00FF"/>
                </a:solidFill>
                <a:latin typeface="华文楷体" panose="02010600040101010101" pitchFamily="2" charset="-122"/>
                <a:ea typeface="华文楷体" panose="02010600040101010101" pitchFamily="2" charset="-122"/>
              </a:rPr>
              <a:t>互斥</a:t>
            </a:r>
            <a:r>
              <a:rPr lang="zh-CN" altLang="en-US" b="1" dirty="0">
                <a:solidFill>
                  <a:schemeClr val="tx1"/>
                </a:solidFill>
                <a:latin typeface="华文楷体" panose="02010600040101010101" pitchFamily="2" charset="-122"/>
                <a:ea typeface="华文楷体" panose="02010600040101010101" pitchFamily="2" charset="-122"/>
              </a:rPr>
              <a:t>。</a:t>
            </a:r>
          </a:p>
          <a:p>
            <a:pPr>
              <a:lnSpc>
                <a:spcPct val="125000"/>
              </a:lnSpc>
            </a:pPr>
            <a:r>
              <a:rPr lang="zh-CN" altLang="en-US" b="1" dirty="0">
                <a:solidFill>
                  <a:srgbClr val="0000FF"/>
                </a:solidFill>
                <a:latin typeface="华文楷体" panose="02010600040101010101" pitchFamily="2" charset="-122"/>
                <a:ea typeface="华文楷体" panose="02010600040101010101" pitchFamily="2" charset="-122"/>
              </a:rPr>
              <a:t> 方法：</a:t>
            </a:r>
          </a:p>
          <a:p>
            <a:pPr>
              <a:lnSpc>
                <a:spcPct val="125000"/>
              </a:lnSpc>
            </a:pPr>
            <a:r>
              <a:rPr lang="zh-CN" altLang="en-US" b="1" dirty="0">
                <a:solidFill>
                  <a:srgbClr val="3333FF"/>
                </a:solidFill>
                <a:latin typeface="华文楷体" panose="02010600040101010101" pitchFamily="2" charset="-122"/>
                <a:ea typeface="华文楷体" panose="02010600040101010101" pitchFamily="2" charset="-122"/>
              </a:rPr>
              <a:t>   </a:t>
            </a:r>
            <a:r>
              <a:rPr lang="en-US" altLang="zh-CN" b="1" dirty="0">
                <a:solidFill>
                  <a:schemeClr val="tx1"/>
                </a:solidFill>
                <a:latin typeface="华文楷体" panose="02010600040101010101" pitchFamily="2" charset="-122"/>
                <a:ea typeface="华文楷体" panose="02010600040101010101" pitchFamily="2" charset="-122"/>
              </a:rPr>
              <a:t>1.</a:t>
            </a:r>
            <a:r>
              <a:rPr lang="zh-CN" altLang="en-US" b="1" dirty="0">
                <a:solidFill>
                  <a:schemeClr val="tx1"/>
                </a:solidFill>
                <a:latin typeface="华文楷体" panose="02010600040101010101" pitchFamily="2" charset="-122"/>
                <a:ea typeface="华文楷体" panose="02010600040101010101" pitchFamily="2" charset="-122"/>
              </a:rPr>
              <a:t>增加一条限制，最多允许 </a:t>
            </a:r>
            <a:r>
              <a:rPr lang="en-US" altLang="zh-CN" b="1" dirty="0">
                <a:solidFill>
                  <a:srgbClr val="3333FF"/>
                </a:solidFill>
                <a:latin typeface="华文楷体" panose="02010600040101010101" pitchFamily="2" charset="-122"/>
                <a:ea typeface="华文楷体" panose="02010600040101010101" pitchFamily="2" charset="-122"/>
              </a:rPr>
              <a:t>RN</a:t>
            </a:r>
            <a:r>
              <a:rPr lang="en-US" altLang="zh-CN" b="1" dirty="0">
                <a:solidFill>
                  <a:schemeClr val="tx1"/>
                </a:solidFill>
                <a:latin typeface="华文楷体" panose="02010600040101010101" pitchFamily="2" charset="-122"/>
                <a:ea typeface="华文楷体" panose="02010600040101010101" pitchFamily="2" charset="-122"/>
              </a:rPr>
              <a:t> </a:t>
            </a:r>
            <a:r>
              <a:rPr lang="zh-CN" altLang="en-US" b="1" dirty="0">
                <a:solidFill>
                  <a:schemeClr val="tx1"/>
                </a:solidFill>
                <a:latin typeface="华文楷体" panose="02010600040101010101" pitchFamily="2" charset="-122"/>
                <a:ea typeface="华文楷体" panose="02010600040101010101" pitchFamily="2" charset="-122"/>
              </a:rPr>
              <a:t>个读者同时读</a:t>
            </a:r>
          </a:p>
          <a:p>
            <a:pPr>
              <a:lnSpc>
                <a:spcPct val="125000"/>
              </a:lnSpc>
            </a:pPr>
            <a:r>
              <a:rPr lang="zh-CN" altLang="en-US" b="1" dirty="0">
                <a:solidFill>
                  <a:schemeClr val="tx1"/>
                </a:solidFill>
                <a:latin typeface="华文楷体" panose="02010600040101010101" pitchFamily="2" charset="-122"/>
                <a:ea typeface="华文楷体" panose="02010600040101010101" pitchFamily="2" charset="-122"/>
              </a:rPr>
              <a:t>   </a:t>
            </a:r>
            <a:r>
              <a:rPr lang="en-US" altLang="zh-CN" b="1" dirty="0">
                <a:solidFill>
                  <a:schemeClr val="tx1"/>
                </a:solidFill>
                <a:latin typeface="华文楷体" panose="02010600040101010101" pitchFamily="2" charset="-122"/>
                <a:ea typeface="华文楷体" panose="02010600040101010101" pitchFamily="2" charset="-122"/>
              </a:rPr>
              <a:t>2.</a:t>
            </a:r>
            <a:r>
              <a:rPr lang="zh-CN" altLang="en-US" b="1" dirty="0">
                <a:solidFill>
                  <a:schemeClr val="tx1"/>
                </a:solidFill>
                <a:latin typeface="华文楷体" panose="02010600040101010101" pitchFamily="2" charset="-122"/>
                <a:ea typeface="华文楷体" panose="02010600040101010101" pitchFamily="2" charset="-122"/>
              </a:rPr>
              <a:t>引入信号量 </a:t>
            </a:r>
            <a:r>
              <a:rPr lang="en-US" altLang="zh-CN" b="1" dirty="0">
                <a:solidFill>
                  <a:srgbClr val="3333FF"/>
                </a:solidFill>
                <a:latin typeface="华文楷体" panose="02010600040101010101" pitchFamily="2" charset="-122"/>
                <a:ea typeface="华文楷体" panose="02010600040101010101" pitchFamily="2" charset="-122"/>
              </a:rPr>
              <a:t>L </a:t>
            </a:r>
            <a:r>
              <a:rPr lang="zh-CN" altLang="en-US" b="1" dirty="0">
                <a:solidFill>
                  <a:schemeClr val="tx1"/>
                </a:solidFill>
                <a:latin typeface="华文楷体" panose="02010600040101010101" pitchFamily="2" charset="-122"/>
                <a:ea typeface="华文楷体" panose="02010600040101010101" pitchFamily="2" charset="-122"/>
              </a:rPr>
              <a:t>，赋于初值为 </a:t>
            </a:r>
            <a:r>
              <a:rPr lang="en-US" altLang="zh-CN" b="1" dirty="0">
                <a:solidFill>
                  <a:srgbClr val="3333FF"/>
                </a:solidFill>
                <a:latin typeface="华文楷体" panose="02010600040101010101" pitchFamily="2" charset="-122"/>
                <a:ea typeface="华文楷体" panose="02010600040101010101" pitchFamily="2" charset="-122"/>
              </a:rPr>
              <a:t>L=RN</a:t>
            </a:r>
            <a:r>
              <a:rPr lang="zh-CN" altLang="en-US" b="1" dirty="0">
                <a:solidFill>
                  <a:srgbClr val="CC3399"/>
                </a:solidFill>
                <a:latin typeface="华文楷体" panose="02010600040101010101" pitchFamily="2" charset="-122"/>
                <a:ea typeface="华文楷体" panose="02010600040101010101" pitchFamily="2" charset="-122"/>
              </a:rPr>
              <a:t> </a:t>
            </a:r>
            <a:endParaRPr lang="zh-CN" altLang="en-US" b="1" dirty="0">
              <a:solidFill>
                <a:srgbClr val="3333FF"/>
              </a:solidFill>
              <a:latin typeface="华文楷体" panose="02010600040101010101" pitchFamily="2" charset="-122"/>
              <a:ea typeface="华文楷体" panose="02010600040101010101" pitchFamily="2" charset="-122"/>
            </a:endParaRPr>
          </a:p>
        </p:txBody>
      </p:sp>
      <p:sp>
        <p:nvSpPr>
          <p:cNvPr id="5" name="Rectangle 3">
            <a:extLst>
              <a:ext uri="{FF2B5EF4-FFF2-40B4-BE49-F238E27FC236}">
                <a16:creationId xmlns:a16="http://schemas.microsoft.com/office/drawing/2014/main" id="{7E670128-BEB7-8144-B0D9-7188B33C152B}"/>
              </a:ext>
            </a:extLst>
          </p:cNvPr>
          <p:cNvSpPr>
            <a:spLocks noChangeArrowheads="1"/>
          </p:cNvSpPr>
          <p:nvPr/>
        </p:nvSpPr>
        <p:spPr bwMode="auto">
          <a:xfrm>
            <a:off x="1187624" y="404664"/>
            <a:ext cx="756084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2.5 </a:t>
            </a:r>
            <a:r>
              <a:rPr lang="zh-CN" altLang="en-US" sz="2800" b="1" dirty="0">
                <a:solidFill>
                  <a:srgbClr val="0000FF"/>
                </a:solidFill>
                <a:latin typeface="宋体" panose="02010600030101010101" pitchFamily="2" charset="-122"/>
              </a:rPr>
              <a:t>经典进程同步问题－</a:t>
            </a:r>
            <a:r>
              <a:rPr lang="zh-TW" altLang="en-US" sz="2800" b="1" dirty="0">
                <a:solidFill>
                  <a:srgbClr val="FF0000"/>
                </a:solidFill>
                <a:latin typeface="宋体" panose="02010600030101010101" pitchFamily="2" charset="-122"/>
              </a:rPr>
              <a:t>读</a:t>
            </a:r>
            <a:r>
              <a:rPr lang="zh-CN" altLang="en-US" sz="2800" b="1" dirty="0">
                <a:solidFill>
                  <a:srgbClr val="FF0000"/>
                </a:solidFill>
                <a:latin typeface="宋体" panose="02010600030101010101" pitchFamily="2" charset="-122"/>
              </a:rPr>
              <a:t>者－</a:t>
            </a:r>
            <a:r>
              <a:rPr lang="zh-TW" altLang="en-US" sz="2800" b="1" dirty="0">
                <a:solidFill>
                  <a:srgbClr val="FF0000"/>
                </a:solidFill>
                <a:latin typeface="宋体" panose="02010600030101010101" pitchFamily="2" charset="-122"/>
              </a:rPr>
              <a:t>写</a:t>
            </a:r>
            <a:r>
              <a:rPr lang="zh-CN" altLang="en-US" sz="2800" b="1" dirty="0">
                <a:solidFill>
                  <a:srgbClr val="FF0000"/>
                </a:solidFill>
                <a:latin typeface="宋体" panose="02010600030101010101" pitchFamily="2" charset="-122"/>
              </a:rPr>
              <a:t>者问题</a:t>
            </a:r>
          </a:p>
        </p:txBody>
      </p:sp>
      <p:sp>
        <p:nvSpPr>
          <p:cNvPr id="2" name="Slide Number Placeholder 1">
            <a:extLst>
              <a:ext uri="{FF2B5EF4-FFF2-40B4-BE49-F238E27FC236}">
                <a16:creationId xmlns:a16="http://schemas.microsoft.com/office/drawing/2014/main" id="{64FB5BAE-3A4E-8E47-A1F5-32AD1E5C3B59}"/>
              </a:ext>
            </a:extLst>
          </p:cNvPr>
          <p:cNvSpPr>
            <a:spLocks noGrp="1"/>
          </p:cNvSpPr>
          <p:nvPr>
            <p:ph type="sldNum" sz="quarter" idx="12"/>
          </p:nvPr>
        </p:nvSpPr>
        <p:spPr/>
        <p:txBody>
          <a:bodyPr/>
          <a:lstStyle/>
          <a:p>
            <a:fld id="{DC6D1BD5-D0BD-4B4A-ABF2-851E9CF71F86}" type="slidenum">
              <a:rPr lang="zh-CN" altLang="en-US" smtClean="0"/>
              <a:pPr/>
              <a:t>111</a:t>
            </a:fld>
            <a:endParaRPr lang="en-US" altLang="zh-CN" dirty="0"/>
          </a:p>
        </p:txBody>
      </p:sp>
    </p:spTree>
    <p:extLst>
      <p:ext uri="{BB962C8B-B14F-4D97-AF65-F5344CB8AC3E}">
        <p14:creationId xmlns:p14="http://schemas.microsoft.com/office/powerpoint/2010/main" val="137816853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06532">
                                            <p:txEl>
                                              <p:pRg st="0" end="0"/>
                                            </p:txEl>
                                          </p:spTgt>
                                        </p:tgtEl>
                                        <p:attrNameLst>
                                          <p:attrName>style.visibility</p:attrName>
                                        </p:attrNameLst>
                                      </p:cBhvr>
                                      <p:to>
                                        <p:strVal val="visible"/>
                                      </p:to>
                                    </p:set>
                                    <p:animEffect transition="in" filter="barn(outVertical)">
                                      <p:cBhvr>
                                        <p:cTn id="7" dur="500"/>
                                        <p:tgtEl>
                                          <p:spTgt spid="40653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06532">
                                            <p:txEl>
                                              <p:pRg st="1" end="1"/>
                                            </p:txEl>
                                          </p:spTgt>
                                        </p:tgtEl>
                                        <p:attrNameLst>
                                          <p:attrName>style.visibility</p:attrName>
                                        </p:attrNameLst>
                                      </p:cBhvr>
                                      <p:to>
                                        <p:strVal val="visible"/>
                                      </p:to>
                                    </p:set>
                                    <p:animEffect transition="in" filter="barn(outVertical)">
                                      <p:cBhvr>
                                        <p:cTn id="12" dur="500"/>
                                        <p:tgtEl>
                                          <p:spTgt spid="40653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406532">
                                            <p:txEl>
                                              <p:pRg st="2" end="2"/>
                                            </p:txEl>
                                          </p:spTgt>
                                        </p:tgtEl>
                                        <p:attrNameLst>
                                          <p:attrName>style.visibility</p:attrName>
                                        </p:attrNameLst>
                                      </p:cBhvr>
                                      <p:to>
                                        <p:strVal val="visible"/>
                                      </p:to>
                                    </p:set>
                                    <p:animEffect transition="in" filter="barn(outVertical)">
                                      <p:cBhvr>
                                        <p:cTn id="17" dur="500"/>
                                        <p:tgtEl>
                                          <p:spTgt spid="40653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406532">
                                            <p:txEl>
                                              <p:pRg st="3" end="3"/>
                                            </p:txEl>
                                          </p:spTgt>
                                        </p:tgtEl>
                                        <p:attrNameLst>
                                          <p:attrName>style.visibility</p:attrName>
                                        </p:attrNameLst>
                                      </p:cBhvr>
                                      <p:to>
                                        <p:strVal val="visible"/>
                                      </p:to>
                                    </p:set>
                                    <p:animEffect transition="in" filter="barn(outVertical)">
                                      <p:cBhvr>
                                        <p:cTn id="22" dur="500"/>
                                        <p:tgtEl>
                                          <p:spTgt spid="40653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406532">
                                            <p:txEl>
                                              <p:pRg st="4" end="4"/>
                                            </p:txEl>
                                          </p:spTgt>
                                        </p:tgtEl>
                                        <p:attrNameLst>
                                          <p:attrName>style.visibility</p:attrName>
                                        </p:attrNameLst>
                                      </p:cBhvr>
                                      <p:to>
                                        <p:strVal val="visible"/>
                                      </p:to>
                                    </p:set>
                                    <p:animEffect transition="in" filter="barn(outVertical)">
                                      <p:cBhvr>
                                        <p:cTn id="27" dur="500"/>
                                        <p:tgtEl>
                                          <p:spTgt spid="406532">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406532">
                                            <p:txEl>
                                              <p:pRg st="5" end="5"/>
                                            </p:txEl>
                                          </p:spTgt>
                                        </p:tgtEl>
                                        <p:attrNameLst>
                                          <p:attrName>style.visibility</p:attrName>
                                        </p:attrNameLst>
                                      </p:cBhvr>
                                      <p:to>
                                        <p:strVal val="visible"/>
                                      </p:to>
                                    </p:set>
                                    <p:animEffect transition="in" filter="barn(outVertical)">
                                      <p:cBhvr>
                                        <p:cTn id="32" dur="500"/>
                                        <p:tgtEl>
                                          <p:spTgt spid="406532">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406532">
                                            <p:txEl>
                                              <p:pRg st="6" end="6"/>
                                            </p:txEl>
                                          </p:spTgt>
                                        </p:tgtEl>
                                        <p:attrNameLst>
                                          <p:attrName>style.visibility</p:attrName>
                                        </p:attrNameLst>
                                      </p:cBhvr>
                                      <p:to>
                                        <p:strVal val="visible"/>
                                      </p:to>
                                    </p:set>
                                    <p:animEffect transition="in" filter="barn(outVertical)">
                                      <p:cBhvr>
                                        <p:cTn id="37" dur="500"/>
                                        <p:tgtEl>
                                          <p:spTgt spid="40653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2" grpId="0" build="p" autoUpdateAnimBg="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6" name="Text Box 4">
            <a:extLst>
              <a:ext uri="{FF2B5EF4-FFF2-40B4-BE49-F238E27FC236}">
                <a16:creationId xmlns:a16="http://schemas.microsoft.com/office/drawing/2014/main" id="{D924CDF1-FFCF-D84A-9D75-496E0834602C}"/>
              </a:ext>
            </a:extLst>
          </p:cNvPr>
          <p:cNvSpPr txBox="1">
            <a:spLocks noChangeArrowheads="1"/>
          </p:cNvSpPr>
          <p:nvPr/>
        </p:nvSpPr>
        <p:spPr bwMode="auto">
          <a:xfrm>
            <a:off x="1251972" y="1916832"/>
            <a:ext cx="3314700" cy="4746428"/>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65000"/>
              </a:lnSpc>
              <a:spcBef>
                <a:spcPct val="50000"/>
              </a:spcBef>
            </a:pPr>
            <a:r>
              <a:rPr lang="en-US" altLang="zh-CN" sz="2000" b="1" dirty="0">
                <a:solidFill>
                  <a:schemeClr val="tx1"/>
                </a:solidFill>
              </a:rPr>
              <a:t>Int RN  ;</a:t>
            </a:r>
          </a:p>
          <a:p>
            <a:pPr>
              <a:lnSpc>
                <a:spcPct val="65000"/>
              </a:lnSpc>
              <a:spcBef>
                <a:spcPct val="50000"/>
              </a:spcBef>
            </a:pPr>
            <a:r>
              <a:rPr lang="en-US" altLang="zh-CN" sz="2000" b="1" dirty="0">
                <a:solidFill>
                  <a:schemeClr val="tx1"/>
                </a:solidFill>
              </a:rPr>
              <a:t> semaphore    L , mx = RN , 1 ;</a:t>
            </a:r>
          </a:p>
          <a:p>
            <a:pPr>
              <a:lnSpc>
                <a:spcPct val="65000"/>
              </a:lnSpc>
              <a:spcBef>
                <a:spcPct val="50000"/>
              </a:spcBef>
            </a:pPr>
            <a:r>
              <a:rPr lang="en-US" altLang="zh-CN" sz="2000" b="1" dirty="0" err="1">
                <a:solidFill>
                  <a:srgbClr val="FF00FF"/>
                </a:solidFill>
              </a:rPr>
              <a:t>cobegin</a:t>
            </a:r>
            <a:endParaRPr lang="en-US" altLang="zh-CN" sz="2000" b="1" dirty="0">
              <a:solidFill>
                <a:srgbClr val="FF00FF"/>
              </a:solidFill>
            </a:endParaRPr>
          </a:p>
          <a:p>
            <a:pPr>
              <a:lnSpc>
                <a:spcPct val="65000"/>
              </a:lnSpc>
              <a:spcBef>
                <a:spcPct val="50000"/>
              </a:spcBef>
            </a:pPr>
            <a:r>
              <a:rPr lang="en-US" altLang="zh-CN" sz="2000" b="1" dirty="0">
                <a:solidFill>
                  <a:schemeClr val="tx1"/>
                </a:solidFill>
              </a:rPr>
              <a:t>     </a:t>
            </a:r>
            <a:r>
              <a:rPr lang="en-US" altLang="zh-CN" sz="2000" b="1" dirty="0">
                <a:solidFill>
                  <a:srgbClr val="0000FF"/>
                </a:solidFill>
              </a:rPr>
              <a:t>reader () {</a:t>
            </a:r>
          </a:p>
          <a:p>
            <a:pPr>
              <a:lnSpc>
                <a:spcPct val="65000"/>
              </a:lnSpc>
              <a:spcBef>
                <a:spcPct val="50000"/>
              </a:spcBef>
            </a:pPr>
            <a:r>
              <a:rPr lang="en-US" altLang="zh-CN" sz="2000" b="1" dirty="0">
                <a:solidFill>
                  <a:schemeClr val="tx1"/>
                </a:solidFill>
              </a:rPr>
              <a:t>            </a:t>
            </a:r>
            <a:r>
              <a:rPr lang="en-US" altLang="zh-CN" sz="2000" b="1" dirty="0">
                <a:solidFill>
                  <a:srgbClr val="FF3300"/>
                </a:solidFill>
              </a:rPr>
              <a:t>while(true) {</a:t>
            </a:r>
          </a:p>
          <a:p>
            <a:pPr>
              <a:lnSpc>
                <a:spcPct val="65000"/>
              </a:lnSpc>
              <a:spcBef>
                <a:spcPct val="50000"/>
              </a:spcBef>
            </a:pPr>
            <a:r>
              <a:rPr lang="en-US" altLang="zh-CN" sz="2000" b="1" dirty="0">
                <a:solidFill>
                  <a:schemeClr val="tx1"/>
                </a:solidFill>
              </a:rPr>
              <a:t>               </a:t>
            </a:r>
            <a:r>
              <a:rPr lang="en-US" altLang="zh-CN" sz="2000" b="1" dirty="0" err="1">
                <a:solidFill>
                  <a:schemeClr val="tx1"/>
                </a:solidFill>
              </a:rPr>
              <a:t>Swait</a:t>
            </a:r>
            <a:r>
              <a:rPr lang="en-US" altLang="zh-CN" sz="2000" b="1" dirty="0">
                <a:solidFill>
                  <a:schemeClr val="tx1"/>
                </a:solidFill>
              </a:rPr>
              <a:t> ( L,1,1 ) ;</a:t>
            </a:r>
          </a:p>
          <a:p>
            <a:pPr>
              <a:lnSpc>
                <a:spcPct val="65000"/>
              </a:lnSpc>
              <a:spcBef>
                <a:spcPct val="50000"/>
              </a:spcBef>
            </a:pPr>
            <a:r>
              <a:rPr lang="en-US" altLang="zh-CN" sz="2000" b="1" dirty="0">
                <a:solidFill>
                  <a:schemeClr val="tx1"/>
                </a:solidFill>
              </a:rPr>
              <a:t>               </a:t>
            </a:r>
            <a:r>
              <a:rPr lang="en-US" altLang="zh-CN" sz="2000" b="1" dirty="0" err="1">
                <a:solidFill>
                  <a:schemeClr val="tx1"/>
                </a:solidFill>
              </a:rPr>
              <a:t>Swait</a:t>
            </a:r>
            <a:r>
              <a:rPr lang="en-US" altLang="zh-CN" sz="2000" b="1" dirty="0">
                <a:solidFill>
                  <a:schemeClr val="tx1"/>
                </a:solidFill>
              </a:rPr>
              <a:t> ( mx ,1,0 ) ;</a:t>
            </a:r>
          </a:p>
          <a:p>
            <a:pPr>
              <a:lnSpc>
                <a:spcPct val="65000"/>
              </a:lnSpc>
              <a:spcBef>
                <a:spcPct val="50000"/>
              </a:spcBef>
            </a:pPr>
            <a:r>
              <a:rPr lang="en-US" altLang="zh-CN" sz="2000" b="1" dirty="0">
                <a:solidFill>
                  <a:schemeClr val="tx1"/>
                </a:solidFill>
              </a:rPr>
              <a:t>                 …</a:t>
            </a:r>
          </a:p>
          <a:p>
            <a:pPr>
              <a:lnSpc>
                <a:spcPct val="65000"/>
              </a:lnSpc>
              <a:spcBef>
                <a:spcPct val="50000"/>
              </a:spcBef>
            </a:pPr>
            <a:r>
              <a:rPr lang="en-US" altLang="zh-CN" sz="2000" b="1" dirty="0">
                <a:solidFill>
                  <a:schemeClr val="tx1"/>
                </a:solidFill>
              </a:rPr>
              <a:t>               </a:t>
            </a:r>
            <a:r>
              <a:rPr lang="en-US" altLang="zh-CN" sz="2000" b="1" dirty="0">
                <a:solidFill>
                  <a:srgbClr val="FF3300"/>
                </a:solidFill>
              </a:rPr>
              <a:t>perform read operation ;</a:t>
            </a:r>
          </a:p>
          <a:p>
            <a:pPr>
              <a:lnSpc>
                <a:spcPct val="65000"/>
              </a:lnSpc>
              <a:spcBef>
                <a:spcPct val="50000"/>
              </a:spcBef>
            </a:pPr>
            <a:r>
              <a:rPr lang="en-US" altLang="zh-CN" sz="2000" b="1" dirty="0">
                <a:solidFill>
                  <a:schemeClr val="tx1"/>
                </a:solidFill>
              </a:rPr>
              <a:t>                 …</a:t>
            </a:r>
          </a:p>
          <a:p>
            <a:pPr>
              <a:lnSpc>
                <a:spcPct val="65000"/>
              </a:lnSpc>
              <a:spcBef>
                <a:spcPct val="50000"/>
              </a:spcBef>
            </a:pPr>
            <a:r>
              <a:rPr lang="en-US" altLang="zh-CN" sz="2000" b="1" dirty="0">
                <a:solidFill>
                  <a:schemeClr val="tx1"/>
                </a:solidFill>
              </a:rPr>
              <a:t>               </a:t>
            </a:r>
            <a:r>
              <a:rPr lang="en-US" altLang="zh-CN" sz="2000" b="1" dirty="0" err="1">
                <a:solidFill>
                  <a:schemeClr val="tx1"/>
                </a:solidFill>
              </a:rPr>
              <a:t>Ssignal</a:t>
            </a:r>
            <a:r>
              <a:rPr lang="en-US" altLang="zh-CN" sz="2000" b="1" dirty="0">
                <a:solidFill>
                  <a:schemeClr val="tx1"/>
                </a:solidFill>
              </a:rPr>
              <a:t> ( L ,1 ) ;</a:t>
            </a:r>
          </a:p>
          <a:p>
            <a:pPr>
              <a:lnSpc>
                <a:spcPct val="65000"/>
              </a:lnSpc>
              <a:spcBef>
                <a:spcPct val="50000"/>
              </a:spcBef>
            </a:pPr>
            <a:r>
              <a:rPr lang="en-US" altLang="zh-CN" sz="2000" b="1" dirty="0">
                <a:solidFill>
                  <a:srgbClr val="FF3300"/>
                </a:solidFill>
              </a:rPr>
              <a:t>         }</a:t>
            </a:r>
          </a:p>
          <a:p>
            <a:pPr>
              <a:lnSpc>
                <a:spcPct val="65000"/>
              </a:lnSpc>
              <a:spcBef>
                <a:spcPct val="50000"/>
              </a:spcBef>
            </a:pPr>
            <a:r>
              <a:rPr lang="en-US" altLang="zh-CN" sz="2000" b="1" dirty="0">
                <a:solidFill>
                  <a:srgbClr val="0000FF"/>
                </a:solidFill>
              </a:rPr>
              <a:t>       }</a:t>
            </a:r>
          </a:p>
        </p:txBody>
      </p:sp>
      <p:sp>
        <p:nvSpPr>
          <p:cNvPr id="407557" name="Text Box 5">
            <a:extLst>
              <a:ext uri="{FF2B5EF4-FFF2-40B4-BE49-F238E27FC236}">
                <a16:creationId xmlns:a16="http://schemas.microsoft.com/office/drawing/2014/main" id="{C5C86E59-E543-EB46-99FB-779BA6043EF3}"/>
              </a:ext>
            </a:extLst>
          </p:cNvPr>
          <p:cNvSpPr txBox="1">
            <a:spLocks noChangeArrowheads="1"/>
          </p:cNvSpPr>
          <p:nvPr/>
        </p:nvSpPr>
        <p:spPr bwMode="auto">
          <a:xfrm>
            <a:off x="4586288" y="1970251"/>
            <a:ext cx="3010048" cy="4555093"/>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2000" b="1" dirty="0">
                <a:solidFill>
                  <a:srgbClr val="0000FF"/>
                </a:solidFill>
              </a:rPr>
              <a:t>Writer () {</a:t>
            </a:r>
            <a:endParaRPr lang="en-US" altLang="zh-CN" sz="2000" b="1" dirty="0">
              <a:solidFill>
                <a:schemeClr val="tx1"/>
              </a:solidFill>
            </a:endParaRPr>
          </a:p>
          <a:p>
            <a:pPr>
              <a:spcBef>
                <a:spcPct val="50000"/>
              </a:spcBef>
            </a:pPr>
            <a:r>
              <a:rPr lang="en-US" altLang="zh-CN" sz="2000" dirty="0">
                <a:solidFill>
                  <a:srgbClr val="FF3300"/>
                </a:solidFill>
              </a:rPr>
              <a:t>   while(true) {</a:t>
            </a:r>
            <a:endParaRPr lang="en-US" altLang="zh-CN" sz="2000" b="1" dirty="0">
              <a:solidFill>
                <a:srgbClr val="FF3300"/>
              </a:solidFill>
            </a:endParaRPr>
          </a:p>
          <a:p>
            <a:pPr>
              <a:spcBef>
                <a:spcPct val="50000"/>
              </a:spcBef>
            </a:pPr>
            <a:r>
              <a:rPr lang="en-US" altLang="zh-CN" sz="2000" b="1" dirty="0">
                <a:solidFill>
                  <a:schemeClr val="tx1"/>
                </a:solidFill>
              </a:rPr>
              <a:t>     </a:t>
            </a:r>
            <a:r>
              <a:rPr lang="en-US" altLang="zh-CN" sz="2000" b="1" dirty="0" err="1">
                <a:solidFill>
                  <a:schemeClr val="tx1"/>
                </a:solidFill>
              </a:rPr>
              <a:t>Swait</a:t>
            </a:r>
            <a:r>
              <a:rPr lang="en-US" altLang="zh-CN" sz="2000" b="1" dirty="0">
                <a:solidFill>
                  <a:schemeClr val="tx1"/>
                </a:solidFill>
              </a:rPr>
              <a:t> ( </a:t>
            </a:r>
            <a:r>
              <a:rPr lang="en-US" altLang="zh-CN" sz="2000" b="1" dirty="0">
                <a:solidFill>
                  <a:srgbClr val="0000FF"/>
                </a:solidFill>
              </a:rPr>
              <a:t>mx ,1,1</a:t>
            </a:r>
            <a:r>
              <a:rPr lang="en-US" altLang="zh-CN" sz="2000" b="1" dirty="0">
                <a:solidFill>
                  <a:schemeClr val="tx1"/>
                </a:solidFill>
              </a:rPr>
              <a:t> ) ;</a:t>
            </a:r>
          </a:p>
          <a:p>
            <a:pPr>
              <a:spcBef>
                <a:spcPct val="50000"/>
              </a:spcBef>
            </a:pPr>
            <a:r>
              <a:rPr lang="en-US" altLang="zh-CN" sz="2000" b="1" dirty="0">
                <a:solidFill>
                  <a:schemeClr val="tx1"/>
                </a:solidFill>
              </a:rPr>
              <a:t>              …</a:t>
            </a:r>
          </a:p>
          <a:p>
            <a:pPr>
              <a:spcBef>
                <a:spcPct val="50000"/>
              </a:spcBef>
            </a:pPr>
            <a:r>
              <a:rPr lang="en-US" altLang="zh-CN" sz="2000" b="1" dirty="0">
                <a:solidFill>
                  <a:schemeClr val="tx1"/>
                </a:solidFill>
              </a:rPr>
              <a:t>      </a:t>
            </a:r>
            <a:r>
              <a:rPr lang="en-US" altLang="zh-CN" sz="2000" b="1" dirty="0">
                <a:solidFill>
                  <a:srgbClr val="FF3300"/>
                </a:solidFill>
              </a:rPr>
              <a:t>perform write operation</a:t>
            </a:r>
          </a:p>
          <a:p>
            <a:pPr>
              <a:spcBef>
                <a:spcPct val="50000"/>
              </a:spcBef>
            </a:pPr>
            <a:r>
              <a:rPr lang="en-US" altLang="zh-CN" sz="2000" b="1" dirty="0">
                <a:solidFill>
                  <a:schemeClr val="tx1"/>
                </a:solidFill>
              </a:rPr>
              <a:t>             …</a:t>
            </a:r>
          </a:p>
          <a:p>
            <a:pPr>
              <a:spcBef>
                <a:spcPct val="50000"/>
              </a:spcBef>
            </a:pPr>
            <a:r>
              <a:rPr lang="en-US" altLang="zh-CN" sz="2000" b="1" dirty="0">
                <a:solidFill>
                  <a:schemeClr val="tx1"/>
                </a:solidFill>
              </a:rPr>
              <a:t>       </a:t>
            </a:r>
            <a:r>
              <a:rPr lang="en-US" altLang="zh-CN" sz="2000" b="1" dirty="0" err="1">
                <a:solidFill>
                  <a:schemeClr val="tx1"/>
                </a:solidFill>
              </a:rPr>
              <a:t>Ssignal</a:t>
            </a:r>
            <a:r>
              <a:rPr lang="en-US" altLang="zh-CN" sz="2000" b="1" dirty="0">
                <a:solidFill>
                  <a:schemeClr val="tx1"/>
                </a:solidFill>
              </a:rPr>
              <a:t> ( mx ,1 ) ;</a:t>
            </a:r>
          </a:p>
          <a:p>
            <a:pPr>
              <a:spcBef>
                <a:spcPct val="50000"/>
              </a:spcBef>
            </a:pPr>
            <a:r>
              <a:rPr lang="en-US" altLang="zh-CN" sz="2000" b="1" dirty="0">
                <a:solidFill>
                  <a:srgbClr val="FF3300"/>
                </a:solidFill>
              </a:rPr>
              <a:t>      }</a:t>
            </a:r>
          </a:p>
          <a:p>
            <a:pPr>
              <a:spcBef>
                <a:spcPct val="50000"/>
              </a:spcBef>
            </a:pPr>
            <a:r>
              <a:rPr lang="en-US" altLang="zh-CN" sz="2000" b="1" dirty="0">
                <a:solidFill>
                  <a:schemeClr val="tx1"/>
                </a:solidFill>
              </a:rPr>
              <a:t>    </a:t>
            </a:r>
            <a:r>
              <a:rPr lang="en-US" altLang="zh-CN" sz="2000" b="1" dirty="0">
                <a:solidFill>
                  <a:srgbClr val="0000FF"/>
                </a:solidFill>
              </a:rPr>
              <a:t> }</a:t>
            </a:r>
          </a:p>
          <a:p>
            <a:pPr>
              <a:spcBef>
                <a:spcPct val="50000"/>
              </a:spcBef>
            </a:pPr>
            <a:r>
              <a:rPr lang="en-US" altLang="zh-CN" sz="2000" b="1" dirty="0" err="1">
                <a:solidFill>
                  <a:srgbClr val="FF00FF"/>
                </a:solidFill>
              </a:rPr>
              <a:t>coend</a:t>
            </a:r>
            <a:r>
              <a:rPr lang="en-US" altLang="zh-CN" sz="2000" b="1" dirty="0">
                <a:solidFill>
                  <a:srgbClr val="FF00FF"/>
                </a:solidFill>
              </a:rPr>
              <a:t> </a:t>
            </a:r>
          </a:p>
        </p:txBody>
      </p:sp>
      <p:sp>
        <p:nvSpPr>
          <p:cNvPr id="407558" name="AutoShape 6">
            <a:extLst>
              <a:ext uri="{FF2B5EF4-FFF2-40B4-BE49-F238E27FC236}">
                <a16:creationId xmlns:a16="http://schemas.microsoft.com/office/drawing/2014/main" id="{319E6052-D365-C143-91FF-B1B1C1CCE867}"/>
              </a:ext>
            </a:extLst>
          </p:cNvPr>
          <p:cNvSpPr>
            <a:spLocks noChangeArrowheads="1"/>
          </p:cNvSpPr>
          <p:nvPr/>
        </p:nvSpPr>
        <p:spPr bwMode="auto">
          <a:xfrm>
            <a:off x="3879017" y="3945767"/>
            <a:ext cx="1257300" cy="457200"/>
          </a:xfrm>
          <a:prstGeom prst="leftArrowCallout">
            <a:avLst>
              <a:gd name="adj1" fmla="val 25000"/>
              <a:gd name="adj2" fmla="val 25000"/>
              <a:gd name="adj3" fmla="val 45833"/>
              <a:gd name="adj4" fmla="val 66667"/>
            </a:avLst>
          </a:prstGeom>
          <a:solidFill>
            <a:schemeClr val="accent1"/>
          </a:solidFill>
          <a:ln w="12700">
            <a:solidFill>
              <a:schemeClr val="tx1"/>
            </a:solidFill>
            <a:miter lim="800000"/>
            <a:headEnd type="none" w="sm" len="sm"/>
            <a:tailEnd type="none" w="sm" len="sm"/>
          </a:ln>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sz="2000" b="1" dirty="0">
                <a:solidFill>
                  <a:srgbClr val="3333FF"/>
                </a:solidFill>
              </a:rPr>
              <a:t>开关</a:t>
            </a:r>
          </a:p>
        </p:txBody>
      </p:sp>
      <p:sp>
        <p:nvSpPr>
          <p:cNvPr id="407559" name="AutoShape 7">
            <a:extLst>
              <a:ext uri="{FF2B5EF4-FFF2-40B4-BE49-F238E27FC236}">
                <a16:creationId xmlns:a16="http://schemas.microsoft.com/office/drawing/2014/main" id="{0B12AF45-994A-4B44-B955-7B05785EA9F1}"/>
              </a:ext>
            </a:extLst>
          </p:cNvPr>
          <p:cNvSpPr>
            <a:spLocks noChangeArrowheads="1"/>
          </p:cNvSpPr>
          <p:nvPr/>
        </p:nvSpPr>
        <p:spPr bwMode="auto">
          <a:xfrm>
            <a:off x="5155933" y="3569887"/>
            <a:ext cx="2571750" cy="1028700"/>
          </a:xfrm>
          <a:prstGeom prst="upArrowCallout">
            <a:avLst>
              <a:gd name="adj1" fmla="val 62500"/>
              <a:gd name="adj2" fmla="val 62500"/>
              <a:gd name="adj3" fmla="val 16667"/>
              <a:gd name="adj4" fmla="val 66667"/>
            </a:avLst>
          </a:prstGeom>
          <a:solidFill>
            <a:schemeClr val="accent1"/>
          </a:solidFill>
          <a:ln w="12700">
            <a:solidFill>
              <a:schemeClr val="tx1"/>
            </a:solidFill>
            <a:miter lim="800000"/>
            <a:headEnd type="none" w="sm" len="sm"/>
            <a:tailEnd type="none" w="sm" len="sm"/>
          </a:ln>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sz="2000" b="1">
                <a:solidFill>
                  <a:srgbClr val="3333FF"/>
                </a:solidFill>
              </a:rPr>
              <a:t>既无</a:t>
            </a:r>
            <a:r>
              <a:rPr lang="en-US" altLang="zh-CN" sz="2000" b="1">
                <a:solidFill>
                  <a:srgbClr val="3333FF"/>
                </a:solidFill>
              </a:rPr>
              <a:t>writer</a:t>
            </a:r>
            <a:r>
              <a:rPr lang="zh-CN" altLang="en-US" sz="2000" b="1">
                <a:solidFill>
                  <a:srgbClr val="3333FF"/>
                </a:solidFill>
              </a:rPr>
              <a:t>在写（</a:t>
            </a:r>
            <a:r>
              <a:rPr lang="en-US" altLang="zh-CN" sz="2000" b="1">
                <a:solidFill>
                  <a:srgbClr val="3333FF"/>
                </a:solidFill>
              </a:rPr>
              <a:t>mx=1)</a:t>
            </a:r>
          </a:p>
          <a:p>
            <a:pPr algn="ctr"/>
            <a:r>
              <a:rPr lang="zh-CN" altLang="en-US" sz="2000" b="1">
                <a:solidFill>
                  <a:srgbClr val="3333FF"/>
                </a:solidFill>
              </a:rPr>
              <a:t>又无</a:t>
            </a:r>
            <a:r>
              <a:rPr lang="en-US" altLang="zh-CN" sz="2000" b="1">
                <a:solidFill>
                  <a:srgbClr val="3333FF"/>
                </a:solidFill>
              </a:rPr>
              <a:t>reader</a:t>
            </a:r>
            <a:r>
              <a:rPr lang="zh-CN" altLang="en-US" sz="2000" b="1">
                <a:solidFill>
                  <a:srgbClr val="3333FF"/>
                </a:solidFill>
              </a:rPr>
              <a:t>在读（</a:t>
            </a:r>
            <a:r>
              <a:rPr lang="en-US" altLang="zh-CN" sz="2000" b="1">
                <a:solidFill>
                  <a:srgbClr val="3333FF"/>
                </a:solidFill>
              </a:rPr>
              <a:t>L=RN</a:t>
            </a:r>
            <a:r>
              <a:rPr lang="zh-CN" altLang="en-US" sz="2000" b="1">
                <a:solidFill>
                  <a:srgbClr val="3333FF"/>
                </a:solidFill>
              </a:rPr>
              <a:t>）</a:t>
            </a:r>
          </a:p>
        </p:txBody>
      </p:sp>
      <p:sp>
        <p:nvSpPr>
          <p:cNvPr id="7" name="矩形 6">
            <a:extLst>
              <a:ext uri="{FF2B5EF4-FFF2-40B4-BE49-F238E27FC236}">
                <a16:creationId xmlns:a16="http://schemas.microsoft.com/office/drawing/2014/main" id="{3DAD3073-A229-DF49-9A91-D496BD45DA77}"/>
              </a:ext>
            </a:extLst>
          </p:cNvPr>
          <p:cNvSpPr>
            <a:spLocks noChangeArrowheads="1"/>
          </p:cNvSpPr>
          <p:nvPr/>
        </p:nvSpPr>
        <p:spPr bwMode="auto">
          <a:xfrm>
            <a:off x="736444" y="1291196"/>
            <a:ext cx="75608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b="1" dirty="0">
                <a:solidFill>
                  <a:srgbClr val="3333FF"/>
                </a:solidFill>
                <a:latin typeface="华文楷体" panose="02010600040101010101" pitchFamily="2" charset="-122"/>
                <a:ea typeface="华文楷体" panose="02010600040101010101" pitchFamily="2" charset="-122"/>
              </a:rPr>
              <a:t>利用信号量集机制解决</a:t>
            </a:r>
            <a:r>
              <a:rPr lang="zh-CN" altLang="en-US" b="1" dirty="0">
                <a:solidFill>
                  <a:srgbClr val="FF00FF"/>
                </a:solidFill>
                <a:latin typeface="华文楷体" panose="02010600040101010101" pitchFamily="2" charset="-122"/>
                <a:ea typeface="华文楷体" panose="02010600040101010101" pitchFamily="2" charset="-122"/>
              </a:rPr>
              <a:t>读者－写者</a:t>
            </a:r>
            <a:r>
              <a:rPr lang="zh-CN" altLang="en-US" b="1" dirty="0">
                <a:solidFill>
                  <a:srgbClr val="3333FF"/>
                </a:solidFill>
                <a:latin typeface="华文楷体" panose="02010600040101010101" pitchFamily="2" charset="-122"/>
                <a:ea typeface="华文楷体" panose="02010600040101010101" pitchFamily="2" charset="-122"/>
              </a:rPr>
              <a:t>问题描述</a:t>
            </a:r>
            <a:endParaRPr lang="zh-CN" altLang="en-US" dirty="0">
              <a:latin typeface="华文楷体" panose="02010600040101010101" pitchFamily="2" charset="-122"/>
              <a:ea typeface="华文楷体" panose="02010600040101010101" pitchFamily="2" charset="-122"/>
            </a:endParaRPr>
          </a:p>
        </p:txBody>
      </p:sp>
      <p:sp>
        <p:nvSpPr>
          <p:cNvPr id="9" name="矩形 8">
            <a:extLst>
              <a:ext uri="{FF2B5EF4-FFF2-40B4-BE49-F238E27FC236}">
                <a16:creationId xmlns:a16="http://schemas.microsoft.com/office/drawing/2014/main" id="{05353380-EB68-E741-A8DC-E249882FB2CE}"/>
              </a:ext>
            </a:extLst>
          </p:cNvPr>
          <p:cNvSpPr/>
          <p:nvPr/>
        </p:nvSpPr>
        <p:spPr bwMode="auto">
          <a:xfrm>
            <a:off x="4972577" y="2862001"/>
            <a:ext cx="2755106" cy="707886"/>
          </a:xfrm>
          <a:prstGeom prst="rect">
            <a:avLst/>
          </a:prstGeom>
          <a:solidFill>
            <a:schemeClr val="bg1">
              <a:lumMod val="20000"/>
              <a:lumOff val="80000"/>
            </a:schemeClr>
          </a:solidFill>
          <a:ln w="28575" cap="flat" cmpd="sng" algn="ctr">
            <a:solidFill>
              <a:schemeClr val="tx1"/>
            </a:solidFill>
            <a:prstDash val="solid"/>
            <a:round/>
            <a:headEnd type="none" w="sm" len="sm"/>
            <a:tailEnd type="triangle" w="lg" len="lg"/>
          </a:ln>
          <a:effectLst/>
        </p:spPr>
        <p:txBody>
          <a:bodyPr>
            <a:spAutoFit/>
          </a:bodyPr>
          <a:lstStyle/>
          <a:p>
            <a:pPr>
              <a:defRPr/>
            </a:pPr>
            <a:r>
              <a:rPr lang="en-US" altLang="zh-CN" sz="2000" b="1" dirty="0" err="1">
                <a:ea typeface="宋体" charset="-122"/>
              </a:rPr>
              <a:t>Swait</a:t>
            </a:r>
            <a:r>
              <a:rPr lang="en-US" altLang="zh-CN" sz="2000" b="1" dirty="0">
                <a:ea typeface="宋体" charset="-122"/>
              </a:rPr>
              <a:t> ( </a:t>
            </a:r>
            <a:r>
              <a:rPr lang="en-US" altLang="zh-CN" sz="2000" b="1" dirty="0" err="1">
                <a:solidFill>
                  <a:srgbClr val="0000FF"/>
                </a:solidFill>
                <a:ea typeface="宋体" charset="-122"/>
              </a:rPr>
              <a:t>mx</a:t>
            </a:r>
            <a:r>
              <a:rPr lang="en-US" altLang="zh-CN" sz="2000" b="1" dirty="0">
                <a:solidFill>
                  <a:srgbClr val="0000FF"/>
                </a:solidFill>
                <a:ea typeface="宋体" charset="-122"/>
              </a:rPr>
              <a:t> ,1,1</a:t>
            </a:r>
            <a:r>
              <a:rPr lang="en-US" altLang="zh-CN" sz="2000" b="1" dirty="0">
                <a:ea typeface="宋体" charset="-122"/>
              </a:rPr>
              <a:t> ; L , RN , 0 ) ;</a:t>
            </a:r>
            <a:endParaRPr lang="zh-CN" altLang="en-US" sz="2000" dirty="0"/>
          </a:p>
        </p:txBody>
      </p:sp>
      <p:sp>
        <p:nvSpPr>
          <p:cNvPr id="10" name="Rectangle 3">
            <a:extLst>
              <a:ext uri="{FF2B5EF4-FFF2-40B4-BE49-F238E27FC236}">
                <a16:creationId xmlns:a16="http://schemas.microsoft.com/office/drawing/2014/main" id="{B52DCEFF-76A8-9F4E-A7F2-C4414005628A}"/>
              </a:ext>
            </a:extLst>
          </p:cNvPr>
          <p:cNvSpPr>
            <a:spLocks noChangeArrowheads="1"/>
          </p:cNvSpPr>
          <p:nvPr/>
        </p:nvSpPr>
        <p:spPr bwMode="auto">
          <a:xfrm>
            <a:off x="1187624" y="404664"/>
            <a:ext cx="756084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2.5 </a:t>
            </a:r>
            <a:r>
              <a:rPr lang="zh-CN" altLang="en-US" sz="2800" b="1" dirty="0">
                <a:solidFill>
                  <a:srgbClr val="0000FF"/>
                </a:solidFill>
                <a:latin typeface="宋体" panose="02010600030101010101" pitchFamily="2" charset="-122"/>
              </a:rPr>
              <a:t>经典进程同步问题－</a:t>
            </a:r>
            <a:r>
              <a:rPr lang="zh-TW" altLang="en-US" sz="2800" b="1" dirty="0">
                <a:solidFill>
                  <a:srgbClr val="FF0000"/>
                </a:solidFill>
                <a:latin typeface="宋体" panose="02010600030101010101" pitchFamily="2" charset="-122"/>
              </a:rPr>
              <a:t>读</a:t>
            </a:r>
            <a:r>
              <a:rPr lang="zh-CN" altLang="en-US" sz="2800" b="1" dirty="0">
                <a:solidFill>
                  <a:srgbClr val="FF0000"/>
                </a:solidFill>
                <a:latin typeface="宋体" panose="02010600030101010101" pitchFamily="2" charset="-122"/>
              </a:rPr>
              <a:t>者－</a:t>
            </a:r>
            <a:r>
              <a:rPr lang="zh-TW" altLang="en-US" sz="2800" b="1" dirty="0">
                <a:solidFill>
                  <a:srgbClr val="FF0000"/>
                </a:solidFill>
                <a:latin typeface="宋体" panose="02010600030101010101" pitchFamily="2" charset="-122"/>
              </a:rPr>
              <a:t>写</a:t>
            </a:r>
            <a:r>
              <a:rPr lang="zh-CN" altLang="en-US" sz="2800" b="1" dirty="0">
                <a:solidFill>
                  <a:srgbClr val="FF0000"/>
                </a:solidFill>
                <a:latin typeface="宋体" panose="02010600030101010101" pitchFamily="2" charset="-122"/>
              </a:rPr>
              <a:t>者问题</a:t>
            </a:r>
          </a:p>
        </p:txBody>
      </p:sp>
      <p:sp>
        <p:nvSpPr>
          <p:cNvPr id="2" name="Slide Number Placeholder 1">
            <a:extLst>
              <a:ext uri="{FF2B5EF4-FFF2-40B4-BE49-F238E27FC236}">
                <a16:creationId xmlns:a16="http://schemas.microsoft.com/office/drawing/2014/main" id="{68B9FE88-87E4-9941-B234-4E8685869D78}"/>
              </a:ext>
            </a:extLst>
          </p:cNvPr>
          <p:cNvSpPr>
            <a:spLocks noGrp="1"/>
          </p:cNvSpPr>
          <p:nvPr>
            <p:ph type="sldNum" sz="quarter" idx="12"/>
          </p:nvPr>
        </p:nvSpPr>
        <p:spPr/>
        <p:txBody>
          <a:bodyPr/>
          <a:lstStyle/>
          <a:p>
            <a:fld id="{DC6D1BD5-D0BD-4B4A-ABF2-851E9CF71F86}" type="slidenum">
              <a:rPr lang="zh-CN" altLang="en-US" smtClean="0"/>
              <a:pPr/>
              <a:t>112</a:t>
            </a:fld>
            <a:endParaRPr lang="en-US" altLang="zh-CN" dirty="0"/>
          </a:p>
        </p:txBody>
      </p:sp>
    </p:spTree>
    <p:extLst>
      <p:ext uri="{BB962C8B-B14F-4D97-AF65-F5344CB8AC3E}">
        <p14:creationId xmlns:p14="http://schemas.microsoft.com/office/powerpoint/2010/main" val="259328091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07556"/>
                                        </p:tgtEl>
                                        <p:attrNameLst>
                                          <p:attrName>style.visibility</p:attrName>
                                        </p:attrNameLst>
                                      </p:cBhvr>
                                      <p:to>
                                        <p:strVal val="visible"/>
                                      </p:to>
                                    </p:set>
                                    <p:animEffect transition="in" filter="dissolve">
                                      <p:cBhvr>
                                        <p:cTn id="12" dur="500"/>
                                        <p:tgtEl>
                                          <p:spTgt spid="40755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07557"/>
                                        </p:tgtEl>
                                        <p:attrNameLst>
                                          <p:attrName>style.visibility</p:attrName>
                                        </p:attrNameLst>
                                      </p:cBhvr>
                                      <p:to>
                                        <p:strVal val="visible"/>
                                      </p:to>
                                    </p:set>
                                    <p:animEffect transition="in" filter="dissolve">
                                      <p:cBhvr>
                                        <p:cTn id="17" dur="500"/>
                                        <p:tgtEl>
                                          <p:spTgt spid="40755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edge">
                                      <p:cBhvr>
                                        <p:cTn id="22" dur="20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07558"/>
                                        </p:tgtEl>
                                        <p:attrNameLst>
                                          <p:attrName>style.visibility</p:attrName>
                                        </p:attrNameLst>
                                      </p:cBhvr>
                                      <p:to>
                                        <p:strVal val="visible"/>
                                      </p:to>
                                    </p:set>
                                    <p:animEffect transition="in" filter="dissolve">
                                      <p:cBhvr>
                                        <p:cTn id="27" dur="500"/>
                                        <p:tgtEl>
                                          <p:spTgt spid="40755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07559"/>
                                        </p:tgtEl>
                                        <p:attrNameLst>
                                          <p:attrName>style.visibility</p:attrName>
                                        </p:attrNameLst>
                                      </p:cBhvr>
                                      <p:to>
                                        <p:strVal val="visible"/>
                                      </p:to>
                                    </p:set>
                                    <p:animEffect transition="in" filter="dissolve">
                                      <p:cBhvr>
                                        <p:cTn id="32" dur="500"/>
                                        <p:tgtEl>
                                          <p:spTgt spid="4075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56" grpId="0" animBg="1" autoUpdateAnimBg="0"/>
      <p:bldP spid="407557" grpId="0" animBg="1" autoUpdateAnimBg="0"/>
      <p:bldP spid="407558" grpId="0" animBg="1" autoUpdateAnimBg="0"/>
      <p:bldP spid="407559" grpId="0" animBg="1" autoUpdateAnimBg="0"/>
      <p:bldP spid="7" grpId="0"/>
      <p:bldP spid="9"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7" name="灯片编号占位符 3">
            <a:extLst>
              <a:ext uri="{FF2B5EF4-FFF2-40B4-BE49-F238E27FC236}">
                <a16:creationId xmlns:a16="http://schemas.microsoft.com/office/drawing/2014/main" id="{9868E23D-C199-DF47-897F-E21F8825D041}"/>
              </a:ext>
            </a:extLst>
          </p:cNvPr>
          <p:cNvSpPr txBox="1">
            <a:spLocks/>
          </p:cNvSpPr>
          <p:nvPr/>
        </p:nvSpPr>
        <p:spPr bwMode="auto">
          <a:xfrm>
            <a:off x="7434264" y="5588795"/>
            <a:ext cx="432197" cy="270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fld id="{3DBF0470-7EB3-5A4B-991B-BBE2B3C26C33}" type="slidenum">
              <a:rPr lang="zh-CN" altLang="en-US" sz="1350"/>
              <a:pPr/>
              <a:t>113</a:t>
            </a:fld>
            <a:endParaRPr lang="en-US" altLang="zh-CN" sz="1350"/>
          </a:p>
        </p:txBody>
      </p:sp>
      <p:grpSp>
        <p:nvGrpSpPr>
          <p:cNvPr id="5" name="Group 4">
            <a:extLst>
              <a:ext uri="{FF2B5EF4-FFF2-40B4-BE49-F238E27FC236}">
                <a16:creationId xmlns:a16="http://schemas.microsoft.com/office/drawing/2014/main" id="{79C3AF7C-D046-EA4C-A992-4E4CB909D96C}"/>
              </a:ext>
            </a:extLst>
          </p:cNvPr>
          <p:cNvGrpSpPr/>
          <p:nvPr/>
        </p:nvGrpSpPr>
        <p:grpSpPr>
          <a:xfrm>
            <a:off x="30824" y="1484784"/>
            <a:ext cx="9222857" cy="4755071"/>
            <a:chOff x="41099" y="836712"/>
            <a:chExt cx="12297142" cy="6340094"/>
          </a:xfrm>
        </p:grpSpPr>
        <p:pic>
          <p:nvPicPr>
            <p:cNvPr id="3" name="Picture 2">
              <a:extLst>
                <a:ext uri="{FF2B5EF4-FFF2-40B4-BE49-F238E27FC236}">
                  <a16:creationId xmlns:a16="http://schemas.microsoft.com/office/drawing/2014/main" id="{1B43A53B-A878-0D4A-A42D-E856759DF73B}"/>
                </a:ext>
              </a:extLst>
            </p:cNvPr>
            <p:cNvPicPr>
              <a:picLocks noChangeAspect="1"/>
            </p:cNvPicPr>
            <p:nvPr/>
          </p:nvPicPr>
          <p:blipFill>
            <a:blip r:embed="rId2"/>
            <a:stretch>
              <a:fillRect/>
            </a:stretch>
          </p:blipFill>
          <p:spPr>
            <a:xfrm>
              <a:off x="41099" y="836712"/>
              <a:ext cx="12297142" cy="6340094"/>
            </a:xfrm>
            <a:prstGeom prst="rect">
              <a:avLst/>
            </a:prstGeom>
          </p:spPr>
        </p:pic>
        <p:sp>
          <p:nvSpPr>
            <p:cNvPr id="4" name="Rectangle 3">
              <a:extLst>
                <a:ext uri="{FF2B5EF4-FFF2-40B4-BE49-F238E27FC236}">
                  <a16:creationId xmlns:a16="http://schemas.microsoft.com/office/drawing/2014/main" id="{8E8857D0-D9B1-F845-A5C5-A1185F8869F9}"/>
                </a:ext>
              </a:extLst>
            </p:cNvPr>
            <p:cNvSpPr/>
            <p:nvPr/>
          </p:nvSpPr>
          <p:spPr>
            <a:xfrm>
              <a:off x="9304814" y="6816442"/>
              <a:ext cx="2880320" cy="360364"/>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600"/>
            </a:p>
          </p:txBody>
        </p:sp>
      </p:grpSp>
      <p:sp>
        <p:nvSpPr>
          <p:cNvPr id="8" name="Rectangle 3">
            <a:extLst>
              <a:ext uri="{FF2B5EF4-FFF2-40B4-BE49-F238E27FC236}">
                <a16:creationId xmlns:a16="http://schemas.microsoft.com/office/drawing/2014/main" id="{B96B6F77-AC34-BA43-BB13-7B9785B4B7E5}"/>
              </a:ext>
            </a:extLst>
          </p:cNvPr>
          <p:cNvSpPr>
            <a:spLocks noChangeArrowheads="1"/>
          </p:cNvSpPr>
          <p:nvPr/>
        </p:nvSpPr>
        <p:spPr bwMode="auto">
          <a:xfrm>
            <a:off x="1187624" y="404664"/>
            <a:ext cx="756084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2.5 </a:t>
            </a:r>
            <a:r>
              <a:rPr lang="zh-CN" altLang="en-US" sz="2800" b="1" dirty="0">
                <a:solidFill>
                  <a:srgbClr val="0000FF"/>
                </a:solidFill>
                <a:latin typeface="宋体" panose="02010600030101010101" pitchFamily="2" charset="-122"/>
              </a:rPr>
              <a:t>经典进程同步问题－</a:t>
            </a:r>
            <a:r>
              <a:rPr lang="zh-TW" altLang="en-US" sz="2800" b="1" dirty="0">
                <a:solidFill>
                  <a:srgbClr val="FF0000"/>
                </a:solidFill>
                <a:latin typeface="宋体" panose="02010600030101010101" pitchFamily="2" charset="-122"/>
              </a:rPr>
              <a:t>哲学家就餐</a:t>
            </a:r>
            <a:r>
              <a:rPr lang="zh-CN" altLang="en-US" sz="2800" b="1" dirty="0">
                <a:solidFill>
                  <a:srgbClr val="FF0000"/>
                </a:solidFill>
                <a:latin typeface="宋体" panose="02010600030101010101" pitchFamily="2" charset="-122"/>
              </a:rPr>
              <a:t>问题</a:t>
            </a:r>
          </a:p>
        </p:txBody>
      </p:sp>
      <p:sp>
        <p:nvSpPr>
          <p:cNvPr id="2" name="Slide Number Placeholder 1">
            <a:extLst>
              <a:ext uri="{FF2B5EF4-FFF2-40B4-BE49-F238E27FC236}">
                <a16:creationId xmlns:a16="http://schemas.microsoft.com/office/drawing/2014/main" id="{C093D844-41A0-D04B-B2AC-5F09013937AA}"/>
              </a:ext>
            </a:extLst>
          </p:cNvPr>
          <p:cNvSpPr>
            <a:spLocks noGrp="1"/>
          </p:cNvSpPr>
          <p:nvPr>
            <p:ph type="sldNum" sz="quarter" idx="12"/>
          </p:nvPr>
        </p:nvSpPr>
        <p:spPr/>
        <p:txBody>
          <a:bodyPr/>
          <a:lstStyle/>
          <a:p>
            <a:fld id="{DC6D1BD5-D0BD-4B4A-ABF2-851E9CF71F86}" type="slidenum">
              <a:rPr lang="zh-CN" altLang="en-US" smtClean="0"/>
              <a:pPr/>
              <a:t>113</a:t>
            </a:fld>
            <a:endParaRPr lang="en-US" altLang="zh-CN" dirty="0"/>
          </a:p>
        </p:txBody>
      </p:sp>
    </p:spTree>
    <p:extLst>
      <p:ext uri="{BB962C8B-B14F-4D97-AF65-F5344CB8AC3E}">
        <p14:creationId xmlns:p14="http://schemas.microsoft.com/office/powerpoint/2010/main" val="850307499"/>
      </p:ext>
    </p:extLst>
  </p:cSld>
  <p:clrMapOvr>
    <a:masterClrMapping/>
  </p:clrMapOvr>
  <p:transition>
    <p:random/>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7" name="灯片编号占位符 3">
            <a:extLst>
              <a:ext uri="{FF2B5EF4-FFF2-40B4-BE49-F238E27FC236}">
                <a16:creationId xmlns:a16="http://schemas.microsoft.com/office/drawing/2014/main" id="{9868E23D-C199-DF47-897F-E21F8825D041}"/>
              </a:ext>
            </a:extLst>
          </p:cNvPr>
          <p:cNvSpPr txBox="1">
            <a:spLocks/>
          </p:cNvSpPr>
          <p:nvPr/>
        </p:nvSpPr>
        <p:spPr bwMode="auto">
          <a:xfrm>
            <a:off x="7434264" y="5588795"/>
            <a:ext cx="432197" cy="270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fld id="{3DBF0470-7EB3-5A4B-991B-BBE2B3C26C33}" type="slidenum">
              <a:rPr lang="zh-CN" altLang="en-US" sz="1350"/>
              <a:pPr/>
              <a:t>114</a:t>
            </a:fld>
            <a:endParaRPr lang="en-US" altLang="zh-CN" sz="1350"/>
          </a:p>
        </p:txBody>
      </p:sp>
      <p:grpSp>
        <p:nvGrpSpPr>
          <p:cNvPr id="4" name="Group 3">
            <a:extLst>
              <a:ext uri="{FF2B5EF4-FFF2-40B4-BE49-F238E27FC236}">
                <a16:creationId xmlns:a16="http://schemas.microsoft.com/office/drawing/2014/main" id="{95067B5D-4954-6F4B-9C2E-FEC49F41F102}"/>
              </a:ext>
            </a:extLst>
          </p:cNvPr>
          <p:cNvGrpSpPr/>
          <p:nvPr/>
        </p:nvGrpSpPr>
        <p:grpSpPr>
          <a:xfrm>
            <a:off x="333143" y="1569964"/>
            <a:ext cx="8477714" cy="4584330"/>
            <a:chOff x="444191" y="950286"/>
            <a:chExt cx="11303618" cy="6112439"/>
          </a:xfrm>
        </p:grpSpPr>
        <p:pic>
          <p:nvPicPr>
            <p:cNvPr id="6" name="Picture 5">
              <a:extLst>
                <a:ext uri="{FF2B5EF4-FFF2-40B4-BE49-F238E27FC236}">
                  <a16:creationId xmlns:a16="http://schemas.microsoft.com/office/drawing/2014/main" id="{94895655-D8FB-4449-8DBA-CAF495A6B97B}"/>
                </a:ext>
              </a:extLst>
            </p:cNvPr>
            <p:cNvPicPr>
              <a:picLocks noChangeAspect="1"/>
            </p:cNvPicPr>
            <p:nvPr/>
          </p:nvPicPr>
          <p:blipFill>
            <a:blip r:embed="rId3"/>
            <a:stretch>
              <a:fillRect/>
            </a:stretch>
          </p:blipFill>
          <p:spPr>
            <a:xfrm>
              <a:off x="444191" y="950286"/>
              <a:ext cx="11303618" cy="5725018"/>
            </a:xfrm>
            <a:prstGeom prst="rect">
              <a:avLst/>
            </a:prstGeom>
          </p:spPr>
        </p:pic>
        <p:sp>
          <p:nvSpPr>
            <p:cNvPr id="3" name="Rounded Rectangle 2">
              <a:extLst>
                <a:ext uri="{FF2B5EF4-FFF2-40B4-BE49-F238E27FC236}">
                  <a16:creationId xmlns:a16="http://schemas.microsoft.com/office/drawing/2014/main" id="{5ACD682B-AD8F-AB45-82DD-24F29E63C38B}"/>
                </a:ext>
              </a:extLst>
            </p:cNvPr>
            <p:cNvSpPr/>
            <p:nvPr/>
          </p:nvSpPr>
          <p:spPr>
            <a:xfrm>
              <a:off x="8832331" y="6639625"/>
              <a:ext cx="2736304" cy="42310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600"/>
            </a:p>
          </p:txBody>
        </p:sp>
      </p:grpSp>
      <p:sp>
        <p:nvSpPr>
          <p:cNvPr id="8" name="Rectangle 3">
            <a:extLst>
              <a:ext uri="{FF2B5EF4-FFF2-40B4-BE49-F238E27FC236}">
                <a16:creationId xmlns:a16="http://schemas.microsoft.com/office/drawing/2014/main" id="{18DDCA06-907B-1144-82EE-F281B688AB42}"/>
              </a:ext>
            </a:extLst>
          </p:cNvPr>
          <p:cNvSpPr>
            <a:spLocks noChangeArrowheads="1"/>
          </p:cNvSpPr>
          <p:nvPr/>
        </p:nvSpPr>
        <p:spPr bwMode="auto">
          <a:xfrm>
            <a:off x="1187624" y="404664"/>
            <a:ext cx="756084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2.5 </a:t>
            </a:r>
            <a:r>
              <a:rPr lang="zh-CN" altLang="en-US" sz="2800" b="1" dirty="0">
                <a:solidFill>
                  <a:srgbClr val="0000FF"/>
                </a:solidFill>
                <a:latin typeface="宋体" panose="02010600030101010101" pitchFamily="2" charset="-122"/>
              </a:rPr>
              <a:t>经典进程同步问题－</a:t>
            </a:r>
            <a:r>
              <a:rPr lang="zh-TW" altLang="en-US" sz="2800" b="1" dirty="0">
                <a:solidFill>
                  <a:srgbClr val="FF0000"/>
                </a:solidFill>
                <a:latin typeface="宋体" panose="02010600030101010101" pitchFamily="2" charset="-122"/>
              </a:rPr>
              <a:t>哲学家就餐</a:t>
            </a:r>
            <a:r>
              <a:rPr lang="zh-CN" altLang="en-US" sz="2800" b="1" dirty="0">
                <a:solidFill>
                  <a:srgbClr val="FF0000"/>
                </a:solidFill>
                <a:latin typeface="宋体" panose="02010600030101010101" pitchFamily="2" charset="-122"/>
              </a:rPr>
              <a:t>问题</a:t>
            </a:r>
          </a:p>
        </p:txBody>
      </p:sp>
      <p:sp>
        <p:nvSpPr>
          <p:cNvPr id="2" name="Slide Number Placeholder 1">
            <a:extLst>
              <a:ext uri="{FF2B5EF4-FFF2-40B4-BE49-F238E27FC236}">
                <a16:creationId xmlns:a16="http://schemas.microsoft.com/office/drawing/2014/main" id="{01B33AF9-769F-2A4F-9A6E-E08E5FAAD0B2}"/>
              </a:ext>
            </a:extLst>
          </p:cNvPr>
          <p:cNvSpPr>
            <a:spLocks noGrp="1"/>
          </p:cNvSpPr>
          <p:nvPr>
            <p:ph type="sldNum" sz="quarter" idx="12"/>
          </p:nvPr>
        </p:nvSpPr>
        <p:spPr/>
        <p:txBody>
          <a:bodyPr/>
          <a:lstStyle/>
          <a:p>
            <a:fld id="{DC6D1BD5-D0BD-4B4A-ABF2-851E9CF71F86}" type="slidenum">
              <a:rPr lang="zh-CN" altLang="en-US" smtClean="0"/>
              <a:pPr/>
              <a:t>114</a:t>
            </a:fld>
            <a:endParaRPr lang="en-US" altLang="zh-CN" dirty="0"/>
          </a:p>
        </p:txBody>
      </p:sp>
    </p:spTree>
    <p:extLst>
      <p:ext uri="{BB962C8B-B14F-4D97-AF65-F5344CB8AC3E}">
        <p14:creationId xmlns:p14="http://schemas.microsoft.com/office/powerpoint/2010/main" val="1621300612"/>
      </p:ext>
    </p:extLst>
  </p:cSld>
  <p:clrMapOvr>
    <a:masterClrMapping/>
  </p:clrMapOvr>
  <p:transition>
    <p:random/>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80" name="Rectangle 4">
            <a:extLst>
              <a:ext uri="{FF2B5EF4-FFF2-40B4-BE49-F238E27FC236}">
                <a16:creationId xmlns:a16="http://schemas.microsoft.com/office/drawing/2014/main" id="{4A14F74F-8486-FE46-9FBB-536DA850F7A9}"/>
              </a:ext>
            </a:extLst>
          </p:cNvPr>
          <p:cNvSpPr>
            <a:spLocks noChangeArrowheads="1"/>
          </p:cNvSpPr>
          <p:nvPr/>
        </p:nvSpPr>
        <p:spPr bwMode="auto">
          <a:xfrm>
            <a:off x="467544" y="1412776"/>
            <a:ext cx="8496944"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hangingPunct="1">
              <a:lnSpc>
                <a:spcPct val="120000"/>
              </a:lnSpc>
            </a:pPr>
            <a:r>
              <a:rPr lang="zh-CN" altLang="en-US" b="1" dirty="0">
                <a:solidFill>
                  <a:srgbClr val="0000FF"/>
                </a:solidFill>
                <a:latin typeface="SimSun" panose="02010600030101010101" pitchFamily="2" charset="-122"/>
                <a:ea typeface="SimSun" panose="02010600030101010101" pitchFamily="2" charset="-122"/>
              </a:rPr>
              <a:t>一、问题的提出：</a:t>
            </a:r>
          </a:p>
          <a:p>
            <a:pPr hangingPunct="1">
              <a:lnSpc>
                <a:spcPct val="120000"/>
              </a:lnSpc>
            </a:pPr>
            <a:r>
              <a:rPr lang="zh-CN" altLang="en-US" b="1" dirty="0">
                <a:solidFill>
                  <a:srgbClr val="3333FF"/>
                </a:solidFill>
                <a:latin typeface="SimSun" panose="02010600030101010101" pitchFamily="2" charset="-122"/>
                <a:ea typeface="SimSun" panose="02010600030101010101" pitchFamily="2" charset="-122"/>
              </a:rPr>
              <a:t>     </a:t>
            </a:r>
            <a:r>
              <a:rPr lang="en-US" altLang="zh-CN" b="1" dirty="0">
                <a:solidFill>
                  <a:srgbClr val="000000"/>
                </a:solidFill>
                <a:latin typeface="SimSun" panose="02010600030101010101" pitchFamily="2" charset="-122"/>
                <a:ea typeface="SimSun" panose="02010600030101010101" pitchFamily="2" charset="-122"/>
              </a:rPr>
              <a:t>1</a:t>
            </a:r>
            <a:r>
              <a:rPr lang="zh-CN" altLang="en-US" b="1" dirty="0">
                <a:solidFill>
                  <a:srgbClr val="000000"/>
                </a:solidFill>
                <a:latin typeface="SimSun" panose="02010600030101010101" pitchFamily="2" charset="-122"/>
                <a:ea typeface="SimSun" panose="02010600030101010101" pitchFamily="2" charset="-122"/>
              </a:rPr>
              <a:t>．五个哲学家的生活方式是交替地进行思考和进餐；相邻两个哲学家只能有一个哲学家用餐。</a:t>
            </a:r>
          </a:p>
          <a:p>
            <a:pPr hangingPunct="1">
              <a:lnSpc>
                <a:spcPct val="120000"/>
              </a:lnSpc>
            </a:pPr>
            <a:r>
              <a:rPr lang="zh-CN" altLang="en-US" b="1" dirty="0">
                <a:solidFill>
                  <a:srgbClr val="000000"/>
                </a:solidFill>
                <a:latin typeface="SimSun" panose="02010600030101010101" pitchFamily="2" charset="-122"/>
                <a:ea typeface="SimSun" panose="02010600030101010101" pitchFamily="2" charset="-122"/>
              </a:rPr>
              <a:t>     </a:t>
            </a:r>
            <a:r>
              <a:rPr lang="en-US" altLang="zh-CN" b="1" dirty="0">
                <a:solidFill>
                  <a:srgbClr val="000000"/>
                </a:solidFill>
                <a:latin typeface="SimSun" panose="02010600030101010101" pitchFamily="2" charset="-122"/>
                <a:ea typeface="SimSun" panose="02010600030101010101" pitchFamily="2" charset="-122"/>
              </a:rPr>
              <a:t>2</a:t>
            </a:r>
            <a:r>
              <a:rPr lang="zh-CN" altLang="en-US" b="1" dirty="0">
                <a:solidFill>
                  <a:srgbClr val="000000"/>
                </a:solidFill>
                <a:latin typeface="SimSun" panose="02010600030101010101" pitchFamily="2" charset="-122"/>
                <a:ea typeface="SimSun" panose="02010600030101010101" pitchFamily="2" charset="-122"/>
              </a:rPr>
              <a:t>．共用一张园桌，分别坐在五把椅子上。</a:t>
            </a:r>
          </a:p>
          <a:p>
            <a:pPr hangingPunct="1">
              <a:lnSpc>
                <a:spcPct val="120000"/>
              </a:lnSpc>
            </a:pPr>
            <a:r>
              <a:rPr lang="zh-CN" altLang="en-US" b="1" dirty="0">
                <a:solidFill>
                  <a:srgbClr val="000000"/>
                </a:solidFill>
                <a:latin typeface="SimSun" panose="02010600030101010101" pitchFamily="2" charset="-122"/>
                <a:ea typeface="SimSun" panose="02010600030101010101" pitchFamily="2" charset="-122"/>
              </a:rPr>
              <a:t>     </a:t>
            </a:r>
            <a:r>
              <a:rPr lang="en-US" altLang="zh-CN" b="1" dirty="0">
                <a:solidFill>
                  <a:srgbClr val="000000"/>
                </a:solidFill>
                <a:latin typeface="SimSun" panose="02010600030101010101" pitchFamily="2" charset="-122"/>
                <a:ea typeface="SimSun" panose="02010600030101010101" pitchFamily="2" charset="-122"/>
              </a:rPr>
              <a:t>3</a:t>
            </a:r>
            <a:r>
              <a:rPr lang="zh-CN" altLang="en-US" b="1" dirty="0">
                <a:solidFill>
                  <a:srgbClr val="000000"/>
                </a:solidFill>
                <a:latin typeface="SimSun" panose="02010600030101010101" pitchFamily="2" charset="-122"/>
                <a:ea typeface="SimSun" panose="02010600030101010101" pitchFamily="2" charset="-122"/>
              </a:rPr>
              <a:t>．圆桌上有五个碗和五支筷子（临界资源）。</a:t>
            </a:r>
          </a:p>
          <a:p>
            <a:pPr hangingPunct="1">
              <a:lnSpc>
                <a:spcPct val="120000"/>
              </a:lnSpc>
            </a:pPr>
            <a:r>
              <a:rPr lang="zh-CN" altLang="en-US" b="1" dirty="0">
                <a:solidFill>
                  <a:srgbClr val="000000"/>
                </a:solidFill>
                <a:latin typeface="SimSun" panose="02010600030101010101" pitchFamily="2" charset="-122"/>
                <a:ea typeface="SimSun" panose="02010600030101010101" pitchFamily="2" charset="-122"/>
              </a:rPr>
              <a:t>     </a:t>
            </a:r>
            <a:r>
              <a:rPr lang="en-US" altLang="zh-CN" b="1" dirty="0">
                <a:solidFill>
                  <a:srgbClr val="000000"/>
                </a:solidFill>
                <a:latin typeface="SimSun" panose="02010600030101010101" pitchFamily="2" charset="-122"/>
                <a:ea typeface="SimSun" panose="02010600030101010101" pitchFamily="2" charset="-122"/>
              </a:rPr>
              <a:t>4</a:t>
            </a:r>
            <a:r>
              <a:rPr lang="zh-CN" altLang="en-US" b="1" dirty="0">
                <a:solidFill>
                  <a:srgbClr val="000000"/>
                </a:solidFill>
                <a:latin typeface="SimSun" panose="02010600030101010101" pitchFamily="2" charset="-122"/>
                <a:ea typeface="SimSun" panose="02010600030101010101" pitchFamily="2" charset="-122"/>
              </a:rPr>
              <a:t>．平时一个哲学家进行思考，饥饿时取左右两支筷子进餐。</a:t>
            </a:r>
          </a:p>
        </p:txBody>
      </p:sp>
      <p:sp>
        <p:nvSpPr>
          <p:cNvPr id="5" name="Rectangle 3">
            <a:extLst>
              <a:ext uri="{FF2B5EF4-FFF2-40B4-BE49-F238E27FC236}">
                <a16:creationId xmlns:a16="http://schemas.microsoft.com/office/drawing/2014/main" id="{49A330BB-DBC4-8848-A08F-891A843CF1AE}"/>
              </a:ext>
            </a:extLst>
          </p:cNvPr>
          <p:cNvSpPr>
            <a:spLocks noChangeArrowheads="1"/>
          </p:cNvSpPr>
          <p:nvPr/>
        </p:nvSpPr>
        <p:spPr bwMode="auto">
          <a:xfrm>
            <a:off x="1187624" y="404664"/>
            <a:ext cx="756084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2.5 </a:t>
            </a:r>
            <a:r>
              <a:rPr lang="zh-CN" altLang="en-US" sz="2800" b="1" dirty="0">
                <a:solidFill>
                  <a:srgbClr val="0000FF"/>
                </a:solidFill>
                <a:latin typeface="宋体" panose="02010600030101010101" pitchFamily="2" charset="-122"/>
              </a:rPr>
              <a:t>经典进程同步问题－</a:t>
            </a:r>
            <a:r>
              <a:rPr lang="zh-TW" altLang="en-US" sz="2800" b="1" dirty="0">
                <a:solidFill>
                  <a:srgbClr val="FF0000"/>
                </a:solidFill>
                <a:latin typeface="宋体" panose="02010600030101010101" pitchFamily="2" charset="-122"/>
              </a:rPr>
              <a:t>哲学家就餐</a:t>
            </a:r>
            <a:r>
              <a:rPr lang="zh-CN" altLang="en-US" sz="2800" b="1" dirty="0">
                <a:solidFill>
                  <a:srgbClr val="FF0000"/>
                </a:solidFill>
                <a:latin typeface="宋体" panose="02010600030101010101" pitchFamily="2" charset="-122"/>
              </a:rPr>
              <a:t>问题</a:t>
            </a:r>
          </a:p>
        </p:txBody>
      </p:sp>
      <p:sp>
        <p:nvSpPr>
          <p:cNvPr id="2" name="Slide Number Placeholder 1">
            <a:extLst>
              <a:ext uri="{FF2B5EF4-FFF2-40B4-BE49-F238E27FC236}">
                <a16:creationId xmlns:a16="http://schemas.microsoft.com/office/drawing/2014/main" id="{E10D805B-3B84-8C4D-A0D3-EE7B4A5C8260}"/>
              </a:ext>
            </a:extLst>
          </p:cNvPr>
          <p:cNvSpPr>
            <a:spLocks noGrp="1"/>
          </p:cNvSpPr>
          <p:nvPr>
            <p:ph type="sldNum" sz="quarter" idx="12"/>
          </p:nvPr>
        </p:nvSpPr>
        <p:spPr/>
        <p:txBody>
          <a:bodyPr/>
          <a:lstStyle/>
          <a:p>
            <a:fld id="{DC6D1BD5-D0BD-4B4A-ABF2-851E9CF71F86}" type="slidenum">
              <a:rPr lang="zh-CN" altLang="en-US" smtClean="0"/>
              <a:pPr/>
              <a:t>115</a:t>
            </a:fld>
            <a:endParaRPr lang="en-US" altLang="zh-CN" dirty="0"/>
          </a:p>
        </p:txBody>
      </p:sp>
    </p:spTree>
    <p:extLst>
      <p:ext uri="{BB962C8B-B14F-4D97-AF65-F5344CB8AC3E}">
        <p14:creationId xmlns:p14="http://schemas.microsoft.com/office/powerpoint/2010/main" val="242907135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08580">
                                            <p:txEl>
                                              <p:pRg st="0" end="0"/>
                                            </p:txEl>
                                          </p:spTgt>
                                        </p:tgtEl>
                                        <p:attrNameLst>
                                          <p:attrName>style.visibility</p:attrName>
                                        </p:attrNameLst>
                                      </p:cBhvr>
                                      <p:to>
                                        <p:strVal val="visible"/>
                                      </p:to>
                                    </p:set>
                                    <p:animEffect transition="in" filter="barn(outVertical)">
                                      <p:cBhvr>
                                        <p:cTn id="7" dur="500"/>
                                        <p:tgtEl>
                                          <p:spTgt spid="40858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08580">
                                            <p:txEl>
                                              <p:pRg st="1" end="1"/>
                                            </p:txEl>
                                          </p:spTgt>
                                        </p:tgtEl>
                                        <p:attrNameLst>
                                          <p:attrName>style.visibility</p:attrName>
                                        </p:attrNameLst>
                                      </p:cBhvr>
                                      <p:to>
                                        <p:strVal val="visible"/>
                                      </p:to>
                                    </p:set>
                                    <p:animEffect transition="in" filter="barn(outVertical)">
                                      <p:cBhvr>
                                        <p:cTn id="12" dur="500"/>
                                        <p:tgtEl>
                                          <p:spTgt spid="40858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408580">
                                            <p:txEl>
                                              <p:pRg st="2" end="2"/>
                                            </p:txEl>
                                          </p:spTgt>
                                        </p:tgtEl>
                                        <p:attrNameLst>
                                          <p:attrName>style.visibility</p:attrName>
                                        </p:attrNameLst>
                                      </p:cBhvr>
                                      <p:to>
                                        <p:strVal val="visible"/>
                                      </p:to>
                                    </p:set>
                                    <p:animEffect transition="in" filter="barn(outVertical)">
                                      <p:cBhvr>
                                        <p:cTn id="17" dur="500"/>
                                        <p:tgtEl>
                                          <p:spTgt spid="40858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408580">
                                            <p:txEl>
                                              <p:pRg st="3" end="3"/>
                                            </p:txEl>
                                          </p:spTgt>
                                        </p:tgtEl>
                                        <p:attrNameLst>
                                          <p:attrName>style.visibility</p:attrName>
                                        </p:attrNameLst>
                                      </p:cBhvr>
                                      <p:to>
                                        <p:strVal val="visible"/>
                                      </p:to>
                                    </p:set>
                                    <p:animEffect transition="in" filter="barn(outVertical)">
                                      <p:cBhvr>
                                        <p:cTn id="22" dur="500"/>
                                        <p:tgtEl>
                                          <p:spTgt spid="40858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408580">
                                            <p:txEl>
                                              <p:pRg st="4" end="4"/>
                                            </p:txEl>
                                          </p:spTgt>
                                        </p:tgtEl>
                                        <p:attrNameLst>
                                          <p:attrName>style.visibility</p:attrName>
                                        </p:attrNameLst>
                                      </p:cBhvr>
                                      <p:to>
                                        <p:strVal val="visible"/>
                                      </p:to>
                                    </p:set>
                                    <p:animEffect transition="in" filter="barn(outVertical)">
                                      <p:cBhvr>
                                        <p:cTn id="27" dur="500"/>
                                        <p:tgtEl>
                                          <p:spTgt spid="40858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580" grpId="0" build="p" autoUpdateAnimBg="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4">
            <a:extLst>
              <a:ext uri="{FF2B5EF4-FFF2-40B4-BE49-F238E27FC236}">
                <a16:creationId xmlns:a16="http://schemas.microsoft.com/office/drawing/2014/main" id="{179C539B-47DA-0647-B9BF-3B17343DEEAE}"/>
              </a:ext>
            </a:extLst>
          </p:cNvPr>
          <p:cNvSpPr txBox="1">
            <a:spLocks noChangeArrowheads="1"/>
          </p:cNvSpPr>
          <p:nvPr/>
        </p:nvSpPr>
        <p:spPr bwMode="auto">
          <a:xfrm>
            <a:off x="1835696" y="2428889"/>
            <a:ext cx="4875610" cy="4035079"/>
          </a:xfrm>
          <a:prstGeom prst="rect">
            <a:avLst/>
          </a:prstGeom>
          <a:solidFill>
            <a:srgbClr val="EAEAEA"/>
          </a:solidFill>
          <a:ln w="12700">
            <a:noFill/>
            <a:miter lim="800000"/>
            <a:headEnd type="none" w="sm" len="sm"/>
            <a:tailEnd type="none" w="sm" len="sm"/>
          </a:ln>
        </p:spPr>
        <p:txBody>
          <a:bodyPr>
            <a:spAutoFit/>
          </a:bodyPr>
          <a:lstStyle/>
          <a:p>
            <a:pPr>
              <a:lnSpc>
                <a:spcPts val="900"/>
              </a:lnSpc>
              <a:spcBef>
                <a:spcPct val="50000"/>
              </a:spcBef>
              <a:defRPr/>
            </a:pPr>
            <a:endParaRPr lang="en-US" altLang="zh-CN" sz="1800" b="1" dirty="0">
              <a:latin typeface="+mn-lt"/>
            </a:endParaRPr>
          </a:p>
          <a:p>
            <a:pPr>
              <a:lnSpc>
                <a:spcPts val="900"/>
              </a:lnSpc>
              <a:spcBef>
                <a:spcPct val="50000"/>
              </a:spcBef>
              <a:defRPr/>
            </a:pPr>
            <a:r>
              <a:rPr lang="en-US" altLang="zh-CN" sz="1800" b="1" dirty="0">
                <a:latin typeface="+mn-lt"/>
              </a:rPr>
              <a:t>Semaphore chopstick[5]= {1,1,1,1,1 } ;</a:t>
            </a:r>
          </a:p>
          <a:p>
            <a:pPr>
              <a:lnSpc>
                <a:spcPts val="900"/>
              </a:lnSpc>
              <a:spcBef>
                <a:spcPct val="50000"/>
              </a:spcBef>
              <a:defRPr/>
            </a:pPr>
            <a:r>
              <a:rPr lang="en-US" altLang="zh-CN" sz="1800" b="1" dirty="0" err="1">
                <a:solidFill>
                  <a:srgbClr val="FF00FF"/>
                </a:solidFill>
                <a:latin typeface="+mn-lt"/>
              </a:rPr>
              <a:t>Cobegin</a:t>
            </a:r>
            <a:endParaRPr lang="en-US" altLang="zh-CN" sz="1800" b="1" dirty="0">
              <a:solidFill>
                <a:srgbClr val="FF00FF"/>
              </a:solidFill>
              <a:latin typeface="+mn-lt"/>
            </a:endParaRPr>
          </a:p>
          <a:p>
            <a:pPr>
              <a:lnSpc>
                <a:spcPts val="900"/>
              </a:lnSpc>
              <a:spcBef>
                <a:spcPct val="50000"/>
              </a:spcBef>
              <a:defRPr/>
            </a:pPr>
            <a:r>
              <a:rPr lang="en-US" altLang="zh-CN" sz="1800" b="1" dirty="0">
                <a:latin typeface="+mn-lt"/>
              </a:rPr>
              <a:t>   </a:t>
            </a:r>
            <a:r>
              <a:rPr lang="en-US" altLang="zh-CN" sz="1800" b="1" dirty="0">
                <a:solidFill>
                  <a:srgbClr val="0000FF"/>
                </a:solidFill>
                <a:latin typeface="+mn-lt"/>
              </a:rPr>
              <a:t>process </a:t>
            </a:r>
            <a:r>
              <a:rPr lang="en-US" altLang="zh-CN" sz="1800" b="1" dirty="0" err="1">
                <a:solidFill>
                  <a:srgbClr val="0000FF"/>
                </a:solidFill>
                <a:latin typeface="+mn-lt"/>
              </a:rPr>
              <a:t>philosopher_i</a:t>
            </a:r>
            <a:r>
              <a:rPr lang="en-US" altLang="zh-CN" sz="1800" b="1" dirty="0">
                <a:solidFill>
                  <a:srgbClr val="0000FF"/>
                </a:solidFill>
                <a:latin typeface="+mn-lt"/>
              </a:rPr>
              <a:t>() {     </a:t>
            </a:r>
          </a:p>
          <a:p>
            <a:pPr>
              <a:lnSpc>
                <a:spcPts val="900"/>
              </a:lnSpc>
              <a:spcBef>
                <a:spcPct val="50000"/>
              </a:spcBef>
              <a:defRPr/>
            </a:pPr>
            <a:r>
              <a:rPr lang="en-US" altLang="zh-CN" sz="1800" b="1" dirty="0">
                <a:latin typeface="+mn-lt"/>
              </a:rPr>
              <a:t>     </a:t>
            </a:r>
            <a:r>
              <a:rPr lang="en-US" altLang="zh-CN" sz="1800" b="1" dirty="0">
                <a:solidFill>
                  <a:srgbClr val="FF3300"/>
                </a:solidFill>
                <a:latin typeface="+mn-lt"/>
              </a:rPr>
              <a:t>while(true) {</a:t>
            </a:r>
          </a:p>
          <a:p>
            <a:pPr>
              <a:lnSpc>
                <a:spcPts val="900"/>
              </a:lnSpc>
              <a:spcBef>
                <a:spcPct val="50000"/>
              </a:spcBef>
              <a:defRPr/>
            </a:pPr>
            <a:r>
              <a:rPr lang="en-US" altLang="zh-CN" sz="1800" b="1" dirty="0">
                <a:latin typeface="+mn-lt"/>
              </a:rPr>
              <a:t>          wait ( chopstick [ </a:t>
            </a:r>
            <a:r>
              <a:rPr lang="en-US" altLang="zh-CN" sz="1800" b="1" dirty="0" err="1">
                <a:latin typeface="+mn-lt"/>
              </a:rPr>
              <a:t>i</a:t>
            </a:r>
            <a:r>
              <a:rPr lang="en-US" altLang="zh-CN" sz="1800" b="1" dirty="0">
                <a:latin typeface="+mn-lt"/>
              </a:rPr>
              <a:t> ] ) ;</a:t>
            </a:r>
          </a:p>
          <a:p>
            <a:pPr>
              <a:lnSpc>
                <a:spcPts val="900"/>
              </a:lnSpc>
              <a:spcBef>
                <a:spcPct val="50000"/>
              </a:spcBef>
              <a:defRPr/>
            </a:pPr>
            <a:r>
              <a:rPr lang="en-US" altLang="zh-CN" sz="1800" b="1" dirty="0">
                <a:latin typeface="+mn-lt"/>
              </a:rPr>
              <a:t>          wait ( chopstick [( </a:t>
            </a:r>
            <a:r>
              <a:rPr lang="en-US" altLang="zh-CN" sz="1800" b="1" dirty="0" err="1">
                <a:latin typeface="+mn-lt"/>
              </a:rPr>
              <a:t>i</a:t>
            </a:r>
            <a:r>
              <a:rPr lang="en-US" altLang="zh-CN" sz="1800" b="1" dirty="0">
                <a:latin typeface="+mn-lt"/>
              </a:rPr>
              <a:t>  +1 ) %5 ] ) ;</a:t>
            </a:r>
          </a:p>
          <a:p>
            <a:pPr>
              <a:lnSpc>
                <a:spcPts val="900"/>
              </a:lnSpc>
              <a:spcBef>
                <a:spcPct val="50000"/>
              </a:spcBef>
              <a:defRPr/>
            </a:pPr>
            <a:r>
              <a:rPr lang="en-US" altLang="zh-CN" sz="1800" b="1" dirty="0">
                <a:latin typeface="+mn-lt"/>
              </a:rPr>
              <a:t>               …</a:t>
            </a:r>
          </a:p>
          <a:p>
            <a:pPr>
              <a:lnSpc>
                <a:spcPts val="900"/>
              </a:lnSpc>
              <a:spcBef>
                <a:spcPct val="50000"/>
              </a:spcBef>
              <a:defRPr/>
            </a:pPr>
            <a:r>
              <a:rPr lang="en-US" altLang="zh-CN" sz="1800" b="1" dirty="0">
                <a:latin typeface="+mn-lt"/>
              </a:rPr>
              <a:t>               </a:t>
            </a:r>
            <a:r>
              <a:rPr lang="en-US" altLang="zh-CN" sz="1800" b="1" dirty="0">
                <a:solidFill>
                  <a:srgbClr val="3333FF"/>
                </a:solidFill>
                <a:latin typeface="+mn-lt"/>
              </a:rPr>
              <a:t>eat ;</a:t>
            </a:r>
          </a:p>
          <a:p>
            <a:pPr>
              <a:lnSpc>
                <a:spcPts val="900"/>
              </a:lnSpc>
              <a:spcBef>
                <a:spcPct val="50000"/>
              </a:spcBef>
              <a:defRPr/>
            </a:pPr>
            <a:r>
              <a:rPr lang="en-US" altLang="zh-CN" sz="1800" b="1" dirty="0">
                <a:latin typeface="+mn-lt"/>
              </a:rPr>
              <a:t>          signal ( chopstick [ </a:t>
            </a:r>
            <a:r>
              <a:rPr lang="en-US" altLang="zh-CN" sz="1800" b="1" dirty="0" err="1">
                <a:latin typeface="+mn-lt"/>
              </a:rPr>
              <a:t>i</a:t>
            </a:r>
            <a:r>
              <a:rPr lang="en-US" altLang="zh-CN" sz="1800" b="1" dirty="0">
                <a:latin typeface="+mn-lt"/>
              </a:rPr>
              <a:t> ] ) ;</a:t>
            </a:r>
          </a:p>
          <a:p>
            <a:pPr>
              <a:lnSpc>
                <a:spcPts val="900"/>
              </a:lnSpc>
              <a:spcBef>
                <a:spcPct val="50000"/>
              </a:spcBef>
              <a:defRPr/>
            </a:pPr>
            <a:r>
              <a:rPr lang="en-US" altLang="zh-CN" sz="1800" b="1" dirty="0">
                <a:latin typeface="+mn-lt"/>
              </a:rPr>
              <a:t>          signal ( chopstick [ ( i+1 ) % 5 ] ) ;</a:t>
            </a:r>
          </a:p>
          <a:p>
            <a:pPr>
              <a:lnSpc>
                <a:spcPts val="900"/>
              </a:lnSpc>
              <a:spcBef>
                <a:spcPct val="50000"/>
              </a:spcBef>
              <a:defRPr/>
            </a:pPr>
            <a:r>
              <a:rPr lang="en-US" altLang="zh-CN" sz="1800" b="1" dirty="0">
                <a:latin typeface="+mn-lt"/>
              </a:rPr>
              <a:t>                   …</a:t>
            </a:r>
          </a:p>
          <a:p>
            <a:pPr>
              <a:lnSpc>
                <a:spcPts val="900"/>
              </a:lnSpc>
              <a:spcBef>
                <a:spcPct val="50000"/>
              </a:spcBef>
              <a:defRPr/>
            </a:pPr>
            <a:r>
              <a:rPr lang="en-US" altLang="zh-CN" sz="1800" b="1" dirty="0">
                <a:latin typeface="+mn-lt"/>
              </a:rPr>
              <a:t>              think ;</a:t>
            </a:r>
          </a:p>
          <a:p>
            <a:pPr>
              <a:lnSpc>
                <a:spcPts val="900"/>
              </a:lnSpc>
              <a:spcBef>
                <a:spcPct val="50000"/>
              </a:spcBef>
              <a:defRPr/>
            </a:pPr>
            <a:r>
              <a:rPr lang="en-US" altLang="zh-CN" sz="1800" b="1" dirty="0">
                <a:latin typeface="+mn-lt"/>
              </a:rPr>
              <a:t>     </a:t>
            </a:r>
            <a:r>
              <a:rPr lang="en-US" altLang="zh-CN" sz="1800" b="1" dirty="0">
                <a:solidFill>
                  <a:srgbClr val="FF3300"/>
                </a:solidFill>
                <a:latin typeface="+mn-lt"/>
              </a:rPr>
              <a:t> }</a:t>
            </a:r>
          </a:p>
          <a:p>
            <a:pPr>
              <a:lnSpc>
                <a:spcPts val="900"/>
              </a:lnSpc>
              <a:spcBef>
                <a:spcPct val="50000"/>
              </a:spcBef>
              <a:defRPr/>
            </a:pPr>
            <a:r>
              <a:rPr lang="en-US" altLang="zh-CN" sz="1800" b="1" dirty="0">
                <a:solidFill>
                  <a:srgbClr val="0000FF"/>
                </a:solidFill>
                <a:latin typeface="+mn-lt"/>
              </a:rPr>
              <a:t>   }</a:t>
            </a:r>
          </a:p>
          <a:p>
            <a:pPr>
              <a:lnSpc>
                <a:spcPts val="900"/>
              </a:lnSpc>
              <a:spcBef>
                <a:spcPct val="50000"/>
              </a:spcBef>
              <a:defRPr/>
            </a:pPr>
            <a:r>
              <a:rPr lang="en-US" altLang="zh-CN" sz="1800" b="1" dirty="0" err="1">
                <a:solidFill>
                  <a:srgbClr val="FF00FF"/>
                </a:solidFill>
                <a:latin typeface="+mn-lt"/>
              </a:rPr>
              <a:t>Coend</a:t>
            </a:r>
            <a:endParaRPr lang="en-US" altLang="zh-CN" sz="1800" b="1" dirty="0">
              <a:solidFill>
                <a:srgbClr val="FF00FF"/>
              </a:solidFill>
              <a:latin typeface="+mn-lt"/>
            </a:endParaRPr>
          </a:p>
        </p:txBody>
      </p:sp>
      <p:sp>
        <p:nvSpPr>
          <p:cNvPr id="115715" name="Text Box 5">
            <a:extLst>
              <a:ext uri="{FF2B5EF4-FFF2-40B4-BE49-F238E27FC236}">
                <a16:creationId xmlns:a16="http://schemas.microsoft.com/office/drawing/2014/main" id="{9EF689DE-6F1A-3743-AF67-C5B700E58DC3}"/>
              </a:ext>
            </a:extLst>
          </p:cNvPr>
          <p:cNvSpPr txBox="1">
            <a:spLocks noChangeArrowheads="1"/>
          </p:cNvSpPr>
          <p:nvPr/>
        </p:nvSpPr>
        <p:spPr bwMode="auto">
          <a:xfrm>
            <a:off x="539552" y="1224144"/>
            <a:ext cx="64579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hangingPunct="1"/>
            <a:r>
              <a:rPr lang="zh-CN" altLang="en-US" b="1" dirty="0">
                <a:solidFill>
                  <a:srgbClr val="0000FF"/>
                </a:solidFill>
                <a:latin typeface="华文楷体" panose="02010600040101010101" pitchFamily="2" charset="-122"/>
                <a:ea typeface="华文楷体" panose="02010600040101010101" pitchFamily="2" charset="-122"/>
              </a:rPr>
              <a:t>二、利用记录型信号量解决哲学家进餐问题</a:t>
            </a:r>
            <a:endParaRPr lang="zh-CN" altLang="en-US" dirty="0">
              <a:solidFill>
                <a:srgbClr val="FF3300"/>
              </a:solidFill>
              <a:latin typeface="华文楷体" panose="02010600040101010101" pitchFamily="2" charset="-122"/>
              <a:ea typeface="华文楷体" panose="02010600040101010101" pitchFamily="2" charset="-122"/>
            </a:endParaRPr>
          </a:p>
        </p:txBody>
      </p:sp>
      <p:sp>
        <p:nvSpPr>
          <p:cNvPr id="5" name="TextBox 4">
            <a:extLst>
              <a:ext uri="{FF2B5EF4-FFF2-40B4-BE49-F238E27FC236}">
                <a16:creationId xmlns:a16="http://schemas.microsoft.com/office/drawing/2014/main" id="{99DBB4D7-B177-EA4C-A5C8-8170D21DECD2}"/>
              </a:ext>
            </a:extLst>
          </p:cNvPr>
          <p:cNvSpPr txBox="1">
            <a:spLocks noChangeArrowheads="1"/>
          </p:cNvSpPr>
          <p:nvPr/>
        </p:nvSpPr>
        <p:spPr bwMode="auto">
          <a:xfrm>
            <a:off x="899592" y="1764140"/>
            <a:ext cx="734481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sz="2100" b="1" dirty="0">
                <a:solidFill>
                  <a:srgbClr val="FF3300"/>
                </a:solidFill>
                <a:latin typeface="华文楷体" panose="02010600040101010101" pitchFamily="2" charset="-122"/>
                <a:ea typeface="华文楷体" panose="02010600040101010101" pitchFamily="2" charset="-122"/>
              </a:rPr>
              <a:t>所有信号量被初始化为 </a:t>
            </a:r>
            <a:r>
              <a:rPr lang="en-US" altLang="zh-CN" sz="2100" b="1" dirty="0">
                <a:solidFill>
                  <a:srgbClr val="0000FF"/>
                </a:solidFill>
                <a:latin typeface="华文楷体" panose="02010600040101010101" pitchFamily="2" charset="-122"/>
                <a:ea typeface="华文楷体" panose="02010600040101010101" pitchFamily="2" charset="-122"/>
              </a:rPr>
              <a:t>1</a:t>
            </a:r>
            <a:r>
              <a:rPr lang="en-US" altLang="zh-CN" sz="2100" b="1" dirty="0">
                <a:solidFill>
                  <a:srgbClr val="FF3300"/>
                </a:solidFill>
                <a:latin typeface="华文楷体" panose="02010600040101010101" pitchFamily="2" charset="-122"/>
                <a:ea typeface="华文楷体" panose="02010600040101010101" pitchFamily="2" charset="-122"/>
              </a:rPr>
              <a:t> </a:t>
            </a:r>
            <a:r>
              <a:rPr lang="zh-CN" altLang="en-US" sz="2100" b="1" dirty="0">
                <a:solidFill>
                  <a:srgbClr val="FF3300"/>
                </a:solidFill>
                <a:latin typeface="华文楷体" panose="02010600040101010101" pitchFamily="2" charset="-122"/>
                <a:ea typeface="华文楷体" panose="02010600040101010101" pitchFamily="2" charset="-122"/>
              </a:rPr>
              <a:t>，则第</a:t>
            </a:r>
            <a:r>
              <a:rPr lang="en-US" altLang="zh-CN" sz="2100" b="1" dirty="0" err="1">
                <a:solidFill>
                  <a:srgbClr val="0000FF"/>
                </a:solidFill>
                <a:latin typeface="华文楷体" panose="02010600040101010101" pitchFamily="2" charset="-122"/>
                <a:ea typeface="华文楷体" panose="02010600040101010101" pitchFamily="2" charset="-122"/>
              </a:rPr>
              <a:t>i</a:t>
            </a:r>
            <a:r>
              <a:rPr lang="zh-CN" altLang="en-US" sz="2100" b="1" dirty="0">
                <a:solidFill>
                  <a:srgbClr val="FF3300"/>
                </a:solidFill>
                <a:latin typeface="华文楷体" panose="02010600040101010101" pitchFamily="2" charset="-122"/>
                <a:ea typeface="华文楷体" panose="02010600040101010101" pitchFamily="2" charset="-122"/>
              </a:rPr>
              <a:t>个哲学家的活动描述如下：</a:t>
            </a:r>
            <a:endParaRPr lang="zh-CN" altLang="en-US" sz="2100" dirty="0"/>
          </a:p>
        </p:txBody>
      </p:sp>
      <p:sp>
        <p:nvSpPr>
          <p:cNvPr id="8" name="Rectangle 3">
            <a:extLst>
              <a:ext uri="{FF2B5EF4-FFF2-40B4-BE49-F238E27FC236}">
                <a16:creationId xmlns:a16="http://schemas.microsoft.com/office/drawing/2014/main" id="{FF010A4F-2286-7A4B-A000-A368252AE8D7}"/>
              </a:ext>
            </a:extLst>
          </p:cNvPr>
          <p:cNvSpPr>
            <a:spLocks noChangeArrowheads="1"/>
          </p:cNvSpPr>
          <p:nvPr/>
        </p:nvSpPr>
        <p:spPr bwMode="auto">
          <a:xfrm>
            <a:off x="1187624" y="404664"/>
            <a:ext cx="756084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2.5 </a:t>
            </a:r>
            <a:r>
              <a:rPr lang="zh-CN" altLang="en-US" sz="2800" b="1" dirty="0">
                <a:solidFill>
                  <a:srgbClr val="0000FF"/>
                </a:solidFill>
                <a:latin typeface="宋体" panose="02010600030101010101" pitchFamily="2" charset="-122"/>
              </a:rPr>
              <a:t>经典进程同步问题－</a:t>
            </a:r>
            <a:r>
              <a:rPr lang="zh-TW" altLang="en-US" sz="2800" b="1" dirty="0">
                <a:solidFill>
                  <a:srgbClr val="FF0000"/>
                </a:solidFill>
                <a:latin typeface="宋体" panose="02010600030101010101" pitchFamily="2" charset="-122"/>
              </a:rPr>
              <a:t>哲学家就餐</a:t>
            </a:r>
            <a:r>
              <a:rPr lang="zh-CN" altLang="en-US" sz="2800" b="1" dirty="0">
                <a:solidFill>
                  <a:srgbClr val="FF0000"/>
                </a:solidFill>
                <a:latin typeface="宋体" panose="02010600030101010101" pitchFamily="2" charset="-122"/>
              </a:rPr>
              <a:t>问题</a:t>
            </a:r>
          </a:p>
        </p:txBody>
      </p:sp>
      <p:sp>
        <p:nvSpPr>
          <p:cNvPr id="2" name="Slide Number Placeholder 1">
            <a:extLst>
              <a:ext uri="{FF2B5EF4-FFF2-40B4-BE49-F238E27FC236}">
                <a16:creationId xmlns:a16="http://schemas.microsoft.com/office/drawing/2014/main" id="{32EE9806-D72F-3B4D-A0C1-218710AE6ADF}"/>
              </a:ext>
            </a:extLst>
          </p:cNvPr>
          <p:cNvSpPr>
            <a:spLocks noGrp="1"/>
          </p:cNvSpPr>
          <p:nvPr>
            <p:ph type="sldNum" sz="quarter" idx="12"/>
          </p:nvPr>
        </p:nvSpPr>
        <p:spPr/>
        <p:txBody>
          <a:bodyPr/>
          <a:lstStyle/>
          <a:p>
            <a:fld id="{DC6D1BD5-D0BD-4B4A-ABF2-851E9CF71F86}" type="slidenum">
              <a:rPr lang="zh-CN" altLang="en-US" smtClean="0"/>
              <a:pPr/>
              <a:t>116</a:t>
            </a:fld>
            <a:endParaRPr lang="en-US" altLang="zh-CN" dirty="0"/>
          </a:p>
        </p:txBody>
      </p:sp>
    </p:spTree>
    <p:extLst>
      <p:ext uri="{BB962C8B-B14F-4D97-AF65-F5344CB8AC3E}">
        <p14:creationId xmlns:p14="http://schemas.microsoft.com/office/powerpoint/2010/main" val="352635918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4690"/>
                                        </p:tgtEl>
                                        <p:attrNameLst>
                                          <p:attrName>style.visibility</p:attrName>
                                        </p:attrNameLst>
                                      </p:cBhvr>
                                      <p:to>
                                        <p:strVal val="visible"/>
                                      </p:to>
                                    </p:set>
                                    <p:animEffect transition="in" filter="blinds(horizontal)">
                                      <p:cBhvr>
                                        <p:cTn id="12" dur="500"/>
                                        <p:tgtEl>
                                          <p:spTgt spid="1146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0" grpId="0" animBg="1"/>
      <p:bldP spid="5"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2" name="Text Box 4">
            <a:extLst>
              <a:ext uri="{FF2B5EF4-FFF2-40B4-BE49-F238E27FC236}">
                <a16:creationId xmlns:a16="http://schemas.microsoft.com/office/drawing/2014/main" id="{C2DC949A-A77E-8841-9FB4-541436C22F3A}"/>
              </a:ext>
            </a:extLst>
          </p:cNvPr>
          <p:cNvSpPr txBox="1">
            <a:spLocks noChangeArrowheads="1"/>
          </p:cNvSpPr>
          <p:nvPr/>
        </p:nvSpPr>
        <p:spPr bwMode="auto">
          <a:xfrm>
            <a:off x="539552" y="1484784"/>
            <a:ext cx="8064896" cy="4243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20000"/>
              </a:lnSpc>
            </a:pPr>
            <a:r>
              <a:rPr lang="en-US" altLang="zh-CN" sz="1800" b="1" dirty="0">
                <a:solidFill>
                  <a:srgbClr val="000000"/>
                </a:solidFill>
                <a:latin typeface="华文楷体" panose="02010600040101010101" pitchFamily="2" charset="-122"/>
                <a:ea typeface="华文楷体" panose="02010600040101010101" pitchFamily="2" charset="-122"/>
              </a:rPr>
              <a:t>      </a:t>
            </a:r>
            <a:r>
              <a:rPr lang="zh-CN" altLang="en-US" b="1" dirty="0">
                <a:solidFill>
                  <a:srgbClr val="000000"/>
                </a:solidFill>
                <a:latin typeface="华文楷体" panose="02010600040101010101" pitchFamily="2" charset="-122"/>
                <a:ea typeface="华文楷体" panose="02010600040101010101" pitchFamily="2" charset="-122"/>
              </a:rPr>
              <a:t>该解法可以保证两个相邻哲学家不会同时进餐，但</a:t>
            </a:r>
            <a:r>
              <a:rPr lang="zh-CN" altLang="en-US" b="1" dirty="0">
                <a:solidFill>
                  <a:srgbClr val="FF0000"/>
                </a:solidFill>
                <a:latin typeface="华文楷体" panose="02010600040101010101" pitchFamily="2" charset="-122"/>
                <a:ea typeface="华文楷体" panose="02010600040101010101" pitchFamily="2" charset="-122"/>
              </a:rPr>
              <a:t>可能会引起死锁</a:t>
            </a:r>
            <a:r>
              <a:rPr lang="zh-CN" altLang="en-US" b="1" dirty="0">
                <a:solidFill>
                  <a:srgbClr val="000000"/>
                </a:solidFill>
                <a:latin typeface="华文楷体" panose="02010600040101010101" pitchFamily="2" charset="-122"/>
                <a:ea typeface="华文楷体" panose="02010600040101010101" pitchFamily="2" charset="-122"/>
              </a:rPr>
              <a:t>。对这样的死锁问题可以采用下面的几种解决方法：</a:t>
            </a:r>
          </a:p>
          <a:p>
            <a:pPr>
              <a:lnSpc>
                <a:spcPct val="120000"/>
              </a:lnSpc>
            </a:pPr>
            <a:r>
              <a:rPr lang="zh-CN" altLang="en-US" b="1" dirty="0">
                <a:solidFill>
                  <a:srgbClr val="3333FF"/>
                </a:solidFill>
                <a:latin typeface="华文楷体" panose="02010600040101010101" pitchFamily="2" charset="-122"/>
                <a:ea typeface="华文楷体" panose="02010600040101010101" pitchFamily="2" charset="-122"/>
              </a:rPr>
              <a:t>     </a:t>
            </a:r>
            <a:r>
              <a:rPr lang="en-US" altLang="zh-CN" b="1" dirty="0">
                <a:solidFill>
                  <a:srgbClr val="3333FF"/>
                </a:solidFill>
                <a:latin typeface="华文楷体" panose="02010600040101010101" pitchFamily="2" charset="-122"/>
                <a:ea typeface="华文楷体" panose="02010600040101010101" pitchFamily="2" charset="-122"/>
              </a:rPr>
              <a:t>1</a:t>
            </a:r>
            <a:r>
              <a:rPr lang="zh-CN" altLang="en-US" b="1" dirty="0">
                <a:solidFill>
                  <a:srgbClr val="3333FF"/>
                </a:solidFill>
                <a:latin typeface="华文楷体" panose="02010600040101010101" pitchFamily="2" charset="-122"/>
                <a:ea typeface="华文楷体" panose="02010600040101010101" pitchFamily="2" charset="-122"/>
              </a:rPr>
              <a:t>、至多只允许四个哲学家同时进餐，以保证至少有一个哲学家能够进餐。</a:t>
            </a:r>
          </a:p>
          <a:p>
            <a:pPr>
              <a:lnSpc>
                <a:spcPct val="120000"/>
              </a:lnSpc>
            </a:pPr>
            <a:r>
              <a:rPr lang="zh-CN" altLang="en-US" b="1" dirty="0">
                <a:solidFill>
                  <a:srgbClr val="3333FF"/>
                </a:solidFill>
                <a:latin typeface="华文楷体" panose="02010600040101010101" pitchFamily="2" charset="-122"/>
                <a:ea typeface="华文楷体" panose="02010600040101010101" pitchFamily="2" charset="-122"/>
              </a:rPr>
              <a:t>     </a:t>
            </a:r>
            <a:r>
              <a:rPr lang="en-US" altLang="zh-CN" b="1" dirty="0">
                <a:solidFill>
                  <a:srgbClr val="3333FF"/>
                </a:solidFill>
                <a:latin typeface="华文楷体" panose="02010600040101010101" pitchFamily="2" charset="-122"/>
                <a:ea typeface="华文楷体" panose="02010600040101010101" pitchFamily="2" charset="-122"/>
              </a:rPr>
              <a:t>2</a:t>
            </a:r>
            <a:r>
              <a:rPr lang="zh-CN" altLang="en-US" b="1" dirty="0">
                <a:solidFill>
                  <a:srgbClr val="3333FF"/>
                </a:solidFill>
                <a:latin typeface="华文楷体" panose="02010600040101010101" pitchFamily="2" charset="-122"/>
                <a:ea typeface="华文楷体" panose="02010600040101010101" pitchFamily="2" charset="-122"/>
              </a:rPr>
              <a:t>、仅当哲学家的左、右两支筷子均可使用时，才允许他拿起筷子进餐。</a:t>
            </a:r>
          </a:p>
          <a:p>
            <a:pPr>
              <a:lnSpc>
                <a:spcPct val="120000"/>
              </a:lnSpc>
            </a:pPr>
            <a:r>
              <a:rPr lang="zh-CN" altLang="en-US" b="1" dirty="0">
                <a:solidFill>
                  <a:srgbClr val="3333FF"/>
                </a:solidFill>
                <a:latin typeface="华文楷体" panose="02010600040101010101" pitchFamily="2" charset="-122"/>
                <a:ea typeface="华文楷体" panose="02010600040101010101" pitchFamily="2" charset="-122"/>
              </a:rPr>
              <a:t>     </a:t>
            </a:r>
            <a:r>
              <a:rPr lang="en-US" altLang="zh-CN" b="1" dirty="0">
                <a:solidFill>
                  <a:srgbClr val="3333FF"/>
                </a:solidFill>
                <a:latin typeface="华文楷体" panose="02010600040101010101" pitchFamily="2" charset="-122"/>
                <a:ea typeface="华文楷体" panose="02010600040101010101" pitchFamily="2" charset="-122"/>
              </a:rPr>
              <a:t>3</a:t>
            </a:r>
            <a:r>
              <a:rPr lang="zh-CN" altLang="en-US" b="1" dirty="0">
                <a:solidFill>
                  <a:srgbClr val="3333FF"/>
                </a:solidFill>
                <a:latin typeface="华文楷体" panose="02010600040101010101" pitchFamily="2" charset="-122"/>
                <a:ea typeface="华文楷体" panose="02010600040101010101" pitchFamily="2" charset="-122"/>
              </a:rPr>
              <a:t>、规定奇数号哲学家先拿他左边的筷子，然后再去拿他右边的筷子；而偶数号哲学家则相反。</a:t>
            </a:r>
            <a:endParaRPr lang="zh-CN" altLang="en-US" dirty="0">
              <a:solidFill>
                <a:srgbClr val="3333FF"/>
              </a:solidFill>
              <a:latin typeface="华文楷体" panose="02010600040101010101" pitchFamily="2" charset="-122"/>
              <a:ea typeface="华文楷体" panose="02010600040101010101" pitchFamily="2" charset="-122"/>
            </a:endParaRPr>
          </a:p>
        </p:txBody>
      </p:sp>
      <p:sp>
        <p:nvSpPr>
          <p:cNvPr id="5" name="Rectangle 3">
            <a:extLst>
              <a:ext uri="{FF2B5EF4-FFF2-40B4-BE49-F238E27FC236}">
                <a16:creationId xmlns:a16="http://schemas.microsoft.com/office/drawing/2014/main" id="{A399A451-FA01-0E42-8D80-F38FFE92ED82}"/>
              </a:ext>
            </a:extLst>
          </p:cNvPr>
          <p:cNvSpPr>
            <a:spLocks noChangeArrowheads="1"/>
          </p:cNvSpPr>
          <p:nvPr/>
        </p:nvSpPr>
        <p:spPr bwMode="auto">
          <a:xfrm>
            <a:off x="1187624" y="404664"/>
            <a:ext cx="756084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2.5 </a:t>
            </a:r>
            <a:r>
              <a:rPr lang="zh-CN" altLang="en-US" sz="2800" b="1" dirty="0">
                <a:solidFill>
                  <a:srgbClr val="0000FF"/>
                </a:solidFill>
                <a:latin typeface="宋体" panose="02010600030101010101" pitchFamily="2" charset="-122"/>
              </a:rPr>
              <a:t>经典进程同步问题－</a:t>
            </a:r>
            <a:r>
              <a:rPr lang="zh-TW" altLang="en-US" sz="2800" b="1" dirty="0">
                <a:solidFill>
                  <a:srgbClr val="FF0000"/>
                </a:solidFill>
                <a:latin typeface="宋体" panose="02010600030101010101" pitchFamily="2" charset="-122"/>
              </a:rPr>
              <a:t>哲学家就餐</a:t>
            </a:r>
            <a:r>
              <a:rPr lang="zh-CN" altLang="en-US" sz="2800" b="1" dirty="0">
                <a:solidFill>
                  <a:srgbClr val="FF0000"/>
                </a:solidFill>
                <a:latin typeface="宋体" panose="02010600030101010101" pitchFamily="2" charset="-122"/>
              </a:rPr>
              <a:t>问题</a:t>
            </a:r>
          </a:p>
        </p:txBody>
      </p:sp>
      <p:sp>
        <p:nvSpPr>
          <p:cNvPr id="2" name="Slide Number Placeholder 1">
            <a:extLst>
              <a:ext uri="{FF2B5EF4-FFF2-40B4-BE49-F238E27FC236}">
                <a16:creationId xmlns:a16="http://schemas.microsoft.com/office/drawing/2014/main" id="{20790ACD-E321-5B4A-B867-FA4B077306DA}"/>
              </a:ext>
            </a:extLst>
          </p:cNvPr>
          <p:cNvSpPr>
            <a:spLocks noGrp="1"/>
          </p:cNvSpPr>
          <p:nvPr>
            <p:ph type="sldNum" sz="quarter" idx="12"/>
          </p:nvPr>
        </p:nvSpPr>
        <p:spPr/>
        <p:txBody>
          <a:bodyPr/>
          <a:lstStyle/>
          <a:p>
            <a:fld id="{DC6D1BD5-D0BD-4B4A-ABF2-851E9CF71F86}" type="slidenum">
              <a:rPr lang="zh-CN" altLang="en-US" smtClean="0"/>
              <a:pPr/>
              <a:t>117</a:t>
            </a:fld>
            <a:endParaRPr lang="en-US" altLang="zh-CN" dirty="0"/>
          </a:p>
        </p:txBody>
      </p:sp>
    </p:spTree>
    <p:extLst>
      <p:ext uri="{BB962C8B-B14F-4D97-AF65-F5344CB8AC3E}">
        <p14:creationId xmlns:p14="http://schemas.microsoft.com/office/powerpoint/2010/main" val="2288539286"/>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1652">
                                            <p:txEl>
                                              <p:pRg st="0" end="0"/>
                                            </p:txEl>
                                          </p:spTgt>
                                        </p:tgtEl>
                                        <p:attrNameLst>
                                          <p:attrName>style.visibility</p:attrName>
                                        </p:attrNameLst>
                                      </p:cBhvr>
                                      <p:to>
                                        <p:strVal val="visible"/>
                                      </p:to>
                                    </p:set>
                                    <p:animEffect transition="in" filter="dissolve">
                                      <p:cBhvr>
                                        <p:cTn id="7" dur="500"/>
                                        <p:tgtEl>
                                          <p:spTgt spid="41165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1652">
                                            <p:txEl>
                                              <p:pRg st="1" end="1"/>
                                            </p:txEl>
                                          </p:spTgt>
                                        </p:tgtEl>
                                        <p:attrNameLst>
                                          <p:attrName>style.visibility</p:attrName>
                                        </p:attrNameLst>
                                      </p:cBhvr>
                                      <p:to>
                                        <p:strVal val="visible"/>
                                      </p:to>
                                    </p:set>
                                    <p:animEffect transition="in" filter="dissolve">
                                      <p:cBhvr>
                                        <p:cTn id="12" dur="500"/>
                                        <p:tgtEl>
                                          <p:spTgt spid="41165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11652">
                                            <p:txEl>
                                              <p:pRg st="2" end="2"/>
                                            </p:txEl>
                                          </p:spTgt>
                                        </p:tgtEl>
                                        <p:attrNameLst>
                                          <p:attrName>style.visibility</p:attrName>
                                        </p:attrNameLst>
                                      </p:cBhvr>
                                      <p:to>
                                        <p:strVal val="visible"/>
                                      </p:to>
                                    </p:set>
                                    <p:animEffect transition="in" filter="dissolve">
                                      <p:cBhvr>
                                        <p:cTn id="17" dur="500"/>
                                        <p:tgtEl>
                                          <p:spTgt spid="41165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11652">
                                            <p:txEl>
                                              <p:pRg st="3" end="3"/>
                                            </p:txEl>
                                          </p:spTgt>
                                        </p:tgtEl>
                                        <p:attrNameLst>
                                          <p:attrName>style.visibility</p:attrName>
                                        </p:attrNameLst>
                                      </p:cBhvr>
                                      <p:to>
                                        <p:strVal val="visible"/>
                                      </p:to>
                                    </p:set>
                                    <p:animEffect transition="in" filter="dissolve">
                                      <p:cBhvr>
                                        <p:cTn id="22" dur="500"/>
                                        <p:tgtEl>
                                          <p:spTgt spid="41165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52" grpId="0" build="p" autoUpdateAnimBg="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ext Box 4">
            <a:extLst>
              <a:ext uri="{FF2B5EF4-FFF2-40B4-BE49-F238E27FC236}">
                <a16:creationId xmlns:a16="http://schemas.microsoft.com/office/drawing/2014/main" id="{4C9467E0-6C87-4F49-A951-09D2BF96F0B9}"/>
              </a:ext>
            </a:extLst>
          </p:cNvPr>
          <p:cNvSpPr txBox="1">
            <a:spLocks noChangeArrowheads="1"/>
          </p:cNvSpPr>
          <p:nvPr/>
        </p:nvSpPr>
        <p:spPr bwMode="auto">
          <a:xfrm>
            <a:off x="402430" y="1418444"/>
            <a:ext cx="7625953" cy="9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85000"/>
              </a:lnSpc>
              <a:spcBef>
                <a:spcPct val="50000"/>
              </a:spcBef>
            </a:pPr>
            <a:r>
              <a:rPr lang="zh-CN" altLang="en-US" b="1" dirty="0">
                <a:solidFill>
                  <a:srgbClr val="0000FF"/>
                </a:solidFill>
                <a:latin typeface="华文楷体" panose="02010600040101010101" pitchFamily="2" charset="-122"/>
                <a:ea typeface="华文楷体" panose="02010600040101010101" pitchFamily="2" charset="-122"/>
              </a:rPr>
              <a:t>三、利用</a:t>
            </a:r>
            <a:r>
              <a:rPr lang="en-US" altLang="zh-CN" b="1" dirty="0">
                <a:solidFill>
                  <a:srgbClr val="0000FF"/>
                </a:solidFill>
                <a:latin typeface="华文楷体" panose="02010600040101010101" pitchFamily="2" charset="-122"/>
                <a:ea typeface="华文楷体" panose="02010600040101010101" pitchFamily="2" charset="-122"/>
              </a:rPr>
              <a:t>AND</a:t>
            </a:r>
            <a:r>
              <a:rPr lang="zh-CN" altLang="en-US" b="1" dirty="0">
                <a:solidFill>
                  <a:srgbClr val="0000FF"/>
                </a:solidFill>
                <a:latin typeface="华文楷体" panose="02010600040101010101" pitchFamily="2" charset="-122"/>
                <a:ea typeface="华文楷体" panose="02010600040101010101" pitchFamily="2" charset="-122"/>
              </a:rPr>
              <a:t>信号量机制解决哲学家进餐问题</a:t>
            </a:r>
          </a:p>
          <a:p>
            <a:pPr>
              <a:lnSpc>
                <a:spcPct val="85000"/>
              </a:lnSpc>
              <a:spcBef>
                <a:spcPct val="50000"/>
              </a:spcBef>
            </a:pPr>
            <a:r>
              <a:rPr lang="zh-CN" altLang="en-US" b="1" dirty="0">
                <a:solidFill>
                  <a:srgbClr val="FF3300"/>
                </a:solidFill>
                <a:latin typeface="华文楷体" panose="02010600040101010101" pitchFamily="2" charset="-122"/>
                <a:ea typeface="华文楷体" panose="02010600040101010101" pitchFamily="2" charset="-122"/>
              </a:rPr>
              <a:t>    用</a:t>
            </a:r>
            <a:r>
              <a:rPr lang="en-US" altLang="zh-CN" b="1" dirty="0">
                <a:solidFill>
                  <a:srgbClr val="FF3300"/>
                </a:solidFill>
                <a:latin typeface="华文楷体" panose="02010600040101010101" pitchFamily="2" charset="-122"/>
                <a:ea typeface="华文楷体" panose="02010600040101010101" pitchFamily="2" charset="-122"/>
              </a:rPr>
              <a:t>AND</a:t>
            </a:r>
            <a:r>
              <a:rPr lang="zh-CN" altLang="en-US" b="1" dirty="0">
                <a:solidFill>
                  <a:srgbClr val="FF3300"/>
                </a:solidFill>
                <a:latin typeface="华文楷体" panose="02010600040101010101" pitchFamily="2" charset="-122"/>
                <a:ea typeface="华文楷体" panose="02010600040101010101" pitchFamily="2" charset="-122"/>
              </a:rPr>
              <a:t>信号量机制可获得最简洁的解法：</a:t>
            </a:r>
            <a:endParaRPr lang="zh-CN" altLang="en-US" b="1" dirty="0">
              <a:solidFill>
                <a:schemeClr val="tx1"/>
              </a:solidFill>
              <a:latin typeface="华文楷体" panose="02010600040101010101" pitchFamily="2" charset="-122"/>
              <a:ea typeface="华文楷体" panose="02010600040101010101" pitchFamily="2" charset="-122"/>
            </a:endParaRPr>
          </a:p>
        </p:txBody>
      </p:sp>
      <p:sp>
        <p:nvSpPr>
          <p:cNvPr id="4" name="TextBox 3">
            <a:extLst>
              <a:ext uri="{FF2B5EF4-FFF2-40B4-BE49-F238E27FC236}">
                <a16:creationId xmlns:a16="http://schemas.microsoft.com/office/drawing/2014/main" id="{8CAC44AC-804A-214E-9971-038BFD621683}"/>
              </a:ext>
            </a:extLst>
          </p:cNvPr>
          <p:cNvSpPr txBox="1"/>
          <p:nvPr/>
        </p:nvSpPr>
        <p:spPr>
          <a:xfrm>
            <a:off x="683568" y="3174409"/>
            <a:ext cx="6268640" cy="3227935"/>
          </a:xfrm>
          <a:prstGeom prst="rect">
            <a:avLst/>
          </a:prstGeom>
          <a:solidFill>
            <a:srgbClr val="EAEAEA"/>
          </a:solidFill>
        </p:spPr>
        <p:txBody>
          <a:bodyPr>
            <a:spAutoFit/>
          </a:bodyPr>
          <a:lstStyle/>
          <a:p>
            <a:pPr>
              <a:lnSpc>
                <a:spcPct val="65000"/>
              </a:lnSpc>
              <a:spcBef>
                <a:spcPct val="50000"/>
              </a:spcBef>
              <a:defRPr/>
            </a:pPr>
            <a:r>
              <a:rPr lang="en-US" altLang="zh-CN" sz="1800" b="1" dirty="0">
                <a:latin typeface="+mn-lt"/>
                <a:ea typeface="楷体_GB2312" pitchFamily="49" charset="-122"/>
              </a:rPr>
              <a:t>Semaphore chopstick[5 ] ={ 1,1,1,1,1} ;</a:t>
            </a:r>
          </a:p>
          <a:p>
            <a:pPr>
              <a:lnSpc>
                <a:spcPts val="750"/>
              </a:lnSpc>
              <a:spcBef>
                <a:spcPct val="50000"/>
              </a:spcBef>
              <a:defRPr/>
            </a:pPr>
            <a:r>
              <a:rPr lang="en-US" altLang="zh-CN" sz="1800" b="1" dirty="0" err="1">
                <a:solidFill>
                  <a:srgbClr val="FF00FF"/>
                </a:solidFill>
                <a:latin typeface="+mn-lt"/>
                <a:ea typeface="楷体_GB2312" pitchFamily="49" charset="-122"/>
              </a:rPr>
              <a:t>cobegin</a:t>
            </a:r>
            <a:r>
              <a:rPr lang="en-US" altLang="zh-CN" sz="1800" b="1" dirty="0">
                <a:solidFill>
                  <a:srgbClr val="FF00FF"/>
                </a:solidFill>
                <a:latin typeface="+mn-lt"/>
                <a:ea typeface="楷体_GB2312" pitchFamily="49" charset="-122"/>
              </a:rPr>
              <a:t> </a:t>
            </a:r>
          </a:p>
          <a:p>
            <a:pPr>
              <a:lnSpc>
                <a:spcPts val="750"/>
              </a:lnSpc>
              <a:spcBef>
                <a:spcPct val="50000"/>
              </a:spcBef>
              <a:defRPr/>
            </a:pPr>
            <a:r>
              <a:rPr lang="en-US" altLang="zh-CN" sz="1800" b="1" dirty="0">
                <a:latin typeface="+mn-lt"/>
              </a:rPr>
              <a:t>  </a:t>
            </a:r>
            <a:r>
              <a:rPr lang="en-US" altLang="zh-CN" sz="1800" b="1" dirty="0">
                <a:solidFill>
                  <a:srgbClr val="0000FF"/>
                </a:solidFill>
                <a:latin typeface="+mn-lt"/>
              </a:rPr>
              <a:t>process </a:t>
            </a:r>
            <a:r>
              <a:rPr lang="en-US" altLang="zh-CN" sz="1800" b="1" dirty="0" err="1">
                <a:solidFill>
                  <a:srgbClr val="0000FF"/>
                </a:solidFill>
                <a:latin typeface="+mn-lt"/>
              </a:rPr>
              <a:t>philosopher_i</a:t>
            </a:r>
            <a:r>
              <a:rPr lang="en-US" altLang="zh-CN" sz="1800" b="1" dirty="0">
                <a:solidFill>
                  <a:srgbClr val="0000FF"/>
                </a:solidFill>
                <a:latin typeface="+mn-lt"/>
              </a:rPr>
              <a:t>() {     </a:t>
            </a:r>
          </a:p>
          <a:p>
            <a:pPr>
              <a:lnSpc>
                <a:spcPts val="750"/>
              </a:lnSpc>
              <a:spcBef>
                <a:spcPct val="50000"/>
              </a:spcBef>
              <a:defRPr/>
            </a:pPr>
            <a:r>
              <a:rPr lang="en-US" altLang="zh-CN" sz="1800" b="1" dirty="0">
                <a:latin typeface="+mn-lt"/>
              </a:rPr>
              <a:t>       </a:t>
            </a:r>
            <a:r>
              <a:rPr lang="en-US" altLang="zh-CN" sz="1800" b="1" dirty="0">
                <a:solidFill>
                  <a:srgbClr val="FF3300"/>
                </a:solidFill>
                <a:latin typeface="+mn-lt"/>
              </a:rPr>
              <a:t>while(true) {</a:t>
            </a:r>
            <a:endParaRPr lang="en-US" altLang="zh-CN" sz="1800" b="1" dirty="0">
              <a:solidFill>
                <a:srgbClr val="D60093"/>
              </a:solidFill>
              <a:latin typeface="+mn-lt"/>
              <a:ea typeface="楷体_GB2312" pitchFamily="49" charset="-122"/>
            </a:endParaRPr>
          </a:p>
          <a:p>
            <a:pPr>
              <a:lnSpc>
                <a:spcPct val="65000"/>
              </a:lnSpc>
              <a:spcBef>
                <a:spcPct val="50000"/>
              </a:spcBef>
              <a:defRPr/>
            </a:pPr>
            <a:r>
              <a:rPr lang="en-US" altLang="zh-CN" sz="1800" b="1" dirty="0">
                <a:latin typeface="+mn-lt"/>
                <a:ea typeface="楷体_GB2312" pitchFamily="49" charset="-122"/>
              </a:rPr>
              <a:t>       think ;</a:t>
            </a:r>
          </a:p>
          <a:p>
            <a:pPr>
              <a:lnSpc>
                <a:spcPct val="65000"/>
              </a:lnSpc>
              <a:spcBef>
                <a:spcPct val="50000"/>
              </a:spcBef>
              <a:defRPr/>
            </a:pPr>
            <a:r>
              <a:rPr lang="en-US" altLang="zh-CN" sz="1800" b="1" dirty="0">
                <a:latin typeface="+mn-lt"/>
                <a:ea typeface="楷体_GB2312" pitchFamily="49" charset="-122"/>
              </a:rPr>
              <a:t>       </a:t>
            </a:r>
            <a:r>
              <a:rPr lang="en-US" altLang="zh-CN" sz="1800" b="1" dirty="0" err="1">
                <a:latin typeface="+mn-lt"/>
                <a:ea typeface="楷体_GB2312" pitchFamily="49" charset="-122"/>
              </a:rPr>
              <a:t>Swait</a:t>
            </a:r>
            <a:r>
              <a:rPr lang="en-US" altLang="zh-CN" sz="1800" b="1" dirty="0">
                <a:latin typeface="+mn-lt"/>
                <a:ea typeface="楷体_GB2312" pitchFamily="49" charset="-122"/>
              </a:rPr>
              <a:t> (chopstick [( i+1) % 5],chopstick[ </a:t>
            </a:r>
            <a:r>
              <a:rPr lang="en-US" altLang="zh-CN" sz="1800" b="1" dirty="0" err="1">
                <a:latin typeface="+mn-lt"/>
                <a:ea typeface="楷体_GB2312" pitchFamily="49" charset="-122"/>
              </a:rPr>
              <a:t>i</a:t>
            </a:r>
            <a:r>
              <a:rPr lang="en-US" altLang="zh-CN" sz="1800" b="1" dirty="0">
                <a:latin typeface="+mn-lt"/>
                <a:ea typeface="楷体_GB2312" pitchFamily="49" charset="-122"/>
              </a:rPr>
              <a:t> ]) ;</a:t>
            </a:r>
          </a:p>
          <a:p>
            <a:pPr>
              <a:lnSpc>
                <a:spcPct val="65000"/>
              </a:lnSpc>
              <a:spcBef>
                <a:spcPct val="50000"/>
              </a:spcBef>
              <a:defRPr/>
            </a:pPr>
            <a:r>
              <a:rPr lang="en-US" altLang="zh-CN" sz="1800" b="1" dirty="0">
                <a:latin typeface="+mn-lt"/>
                <a:ea typeface="楷体_GB2312" pitchFamily="49" charset="-122"/>
              </a:rPr>
              <a:t>       </a:t>
            </a:r>
            <a:r>
              <a:rPr lang="en-US" altLang="zh-CN" sz="1800" b="1" dirty="0">
                <a:solidFill>
                  <a:srgbClr val="3333FF"/>
                </a:solidFill>
                <a:latin typeface="+mn-lt"/>
                <a:ea typeface="楷体_GB2312" pitchFamily="49" charset="-122"/>
              </a:rPr>
              <a:t>eat ;</a:t>
            </a:r>
          </a:p>
          <a:p>
            <a:pPr>
              <a:lnSpc>
                <a:spcPct val="65000"/>
              </a:lnSpc>
              <a:spcBef>
                <a:spcPct val="50000"/>
              </a:spcBef>
              <a:defRPr/>
            </a:pPr>
            <a:r>
              <a:rPr lang="en-US" altLang="zh-CN" sz="1800" b="1" dirty="0">
                <a:latin typeface="+mn-lt"/>
                <a:ea typeface="楷体_GB2312" pitchFamily="49" charset="-122"/>
              </a:rPr>
              <a:t>       </a:t>
            </a:r>
            <a:r>
              <a:rPr lang="en-US" altLang="zh-CN" sz="1800" b="1" dirty="0" err="1">
                <a:latin typeface="+mn-lt"/>
                <a:ea typeface="楷体_GB2312" pitchFamily="49" charset="-122"/>
              </a:rPr>
              <a:t>Ssignal</a:t>
            </a:r>
            <a:r>
              <a:rPr lang="en-US" altLang="zh-CN" sz="1800" b="1" dirty="0">
                <a:latin typeface="+mn-lt"/>
                <a:ea typeface="楷体_GB2312" pitchFamily="49" charset="-122"/>
              </a:rPr>
              <a:t>( chopstick [( i+1) % 5],chopstick[</a:t>
            </a:r>
            <a:r>
              <a:rPr lang="en-US" altLang="zh-CN" sz="1800" b="1" dirty="0" err="1">
                <a:latin typeface="+mn-lt"/>
                <a:ea typeface="楷体_GB2312" pitchFamily="49" charset="-122"/>
              </a:rPr>
              <a:t>i</a:t>
            </a:r>
            <a:r>
              <a:rPr lang="en-US" altLang="zh-CN" sz="1800" b="1" dirty="0">
                <a:latin typeface="+mn-lt"/>
                <a:ea typeface="楷体_GB2312" pitchFamily="49" charset="-122"/>
              </a:rPr>
              <a:t>]) ;</a:t>
            </a:r>
          </a:p>
          <a:p>
            <a:pPr>
              <a:lnSpc>
                <a:spcPct val="65000"/>
              </a:lnSpc>
              <a:spcBef>
                <a:spcPct val="50000"/>
              </a:spcBef>
              <a:defRPr/>
            </a:pPr>
            <a:r>
              <a:rPr lang="en-US" altLang="zh-CN" sz="1800" b="1" dirty="0">
                <a:latin typeface="+mn-lt"/>
                <a:ea typeface="楷体_GB2312" pitchFamily="49" charset="-122"/>
              </a:rPr>
              <a:t>      </a:t>
            </a:r>
            <a:r>
              <a:rPr lang="en-US" altLang="zh-CN" sz="1800" b="1" dirty="0">
                <a:solidFill>
                  <a:srgbClr val="FF3300"/>
                </a:solidFill>
                <a:latin typeface="+mn-lt"/>
                <a:ea typeface="楷体_GB2312" pitchFamily="49" charset="-122"/>
              </a:rPr>
              <a:t>}</a:t>
            </a:r>
          </a:p>
          <a:p>
            <a:pPr>
              <a:lnSpc>
                <a:spcPct val="65000"/>
              </a:lnSpc>
              <a:spcBef>
                <a:spcPct val="50000"/>
              </a:spcBef>
              <a:defRPr/>
            </a:pPr>
            <a:r>
              <a:rPr lang="en-US" altLang="zh-CN" sz="1800" b="1" dirty="0">
                <a:solidFill>
                  <a:srgbClr val="0000FF"/>
                </a:solidFill>
                <a:latin typeface="+mn-lt"/>
                <a:ea typeface="楷体_GB2312" pitchFamily="49" charset="-122"/>
              </a:rPr>
              <a:t>  }</a:t>
            </a:r>
          </a:p>
          <a:p>
            <a:pPr>
              <a:lnSpc>
                <a:spcPct val="65000"/>
              </a:lnSpc>
              <a:spcBef>
                <a:spcPct val="50000"/>
              </a:spcBef>
              <a:defRPr/>
            </a:pPr>
            <a:r>
              <a:rPr lang="en-US" altLang="zh-CN" sz="1800" b="1" dirty="0" err="1">
                <a:solidFill>
                  <a:srgbClr val="FF00FF"/>
                </a:solidFill>
                <a:latin typeface="+mn-lt"/>
                <a:ea typeface="楷体_GB2312" pitchFamily="49" charset="-122"/>
              </a:rPr>
              <a:t>coend</a:t>
            </a:r>
            <a:endParaRPr lang="zh-CN" altLang="en-US" sz="1800" dirty="0">
              <a:solidFill>
                <a:srgbClr val="FF00FF"/>
              </a:solidFill>
              <a:latin typeface="+mn-lt"/>
            </a:endParaRPr>
          </a:p>
        </p:txBody>
      </p:sp>
      <p:sp>
        <p:nvSpPr>
          <p:cNvPr id="8" name="云形标注 7">
            <a:extLst>
              <a:ext uri="{FF2B5EF4-FFF2-40B4-BE49-F238E27FC236}">
                <a16:creationId xmlns:a16="http://schemas.microsoft.com/office/drawing/2014/main" id="{C54C165D-40B3-DD43-AAFF-320A190F6B42}"/>
              </a:ext>
            </a:extLst>
          </p:cNvPr>
          <p:cNvSpPr>
            <a:spLocks noChangeArrowheads="1"/>
          </p:cNvSpPr>
          <p:nvPr/>
        </p:nvSpPr>
        <p:spPr bwMode="auto">
          <a:xfrm>
            <a:off x="6029176" y="2260812"/>
            <a:ext cx="2431256" cy="1827193"/>
          </a:xfrm>
          <a:prstGeom prst="cloudCallout">
            <a:avLst>
              <a:gd name="adj1" fmla="val -125556"/>
              <a:gd name="adj2" fmla="val 43963"/>
            </a:avLst>
          </a:prstGeom>
          <a:solidFill>
            <a:srgbClr val="9D9FFB"/>
          </a:solidFill>
          <a:ln w="28575" algn="ctr">
            <a:solidFill>
              <a:schemeClr val="tx1"/>
            </a:solidFill>
            <a:round/>
            <a:headEnd type="none" w="sm" len="sm"/>
            <a:tailEnd type="triangle" w="lg" len="lg"/>
          </a:ln>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b="1">
                <a:solidFill>
                  <a:srgbClr val="F8F8F8"/>
                </a:solidFill>
              </a:rPr>
              <a:t>该方法是否会发生死锁？</a:t>
            </a:r>
          </a:p>
        </p:txBody>
      </p:sp>
      <p:sp>
        <p:nvSpPr>
          <p:cNvPr id="7" name="Rectangle 3">
            <a:extLst>
              <a:ext uri="{FF2B5EF4-FFF2-40B4-BE49-F238E27FC236}">
                <a16:creationId xmlns:a16="http://schemas.microsoft.com/office/drawing/2014/main" id="{103D3FD8-0E0F-FE4F-B06F-C2E0B6AD84E1}"/>
              </a:ext>
            </a:extLst>
          </p:cNvPr>
          <p:cNvSpPr>
            <a:spLocks noChangeArrowheads="1"/>
          </p:cNvSpPr>
          <p:nvPr/>
        </p:nvSpPr>
        <p:spPr bwMode="auto">
          <a:xfrm>
            <a:off x="1187624" y="404664"/>
            <a:ext cx="756084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2.5 </a:t>
            </a:r>
            <a:r>
              <a:rPr lang="zh-CN" altLang="en-US" sz="2800" b="1" dirty="0">
                <a:solidFill>
                  <a:srgbClr val="0000FF"/>
                </a:solidFill>
                <a:latin typeface="宋体" panose="02010600030101010101" pitchFamily="2" charset="-122"/>
              </a:rPr>
              <a:t>经典进程同步问题－</a:t>
            </a:r>
            <a:r>
              <a:rPr lang="zh-TW" altLang="en-US" sz="2800" b="1" dirty="0">
                <a:solidFill>
                  <a:srgbClr val="FF0000"/>
                </a:solidFill>
                <a:latin typeface="宋体" panose="02010600030101010101" pitchFamily="2" charset="-122"/>
              </a:rPr>
              <a:t>哲学家就餐</a:t>
            </a:r>
            <a:r>
              <a:rPr lang="zh-CN" altLang="en-US" sz="2800" b="1" dirty="0">
                <a:solidFill>
                  <a:srgbClr val="FF0000"/>
                </a:solidFill>
                <a:latin typeface="宋体" panose="02010600030101010101" pitchFamily="2" charset="-122"/>
              </a:rPr>
              <a:t>问题</a:t>
            </a:r>
          </a:p>
        </p:txBody>
      </p:sp>
      <p:sp>
        <p:nvSpPr>
          <p:cNvPr id="2" name="Slide Number Placeholder 1">
            <a:extLst>
              <a:ext uri="{FF2B5EF4-FFF2-40B4-BE49-F238E27FC236}">
                <a16:creationId xmlns:a16="http://schemas.microsoft.com/office/drawing/2014/main" id="{FE9BA3F2-0447-3E4A-884D-9F4AF0240085}"/>
              </a:ext>
            </a:extLst>
          </p:cNvPr>
          <p:cNvSpPr>
            <a:spLocks noGrp="1"/>
          </p:cNvSpPr>
          <p:nvPr>
            <p:ph type="sldNum" sz="quarter" idx="12"/>
          </p:nvPr>
        </p:nvSpPr>
        <p:spPr/>
        <p:txBody>
          <a:bodyPr/>
          <a:lstStyle/>
          <a:p>
            <a:fld id="{DC6D1BD5-D0BD-4B4A-ABF2-851E9CF71F86}" type="slidenum">
              <a:rPr lang="zh-CN" altLang="en-US" smtClean="0"/>
              <a:pPr/>
              <a:t>118</a:t>
            </a:fld>
            <a:endParaRPr lang="en-US" altLang="zh-CN" dirty="0"/>
          </a:p>
        </p:txBody>
      </p:sp>
    </p:spTree>
    <p:extLst>
      <p:ext uri="{BB962C8B-B14F-4D97-AF65-F5344CB8AC3E}">
        <p14:creationId xmlns:p14="http://schemas.microsoft.com/office/powerpoint/2010/main" val="120262002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4">
            <a:extLst>
              <a:ext uri="{FF2B5EF4-FFF2-40B4-BE49-F238E27FC236}">
                <a16:creationId xmlns:a16="http://schemas.microsoft.com/office/drawing/2014/main" id="{C44DAF51-2440-0741-BE0D-D356699D0998}"/>
              </a:ext>
            </a:extLst>
          </p:cNvPr>
          <p:cNvSpPr>
            <a:spLocks noChangeArrowheads="1"/>
          </p:cNvSpPr>
          <p:nvPr/>
        </p:nvSpPr>
        <p:spPr bwMode="auto">
          <a:xfrm>
            <a:off x="1403648" y="371153"/>
            <a:ext cx="6840760" cy="577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200" b="1" dirty="0">
                <a:solidFill>
                  <a:srgbClr val="0000FF"/>
                </a:solidFill>
                <a:latin typeface="宋体" panose="02010600030101010101" pitchFamily="2" charset="-122"/>
              </a:rPr>
              <a:t>2.6 </a:t>
            </a:r>
            <a:r>
              <a:rPr lang="zh-TW" altLang="en-US" sz="3200" b="1" dirty="0">
                <a:solidFill>
                  <a:srgbClr val="0000FF"/>
                </a:solidFill>
                <a:latin typeface="宋体" panose="02010600030101010101" pitchFamily="2" charset="-122"/>
              </a:rPr>
              <a:t>单处理器调度算法</a:t>
            </a:r>
            <a:r>
              <a:rPr lang="en-US" altLang="zh-CN" sz="3200" b="1" dirty="0">
                <a:solidFill>
                  <a:srgbClr val="0000FF"/>
                </a:solidFill>
                <a:latin typeface="宋体" panose="02010600030101010101" pitchFamily="2" charset="-122"/>
              </a:rPr>
              <a:t>——</a:t>
            </a:r>
            <a:r>
              <a:rPr lang="zh-CN" altLang="en-US" sz="3200" b="1" dirty="0">
                <a:solidFill>
                  <a:srgbClr val="FF0000"/>
                </a:solidFill>
                <a:latin typeface="宋体" panose="02010600030101010101" pitchFamily="2" charset="-122"/>
              </a:rPr>
              <a:t>进程通信</a:t>
            </a:r>
          </a:p>
        </p:txBody>
      </p:sp>
      <p:sp>
        <p:nvSpPr>
          <p:cNvPr id="425989" name="Text Box 5">
            <a:extLst>
              <a:ext uri="{FF2B5EF4-FFF2-40B4-BE49-F238E27FC236}">
                <a16:creationId xmlns:a16="http://schemas.microsoft.com/office/drawing/2014/main" id="{29EED00C-0EB5-6649-B517-206306C7415E}"/>
              </a:ext>
            </a:extLst>
          </p:cNvPr>
          <p:cNvSpPr txBox="1">
            <a:spLocks noChangeArrowheads="1"/>
          </p:cNvSpPr>
          <p:nvPr/>
        </p:nvSpPr>
        <p:spPr bwMode="auto">
          <a:xfrm>
            <a:off x="467544" y="1212423"/>
            <a:ext cx="8208912" cy="581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hangingPunct="1">
              <a:lnSpc>
                <a:spcPct val="110000"/>
              </a:lnSpc>
            </a:pPr>
            <a:r>
              <a:rPr lang="zh-CN" altLang="en-US" b="1" dirty="0">
                <a:solidFill>
                  <a:srgbClr val="0000FF"/>
                </a:solidFill>
                <a:latin typeface="华文楷体" panose="02010600040101010101" pitchFamily="2" charset="-122"/>
                <a:ea typeface="华文楷体" panose="02010600040101010101" pitchFamily="2" charset="-122"/>
              </a:rPr>
              <a:t>（一）进程通信概念    </a:t>
            </a:r>
          </a:p>
          <a:p>
            <a:pPr hangingPunct="1">
              <a:lnSpc>
                <a:spcPct val="110000"/>
              </a:lnSpc>
            </a:pPr>
            <a:r>
              <a:rPr lang="zh-CN" altLang="en-US" b="1" dirty="0">
                <a:solidFill>
                  <a:srgbClr val="000000"/>
                </a:solidFill>
                <a:latin typeface="华文楷体" panose="02010600040101010101" pitchFamily="2" charset="-122"/>
                <a:ea typeface="华文楷体" panose="02010600040101010101" pitchFamily="2" charset="-122"/>
              </a:rPr>
              <a:t>       是指进程之间的信息交换。</a:t>
            </a:r>
          </a:p>
          <a:p>
            <a:pPr hangingPunct="1">
              <a:lnSpc>
                <a:spcPct val="110000"/>
              </a:lnSpc>
            </a:pPr>
            <a:r>
              <a:rPr lang="zh-CN" altLang="en-US" b="1" dirty="0">
                <a:solidFill>
                  <a:srgbClr val="0000FF"/>
                </a:solidFill>
                <a:latin typeface="华文楷体" panose="02010600040101010101" pitchFamily="2" charset="-122"/>
                <a:ea typeface="华文楷体" panose="02010600040101010101" pitchFamily="2" charset="-122"/>
              </a:rPr>
              <a:t>（二）进程通信的方式</a:t>
            </a:r>
          </a:p>
          <a:p>
            <a:pPr hangingPunct="1">
              <a:lnSpc>
                <a:spcPct val="110000"/>
              </a:lnSpc>
            </a:pPr>
            <a:r>
              <a:rPr lang="zh-CN" altLang="en-US" b="1" dirty="0">
                <a:solidFill>
                  <a:srgbClr val="CC3399"/>
                </a:solidFill>
                <a:latin typeface="华文楷体" panose="02010600040101010101" pitchFamily="2" charset="-122"/>
                <a:ea typeface="华文楷体" panose="02010600040101010101" pitchFamily="2" charset="-122"/>
              </a:rPr>
              <a:t>   </a:t>
            </a:r>
            <a:r>
              <a:rPr lang="en-US" altLang="zh-CN" b="1" dirty="0">
                <a:solidFill>
                  <a:srgbClr val="CC3399"/>
                </a:solidFill>
                <a:latin typeface="华文楷体" panose="02010600040101010101" pitchFamily="2" charset="-122"/>
                <a:ea typeface="华文楷体" panose="02010600040101010101" pitchFamily="2" charset="-122"/>
              </a:rPr>
              <a:t>1</a:t>
            </a:r>
            <a:r>
              <a:rPr lang="zh-CN" altLang="en-US" b="1" dirty="0">
                <a:solidFill>
                  <a:srgbClr val="CC3399"/>
                </a:solidFill>
                <a:latin typeface="华文楷体" panose="02010600040101010101" pitchFamily="2" charset="-122"/>
                <a:ea typeface="华文楷体" panose="02010600040101010101" pitchFamily="2" charset="-122"/>
              </a:rPr>
              <a:t>、低级通信</a:t>
            </a:r>
          </a:p>
          <a:p>
            <a:pPr hangingPunct="1">
              <a:lnSpc>
                <a:spcPct val="110000"/>
              </a:lnSpc>
            </a:pPr>
            <a:r>
              <a:rPr lang="zh-CN" altLang="en-US" b="1" dirty="0">
                <a:solidFill>
                  <a:schemeClr val="tx1"/>
                </a:solidFill>
                <a:latin typeface="华文楷体" panose="02010600040101010101" pitchFamily="2" charset="-122"/>
                <a:ea typeface="华文楷体" panose="02010600040101010101" pitchFamily="2" charset="-122"/>
              </a:rPr>
              <a:t> 　   进程间只能实现少量的信息交换。</a:t>
            </a:r>
            <a:endParaRPr lang="en-US" altLang="zh-CN" b="1" dirty="0">
              <a:solidFill>
                <a:schemeClr val="tx1"/>
              </a:solidFill>
              <a:latin typeface="华文楷体" panose="02010600040101010101" pitchFamily="2" charset="-122"/>
              <a:ea typeface="华文楷体" panose="02010600040101010101" pitchFamily="2" charset="-122"/>
            </a:endParaRPr>
          </a:p>
          <a:p>
            <a:pPr hangingPunct="1">
              <a:lnSpc>
                <a:spcPct val="110000"/>
              </a:lnSpc>
            </a:pPr>
            <a:r>
              <a:rPr lang="en-US" altLang="zh-CN"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0000FF"/>
                </a:solidFill>
                <a:latin typeface="华文楷体" panose="02010600040101010101" pitchFamily="2" charset="-122"/>
                <a:ea typeface="华文楷体" panose="02010600040101010101" pitchFamily="2" charset="-122"/>
              </a:rPr>
              <a:t>进程的互斥和同步可归结为低级通信。</a:t>
            </a:r>
          </a:p>
          <a:p>
            <a:pPr hangingPunct="1">
              <a:lnSpc>
                <a:spcPct val="110000"/>
              </a:lnSpc>
            </a:pPr>
            <a:r>
              <a:rPr lang="zh-CN" altLang="en-US" b="1" dirty="0">
                <a:solidFill>
                  <a:srgbClr val="D60093"/>
                </a:solidFill>
                <a:latin typeface="华文楷体" panose="02010600040101010101" pitchFamily="2" charset="-122"/>
                <a:ea typeface="华文楷体" panose="02010600040101010101" pitchFamily="2" charset="-122"/>
              </a:rPr>
              <a:t>   </a:t>
            </a:r>
            <a:r>
              <a:rPr lang="en-US" altLang="zh-CN" b="1" dirty="0">
                <a:solidFill>
                  <a:srgbClr val="D60093"/>
                </a:solidFill>
                <a:latin typeface="华文楷体" panose="02010600040101010101" pitchFamily="2" charset="-122"/>
                <a:ea typeface="华文楷体" panose="02010600040101010101" pitchFamily="2" charset="-122"/>
              </a:rPr>
              <a:t>2</a:t>
            </a:r>
            <a:r>
              <a:rPr lang="zh-CN" altLang="en-US" b="1" dirty="0">
                <a:solidFill>
                  <a:srgbClr val="D60093"/>
                </a:solidFill>
                <a:latin typeface="华文楷体" panose="02010600040101010101" pitchFamily="2" charset="-122"/>
                <a:ea typeface="华文楷体" panose="02010600040101010101" pitchFamily="2" charset="-122"/>
              </a:rPr>
              <a:t>、高级通信</a:t>
            </a:r>
          </a:p>
          <a:p>
            <a:pPr hangingPunct="1">
              <a:lnSpc>
                <a:spcPct val="110000"/>
              </a:lnSpc>
            </a:pPr>
            <a:r>
              <a:rPr lang="zh-CN" altLang="en-US" b="1" dirty="0">
                <a:solidFill>
                  <a:srgbClr val="D60093"/>
                </a:solidFill>
                <a:latin typeface="华文楷体" panose="02010600040101010101" pitchFamily="2" charset="-122"/>
                <a:ea typeface="华文楷体" panose="02010600040101010101" pitchFamily="2" charset="-122"/>
              </a:rPr>
              <a:t>        </a:t>
            </a:r>
            <a:r>
              <a:rPr lang="zh-CN" altLang="en-US" b="1" dirty="0">
                <a:solidFill>
                  <a:srgbClr val="000000"/>
                </a:solidFill>
                <a:latin typeface="华文楷体" panose="02010600040101010101" pitchFamily="2" charset="-122"/>
                <a:ea typeface="华文楷体" panose="02010600040101010101" pitchFamily="2" charset="-122"/>
              </a:rPr>
              <a:t>指用户可直接利用操作系统所提供的一组通信命令，高效地传送大量数据的一种通信方式。</a:t>
            </a:r>
            <a:endParaRPr lang="en-US" altLang="zh-CN" b="1" dirty="0">
              <a:solidFill>
                <a:srgbClr val="000000"/>
              </a:solidFill>
              <a:latin typeface="华文楷体" panose="02010600040101010101" pitchFamily="2" charset="-122"/>
              <a:ea typeface="华文楷体" panose="02010600040101010101" pitchFamily="2" charset="-122"/>
            </a:endParaRPr>
          </a:p>
          <a:p>
            <a:pPr indent="628650">
              <a:spcBef>
                <a:spcPts val="0"/>
              </a:spcBef>
            </a:pPr>
            <a:r>
              <a:rPr lang="zh-CN" altLang="en-US" b="1" dirty="0">
                <a:solidFill>
                  <a:srgbClr val="000000"/>
                </a:solidFill>
                <a:latin typeface="华文楷体" panose="02010600040101010101" pitchFamily="2" charset="-122"/>
                <a:ea typeface="华文楷体" panose="02010600040101010101" pitchFamily="2" charset="-122"/>
              </a:rPr>
              <a:t>高级通信的四种类型</a:t>
            </a:r>
            <a:r>
              <a:rPr lang="en-US" altLang="zh-CN" b="1" dirty="0">
                <a:solidFill>
                  <a:srgbClr val="000000"/>
                </a:solidFill>
                <a:latin typeface="华文楷体" panose="02010600040101010101" pitchFamily="2" charset="-122"/>
                <a:ea typeface="华文楷体" panose="02010600040101010101" pitchFamily="2" charset="-122"/>
              </a:rPr>
              <a:t>:</a:t>
            </a:r>
            <a:r>
              <a:rPr lang="zh-CN" altLang="en-US" b="1" dirty="0">
                <a:solidFill>
                  <a:srgbClr val="000000"/>
                </a:solidFill>
                <a:latin typeface="华文楷体" panose="02010600040101010101" pitchFamily="2" charset="-122"/>
                <a:ea typeface="华文楷体" panose="02010600040101010101" pitchFamily="2" charset="-122"/>
              </a:rPr>
              <a:t> </a:t>
            </a:r>
            <a:endParaRPr lang="en-US" altLang="zh-CN" b="1" dirty="0">
              <a:solidFill>
                <a:srgbClr val="000000"/>
              </a:solidFill>
              <a:latin typeface="华文楷体" panose="02010600040101010101" pitchFamily="2" charset="-122"/>
              <a:ea typeface="华文楷体" panose="02010600040101010101" pitchFamily="2" charset="-122"/>
            </a:endParaRPr>
          </a:p>
          <a:p>
            <a:pPr indent="628650">
              <a:spcBef>
                <a:spcPts val="0"/>
              </a:spcBef>
            </a:pPr>
            <a:r>
              <a:rPr lang="zh-CN" altLang="en-US" b="1" dirty="0">
                <a:solidFill>
                  <a:srgbClr val="000000"/>
                </a:solidFill>
                <a:latin typeface="华文楷体" panose="02010600040101010101" pitchFamily="2" charset="-122"/>
                <a:ea typeface="华文楷体" panose="02010600040101010101" pitchFamily="2" charset="-122"/>
              </a:rPr>
              <a:t>一、共享存储器系统               二、管道通信的概念</a:t>
            </a:r>
            <a:endParaRPr lang="en-US" altLang="zh-CN" b="1" dirty="0">
              <a:solidFill>
                <a:srgbClr val="000000"/>
              </a:solidFill>
              <a:latin typeface="华文楷体" panose="02010600040101010101" pitchFamily="2" charset="-122"/>
              <a:ea typeface="华文楷体" panose="02010600040101010101" pitchFamily="2" charset="-122"/>
            </a:endParaRPr>
          </a:p>
          <a:p>
            <a:pPr indent="458788">
              <a:spcBef>
                <a:spcPts val="0"/>
              </a:spcBef>
            </a:pPr>
            <a:r>
              <a:rPr lang="zh-CN" altLang="en-US" b="1" dirty="0">
                <a:solidFill>
                  <a:srgbClr val="000000"/>
                </a:solidFill>
                <a:latin typeface="华文楷体" panose="02010600040101010101" pitchFamily="2" charset="-122"/>
                <a:ea typeface="华文楷体" panose="02010600040101010101" pitchFamily="2" charset="-122"/>
              </a:rPr>
              <a:t>  三、消息传递系统                   四、客户机</a:t>
            </a:r>
            <a:r>
              <a:rPr lang="en-US" altLang="zh-CN" b="1" dirty="0">
                <a:solidFill>
                  <a:srgbClr val="000000"/>
                </a:solidFill>
                <a:latin typeface="华文楷体" panose="02010600040101010101" pitchFamily="2" charset="-122"/>
                <a:ea typeface="华文楷体" panose="02010600040101010101" pitchFamily="2" charset="-122"/>
              </a:rPr>
              <a:t>/</a:t>
            </a:r>
            <a:r>
              <a:rPr lang="zh-CN" altLang="en-US" b="1" dirty="0">
                <a:solidFill>
                  <a:srgbClr val="000000"/>
                </a:solidFill>
                <a:latin typeface="华文楷体" panose="02010600040101010101" pitchFamily="2" charset="-122"/>
                <a:ea typeface="华文楷体" panose="02010600040101010101" pitchFamily="2" charset="-122"/>
              </a:rPr>
              <a:t>服务器系统</a:t>
            </a:r>
          </a:p>
          <a:p>
            <a:endParaRPr lang="zh-CN" altLang="en-US" b="1" dirty="0">
              <a:solidFill>
                <a:srgbClr val="000000"/>
              </a:solidFill>
              <a:latin typeface="华文楷体" panose="02010600040101010101" pitchFamily="2" charset="-122"/>
              <a:ea typeface="华文楷体" panose="02010600040101010101" pitchFamily="2" charset="-122"/>
            </a:endParaRPr>
          </a:p>
        </p:txBody>
      </p:sp>
      <p:sp>
        <p:nvSpPr>
          <p:cNvPr id="2" name="Slide Number Placeholder 1">
            <a:extLst>
              <a:ext uri="{FF2B5EF4-FFF2-40B4-BE49-F238E27FC236}">
                <a16:creationId xmlns:a16="http://schemas.microsoft.com/office/drawing/2014/main" id="{BB12F79A-B293-E74D-A6A7-FA1F5A34EE59}"/>
              </a:ext>
            </a:extLst>
          </p:cNvPr>
          <p:cNvSpPr>
            <a:spLocks noGrp="1"/>
          </p:cNvSpPr>
          <p:nvPr>
            <p:ph type="sldNum" sz="quarter" idx="12"/>
          </p:nvPr>
        </p:nvSpPr>
        <p:spPr/>
        <p:txBody>
          <a:bodyPr/>
          <a:lstStyle/>
          <a:p>
            <a:fld id="{DC6D1BD5-D0BD-4B4A-ABF2-851E9CF71F86}" type="slidenum">
              <a:rPr lang="zh-CN" altLang="en-US" smtClean="0"/>
              <a:pPr/>
              <a:t>119</a:t>
            </a:fld>
            <a:endParaRPr lang="en-US" altLang="zh-CN" dirty="0"/>
          </a:p>
        </p:txBody>
      </p:sp>
    </p:spTree>
    <p:extLst>
      <p:ext uri="{BB962C8B-B14F-4D97-AF65-F5344CB8AC3E}">
        <p14:creationId xmlns:p14="http://schemas.microsoft.com/office/powerpoint/2010/main" val="186921373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25989">
                                            <p:txEl>
                                              <p:pRg st="0" end="0"/>
                                            </p:txEl>
                                          </p:spTgt>
                                        </p:tgtEl>
                                        <p:attrNameLst>
                                          <p:attrName>style.visibility</p:attrName>
                                        </p:attrNameLst>
                                      </p:cBhvr>
                                      <p:to>
                                        <p:strVal val="visible"/>
                                      </p:to>
                                    </p:set>
                                    <p:animEffect transition="in" filter="barn(outVertical)">
                                      <p:cBhvr>
                                        <p:cTn id="7" dur="500"/>
                                        <p:tgtEl>
                                          <p:spTgt spid="42598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25989">
                                            <p:txEl>
                                              <p:pRg st="1" end="1"/>
                                            </p:txEl>
                                          </p:spTgt>
                                        </p:tgtEl>
                                        <p:attrNameLst>
                                          <p:attrName>style.visibility</p:attrName>
                                        </p:attrNameLst>
                                      </p:cBhvr>
                                      <p:to>
                                        <p:strVal val="visible"/>
                                      </p:to>
                                    </p:set>
                                    <p:animEffect transition="in" filter="barn(outVertical)">
                                      <p:cBhvr>
                                        <p:cTn id="12" dur="500"/>
                                        <p:tgtEl>
                                          <p:spTgt spid="42598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425989">
                                            <p:txEl>
                                              <p:pRg st="2" end="2"/>
                                            </p:txEl>
                                          </p:spTgt>
                                        </p:tgtEl>
                                        <p:attrNameLst>
                                          <p:attrName>style.visibility</p:attrName>
                                        </p:attrNameLst>
                                      </p:cBhvr>
                                      <p:to>
                                        <p:strVal val="visible"/>
                                      </p:to>
                                    </p:set>
                                    <p:animEffect transition="in" filter="barn(outVertical)">
                                      <p:cBhvr>
                                        <p:cTn id="17" dur="500"/>
                                        <p:tgtEl>
                                          <p:spTgt spid="42598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425989">
                                            <p:txEl>
                                              <p:pRg st="3" end="3"/>
                                            </p:txEl>
                                          </p:spTgt>
                                        </p:tgtEl>
                                        <p:attrNameLst>
                                          <p:attrName>style.visibility</p:attrName>
                                        </p:attrNameLst>
                                      </p:cBhvr>
                                      <p:to>
                                        <p:strVal val="visible"/>
                                      </p:to>
                                    </p:set>
                                    <p:animEffect transition="in" filter="barn(outVertical)">
                                      <p:cBhvr>
                                        <p:cTn id="22" dur="500"/>
                                        <p:tgtEl>
                                          <p:spTgt spid="42598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425989">
                                            <p:txEl>
                                              <p:pRg st="4" end="4"/>
                                            </p:txEl>
                                          </p:spTgt>
                                        </p:tgtEl>
                                        <p:attrNameLst>
                                          <p:attrName>style.visibility</p:attrName>
                                        </p:attrNameLst>
                                      </p:cBhvr>
                                      <p:to>
                                        <p:strVal val="visible"/>
                                      </p:to>
                                    </p:set>
                                    <p:animEffect transition="in" filter="barn(outVertical)">
                                      <p:cBhvr>
                                        <p:cTn id="27" dur="500"/>
                                        <p:tgtEl>
                                          <p:spTgt spid="42598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425989">
                                            <p:txEl>
                                              <p:pRg st="5" end="5"/>
                                            </p:txEl>
                                          </p:spTgt>
                                        </p:tgtEl>
                                        <p:attrNameLst>
                                          <p:attrName>style.visibility</p:attrName>
                                        </p:attrNameLst>
                                      </p:cBhvr>
                                      <p:to>
                                        <p:strVal val="visible"/>
                                      </p:to>
                                    </p:set>
                                    <p:animEffect transition="in" filter="barn(outVertical)">
                                      <p:cBhvr>
                                        <p:cTn id="32" dur="500"/>
                                        <p:tgtEl>
                                          <p:spTgt spid="42598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425989">
                                            <p:txEl>
                                              <p:pRg st="6" end="6"/>
                                            </p:txEl>
                                          </p:spTgt>
                                        </p:tgtEl>
                                        <p:attrNameLst>
                                          <p:attrName>style.visibility</p:attrName>
                                        </p:attrNameLst>
                                      </p:cBhvr>
                                      <p:to>
                                        <p:strVal val="visible"/>
                                      </p:to>
                                    </p:set>
                                    <p:animEffect transition="in" filter="barn(outVertical)">
                                      <p:cBhvr>
                                        <p:cTn id="37" dur="500"/>
                                        <p:tgtEl>
                                          <p:spTgt spid="42598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6" presetClass="entr" presetSubtype="37" fill="hold" grpId="0" nodeType="clickEffect">
                                  <p:stCondLst>
                                    <p:cond delay="0"/>
                                  </p:stCondLst>
                                  <p:childTnLst>
                                    <p:set>
                                      <p:cBhvr>
                                        <p:cTn id="41" dur="1" fill="hold">
                                          <p:stCondLst>
                                            <p:cond delay="0"/>
                                          </p:stCondLst>
                                        </p:cTn>
                                        <p:tgtEl>
                                          <p:spTgt spid="425989">
                                            <p:txEl>
                                              <p:pRg st="7" end="7"/>
                                            </p:txEl>
                                          </p:spTgt>
                                        </p:tgtEl>
                                        <p:attrNameLst>
                                          <p:attrName>style.visibility</p:attrName>
                                        </p:attrNameLst>
                                      </p:cBhvr>
                                      <p:to>
                                        <p:strVal val="visible"/>
                                      </p:to>
                                    </p:set>
                                    <p:animEffect transition="in" filter="barn(outVertical)">
                                      <p:cBhvr>
                                        <p:cTn id="42" dur="500"/>
                                        <p:tgtEl>
                                          <p:spTgt spid="425989">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6" presetClass="entr" presetSubtype="37" fill="hold" grpId="0" nodeType="clickEffect">
                                  <p:stCondLst>
                                    <p:cond delay="0"/>
                                  </p:stCondLst>
                                  <p:childTnLst>
                                    <p:set>
                                      <p:cBhvr>
                                        <p:cTn id="46" dur="1" fill="hold">
                                          <p:stCondLst>
                                            <p:cond delay="0"/>
                                          </p:stCondLst>
                                        </p:cTn>
                                        <p:tgtEl>
                                          <p:spTgt spid="425989">
                                            <p:txEl>
                                              <p:pRg st="8" end="8"/>
                                            </p:txEl>
                                          </p:spTgt>
                                        </p:tgtEl>
                                        <p:attrNameLst>
                                          <p:attrName>style.visibility</p:attrName>
                                        </p:attrNameLst>
                                      </p:cBhvr>
                                      <p:to>
                                        <p:strVal val="visible"/>
                                      </p:to>
                                    </p:set>
                                    <p:animEffect transition="in" filter="barn(outVertical)">
                                      <p:cBhvr>
                                        <p:cTn id="47" dur="500"/>
                                        <p:tgtEl>
                                          <p:spTgt spid="42598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37" fill="hold" grpId="0" nodeType="clickEffect">
                                  <p:stCondLst>
                                    <p:cond delay="0"/>
                                  </p:stCondLst>
                                  <p:childTnLst>
                                    <p:set>
                                      <p:cBhvr>
                                        <p:cTn id="51" dur="1" fill="hold">
                                          <p:stCondLst>
                                            <p:cond delay="0"/>
                                          </p:stCondLst>
                                        </p:cTn>
                                        <p:tgtEl>
                                          <p:spTgt spid="425989">
                                            <p:txEl>
                                              <p:pRg st="9" end="9"/>
                                            </p:txEl>
                                          </p:spTgt>
                                        </p:tgtEl>
                                        <p:attrNameLst>
                                          <p:attrName>style.visibility</p:attrName>
                                        </p:attrNameLst>
                                      </p:cBhvr>
                                      <p:to>
                                        <p:strVal val="visible"/>
                                      </p:to>
                                    </p:set>
                                    <p:animEffect transition="in" filter="barn(outVertical)">
                                      <p:cBhvr>
                                        <p:cTn id="52" dur="500"/>
                                        <p:tgtEl>
                                          <p:spTgt spid="425989">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37" fill="hold" grpId="0" nodeType="clickEffect">
                                  <p:stCondLst>
                                    <p:cond delay="0"/>
                                  </p:stCondLst>
                                  <p:childTnLst>
                                    <p:set>
                                      <p:cBhvr>
                                        <p:cTn id="56" dur="1" fill="hold">
                                          <p:stCondLst>
                                            <p:cond delay="0"/>
                                          </p:stCondLst>
                                        </p:cTn>
                                        <p:tgtEl>
                                          <p:spTgt spid="425989">
                                            <p:txEl>
                                              <p:pRg st="10" end="10"/>
                                            </p:txEl>
                                          </p:spTgt>
                                        </p:tgtEl>
                                        <p:attrNameLst>
                                          <p:attrName>style.visibility</p:attrName>
                                        </p:attrNameLst>
                                      </p:cBhvr>
                                      <p:to>
                                        <p:strVal val="visible"/>
                                      </p:to>
                                    </p:set>
                                    <p:animEffect transition="in" filter="barn(outVertical)">
                                      <p:cBhvr>
                                        <p:cTn id="57" dur="500"/>
                                        <p:tgtEl>
                                          <p:spTgt spid="42598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5989" grpId="0" build="p" autoUpdateAnimBg="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3" name="Text Box 5">
            <a:extLst>
              <a:ext uri="{FF2B5EF4-FFF2-40B4-BE49-F238E27FC236}">
                <a16:creationId xmlns:a16="http://schemas.microsoft.com/office/drawing/2014/main" id="{E71B2149-5343-C74C-9130-A3EF15452213}"/>
              </a:ext>
            </a:extLst>
          </p:cNvPr>
          <p:cNvSpPr txBox="1">
            <a:spLocks noChangeArrowheads="1"/>
          </p:cNvSpPr>
          <p:nvPr/>
        </p:nvSpPr>
        <p:spPr bwMode="auto">
          <a:xfrm>
            <a:off x="611560" y="1268760"/>
            <a:ext cx="8136904" cy="5328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hangingPunct="1">
              <a:lnSpc>
                <a:spcPct val="125000"/>
              </a:lnSpc>
            </a:pPr>
            <a:r>
              <a:rPr lang="zh-CN" altLang="en-US" b="1" dirty="0">
                <a:solidFill>
                  <a:srgbClr val="0000FF"/>
                </a:solidFill>
                <a:latin typeface="华文楷体" panose="02010600040101010101" pitchFamily="2" charset="-122"/>
                <a:ea typeface="华文楷体" panose="02010600040101010101" pitchFamily="2" charset="-122"/>
              </a:rPr>
              <a:t>一、共享存储器系统</a:t>
            </a:r>
          </a:p>
          <a:p>
            <a:pPr hangingPunct="1">
              <a:lnSpc>
                <a:spcPct val="125000"/>
              </a:lnSpc>
            </a:pPr>
            <a:r>
              <a:rPr lang="zh-CN" altLang="en-US"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000000"/>
                </a:solidFill>
                <a:latin typeface="华文楷体" panose="02010600040101010101" pitchFamily="2" charset="-122"/>
                <a:ea typeface="华文楷体" panose="02010600040101010101" pitchFamily="2" charset="-122"/>
              </a:rPr>
              <a:t>相互通信的进程共享某些</a:t>
            </a:r>
            <a:r>
              <a:rPr lang="zh-CN" altLang="en-US" b="1" dirty="0">
                <a:solidFill>
                  <a:srgbClr val="FF00FF"/>
                </a:solidFill>
                <a:latin typeface="华文楷体" panose="02010600040101010101" pitchFamily="2" charset="-122"/>
                <a:ea typeface="华文楷体" panose="02010600040101010101" pitchFamily="2" charset="-122"/>
              </a:rPr>
              <a:t>数据结构</a:t>
            </a:r>
            <a:r>
              <a:rPr lang="zh-CN" altLang="en-US" b="1" dirty="0">
                <a:solidFill>
                  <a:srgbClr val="000000"/>
                </a:solidFill>
                <a:latin typeface="华文楷体" panose="02010600040101010101" pitchFamily="2" charset="-122"/>
                <a:ea typeface="华文楷体" panose="02010600040101010101" pitchFamily="2" charset="-122"/>
              </a:rPr>
              <a:t>或</a:t>
            </a:r>
            <a:r>
              <a:rPr lang="zh-CN" altLang="en-US" b="1" dirty="0">
                <a:solidFill>
                  <a:srgbClr val="FF00FF"/>
                </a:solidFill>
                <a:latin typeface="华文楷体" panose="02010600040101010101" pitchFamily="2" charset="-122"/>
                <a:ea typeface="华文楷体" panose="02010600040101010101" pitchFamily="2" charset="-122"/>
              </a:rPr>
              <a:t>共享存储区</a:t>
            </a:r>
            <a:r>
              <a:rPr lang="zh-CN" altLang="en-US" b="1" dirty="0">
                <a:solidFill>
                  <a:srgbClr val="000000"/>
                </a:solidFill>
                <a:latin typeface="华文楷体" panose="02010600040101010101" pitchFamily="2" charset="-122"/>
                <a:ea typeface="华文楷体" panose="02010600040101010101" pitchFamily="2" charset="-122"/>
              </a:rPr>
              <a:t>，进程之间可以通过它们进行通信。</a:t>
            </a:r>
          </a:p>
          <a:p>
            <a:pPr hangingPunct="1">
              <a:lnSpc>
                <a:spcPct val="125000"/>
              </a:lnSpc>
            </a:pPr>
            <a:r>
              <a:rPr lang="zh-CN" altLang="en-US" b="1" dirty="0">
                <a:solidFill>
                  <a:srgbClr val="0000FF"/>
                </a:solidFill>
                <a:latin typeface="华文楷体" panose="02010600040101010101" pitchFamily="2" charset="-122"/>
                <a:ea typeface="华文楷体" panose="02010600040101010101" pitchFamily="2" charset="-122"/>
              </a:rPr>
              <a:t>        进一步分为：</a:t>
            </a:r>
          </a:p>
          <a:p>
            <a:pPr hangingPunct="1">
              <a:lnSpc>
                <a:spcPct val="125000"/>
              </a:lnSpc>
            </a:pPr>
            <a:r>
              <a:rPr lang="zh-CN" altLang="en-US"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FF3300"/>
                </a:solidFill>
                <a:latin typeface="华文楷体" panose="02010600040101010101" pitchFamily="2" charset="-122"/>
                <a:ea typeface="华文楷体" panose="02010600040101010101" pitchFamily="2" charset="-122"/>
              </a:rPr>
              <a:t>１．基于共享数据结构的通信方式</a:t>
            </a:r>
          </a:p>
          <a:p>
            <a:pPr hangingPunct="1">
              <a:lnSpc>
                <a:spcPct val="125000"/>
              </a:lnSpc>
            </a:pPr>
            <a:r>
              <a:rPr lang="zh-CN" altLang="en-US"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000000"/>
                </a:solidFill>
                <a:latin typeface="华文楷体" panose="02010600040101010101" pitchFamily="2" charset="-122"/>
                <a:ea typeface="华文楷体" panose="02010600040101010101" pitchFamily="2" charset="-122"/>
              </a:rPr>
              <a:t>诸进程共用某些数据结构，进程通过它们交换信息。</a:t>
            </a:r>
          </a:p>
          <a:p>
            <a:pPr hangingPunct="1"/>
            <a:r>
              <a:rPr lang="zh-CN" altLang="en-US"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0000FF"/>
                </a:solidFill>
                <a:latin typeface="华文楷体" panose="02010600040101010101" pitchFamily="2" charset="-122"/>
                <a:ea typeface="华文楷体" panose="02010600040101010101" pitchFamily="2" charset="-122"/>
              </a:rPr>
              <a:t>如生产者－消费者问题中的公用缓冲区。</a:t>
            </a:r>
            <a:r>
              <a:rPr lang="en-US" altLang="zh-CN" b="1" dirty="0">
                <a:solidFill>
                  <a:srgbClr val="3333FF"/>
                </a:solidFill>
                <a:latin typeface="华文楷体" panose="02010600040101010101" pitchFamily="2" charset="-122"/>
                <a:ea typeface="华文楷体" panose="02010600040101010101" pitchFamily="2" charset="-122"/>
              </a:rPr>
              <a:t> </a:t>
            </a:r>
          </a:p>
          <a:p>
            <a:pPr indent="628650" hangingPunct="1"/>
            <a:r>
              <a:rPr lang="zh-CN" altLang="en-US" b="1" dirty="0">
                <a:solidFill>
                  <a:srgbClr val="3333FF"/>
                </a:solidFill>
                <a:latin typeface="华文楷体" panose="02010600040101010101" pitchFamily="2" charset="-122"/>
                <a:ea typeface="华文楷体" panose="02010600040101010101" pitchFamily="2" charset="-122"/>
              </a:rPr>
              <a:t>特点：</a:t>
            </a:r>
            <a:r>
              <a:rPr lang="zh-CN" altLang="en-US" b="1" dirty="0">
                <a:solidFill>
                  <a:srgbClr val="000000"/>
                </a:solidFill>
                <a:latin typeface="华文楷体" panose="02010600040101010101" pitchFamily="2" charset="-122"/>
                <a:ea typeface="华文楷体" panose="02010600040101010101" pitchFamily="2" charset="-122"/>
              </a:rPr>
              <a:t>系统只提供共享存储器，公用数据结构的设置及对进程间同步的处理都由程序员负责。</a:t>
            </a:r>
          </a:p>
          <a:p>
            <a:pPr indent="628650" hangingPunct="1"/>
            <a:r>
              <a:rPr lang="zh-CN" altLang="en-US"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3333FF"/>
                </a:solidFill>
                <a:latin typeface="华文楷体" panose="02010600040101010101" pitchFamily="2" charset="-122"/>
                <a:ea typeface="华文楷体" panose="02010600040101010101" pitchFamily="2" charset="-122"/>
              </a:rPr>
              <a:t>该通信方式效率低，只适用于传递少量数据。</a:t>
            </a:r>
            <a:endParaRPr lang="en-US" altLang="zh-CN" b="1" dirty="0">
              <a:solidFill>
                <a:srgbClr val="0000FF"/>
              </a:solidFill>
              <a:latin typeface="华文楷体" panose="02010600040101010101" pitchFamily="2" charset="-122"/>
              <a:ea typeface="华文楷体" panose="02010600040101010101" pitchFamily="2" charset="-122"/>
            </a:endParaRPr>
          </a:p>
          <a:p>
            <a:pPr hangingPunct="1">
              <a:lnSpc>
                <a:spcPct val="125000"/>
              </a:lnSpc>
            </a:pPr>
            <a:r>
              <a:rPr lang="zh-CN" altLang="en-US" b="1" dirty="0">
                <a:solidFill>
                  <a:schemeClr val="tx1"/>
                </a:solidFill>
                <a:latin typeface="华文楷体" panose="02010600040101010101" pitchFamily="2" charset="-122"/>
                <a:ea typeface="华文楷体" panose="02010600040101010101" pitchFamily="2" charset="-122"/>
              </a:rPr>
              <a:t>         </a:t>
            </a:r>
          </a:p>
        </p:txBody>
      </p:sp>
      <p:sp>
        <p:nvSpPr>
          <p:cNvPr id="6" name="Rectangle 4">
            <a:extLst>
              <a:ext uri="{FF2B5EF4-FFF2-40B4-BE49-F238E27FC236}">
                <a16:creationId xmlns:a16="http://schemas.microsoft.com/office/drawing/2014/main" id="{454D69DB-E545-5D47-84D6-A0AB87B45085}"/>
              </a:ext>
            </a:extLst>
          </p:cNvPr>
          <p:cNvSpPr>
            <a:spLocks noChangeArrowheads="1"/>
          </p:cNvSpPr>
          <p:nvPr/>
        </p:nvSpPr>
        <p:spPr bwMode="auto">
          <a:xfrm>
            <a:off x="1403648" y="371153"/>
            <a:ext cx="6840760" cy="577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200" b="1" dirty="0">
                <a:solidFill>
                  <a:srgbClr val="0000FF"/>
                </a:solidFill>
                <a:latin typeface="宋体" panose="02010600030101010101" pitchFamily="2" charset="-122"/>
              </a:rPr>
              <a:t>2.6 </a:t>
            </a:r>
            <a:r>
              <a:rPr lang="zh-TW" altLang="en-US" sz="3200" b="1" dirty="0">
                <a:solidFill>
                  <a:srgbClr val="0000FF"/>
                </a:solidFill>
                <a:latin typeface="宋体" panose="02010600030101010101" pitchFamily="2" charset="-122"/>
              </a:rPr>
              <a:t>单处理器调度算法</a:t>
            </a:r>
            <a:r>
              <a:rPr lang="en-US" altLang="zh-CN" sz="3200" b="1" dirty="0">
                <a:solidFill>
                  <a:srgbClr val="0000FF"/>
                </a:solidFill>
                <a:latin typeface="宋体" panose="02010600030101010101" pitchFamily="2" charset="-122"/>
              </a:rPr>
              <a:t>——</a:t>
            </a:r>
            <a:r>
              <a:rPr lang="zh-TW" altLang="en-US" sz="3200" b="1" dirty="0">
                <a:solidFill>
                  <a:srgbClr val="FF0000"/>
                </a:solidFill>
                <a:latin typeface="宋体" panose="02010600030101010101" pitchFamily="2" charset="-122"/>
              </a:rPr>
              <a:t>类型</a:t>
            </a:r>
            <a:endParaRPr lang="zh-CN" altLang="en-US" sz="3200" b="1" dirty="0">
              <a:solidFill>
                <a:srgbClr val="FF0000"/>
              </a:solidFill>
              <a:latin typeface="宋体" panose="02010600030101010101" pitchFamily="2" charset="-122"/>
            </a:endParaRPr>
          </a:p>
        </p:txBody>
      </p:sp>
      <p:sp>
        <p:nvSpPr>
          <p:cNvPr id="3" name="Slide Number Placeholder 2">
            <a:extLst>
              <a:ext uri="{FF2B5EF4-FFF2-40B4-BE49-F238E27FC236}">
                <a16:creationId xmlns:a16="http://schemas.microsoft.com/office/drawing/2014/main" id="{CA530C39-E639-1848-BFB7-F968C6C38EF6}"/>
              </a:ext>
            </a:extLst>
          </p:cNvPr>
          <p:cNvSpPr>
            <a:spLocks noGrp="1"/>
          </p:cNvSpPr>
          <p:nvPr>
            <p:ph type="sldNum" sz="quarter" idx="12"/>
          </p:nvPr>
        </p:nvSpPr>
        <p:spPr/>
        <p:txBody>
          <a:bodyPr/>
          <a:lstStyle/>
          <a:p>
            <a:fld id="{DC6D1BD5-D0BD-4B4A-ABF2-851E9CF71F86}" type="slidenum">
              <a:rPr lang="zh-CN" altLang="en-US" smtClean="0"/>
              <a:pPr/>
              <a:t>120</a:t>
            </a:fld>
            <a:endParaRPr lang="en-US" altLang="zh-CN" dirty="0"/>
          </a:p>
        </p:txBody>
      </p:sp>
    </p:spTree>
    <p:extLst>
      <p:ext uri="{BB962C8B-B14F-4D97-AF65-F5344CB8AC3E}">
        <p14:creationId xmlns:p14="http://schemas.microsoft.com/office/powerpoint/2010/main" val="136345939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27013">
                                            <p:txEl>
                                              <p:pRg st="0" end="0"/>
                                            </p:txEl>
                                          </p:spTgt>
                                        </p:tgtEl>
                                        <p:attrNameLst>
                                          <p:attrName>style.visibility</p:attrName>
                                        </p:attrNameLst>
                                      </p:cBhvr>
                                      <p:to>
                                        <p:strVal val="visible"/>
                                      </p:to>
                                    </p:set>
                                    <p:animEffect transition="in" filter="barn(outVertical)">
                                      <p:cBhvr>
                                        <p:cTn id="7" dur="500"/>
                                        <p:tgtEl>
                                          <p:spTgt spid="42701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27013">
                                            <p:txEl>
                                              <p:pRg st="1" end="1"/>
                                            </p:txEl>
                                          </p:spTgt>
                                        </p:tgtEl>
                                        <p:attrNameLst>
                                          <p:attrName>style.visibility</p:attrName>
                                        </p:attrNameLst>
                                      </p:cBhvr>
                                      <p:to>
                                        <p:strVal val="visible"/>
                                      </p:to>
                                    </p:set>
                                    <p:animEffect transition="in" filter="barn(outVertical)">
                                      <p:cBhvr>
                                        <p:cTn id="12" dur="500"/>
                                        <p:tgtEl>
                                          <p:spTgt spid="42701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427013">
                                            <p:txEl>
                                              <p:pRg st="2" end="2"/>
                                            </p:txEl>
                                          </p:spTgt>
                                        </p:tgtEl>
                                        <p:attrNameLst>
                                          <p:attrName>style.visibility</p:attrName>
                                        </p:attrNameLst>
                                      </p:cBhvr>
                                      <p:to>
                                        <p:strVal val="visible"/>
                                      </p:to>
                                    </p:set>
                                    <p:animEffect transition="in" filter="barn(outVertical)">
                                      <p:cBhvr>
                                        <p:cTn id="17" dur="500"/>
                                        <p:tgtEl>
                                          <p:spTgt spid="42701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427013">
                                            <p:txEl>
                                              <p:pRg st="3" end="3"/>
                                            </p:txEl>
                                          </p:spTgt>
                                        </p:tgtEl>
                                        <p:attrNameLst>
                                          <p:attrName>style.visibility</p:attrName>
                                        </p:attrNameLst>
                                      </p:cBhvr>
                                      <p:to>
                                        <p:strVal val="visible"/>
                                      </p:to>
                                    </p:set>
                                    <p:animEffect transition="in" filter="barn(outVertical)">
                                      <p:cBhvr>
                                        <p:cTn id="22" dur="500"/>
                                        <p:tgtEl>
                                          <p:spTgt spid="42701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427013">
                                            <p:txEl>
                                              <p:pRg st="4" end="4"/>
                                            </p:txEl>
                                          </p:spTgt>
                                        </p:tgtEl>
                                        <p:attrNameLst>
                                          <p:attrName>style.visibility</p:attrName>
                                        </p:attrNameLst>
                                      </p:cBhvr>
                                      <p:to>
                                        <p:strVal val="visible"/>
                                      </p:to>
                                    </p:set>
                                    <p:animEffect transition="in" filter="barn(outVertical)">
                                      <p:cBhvr>
                                        <p:cTn id="27" dur="500"/>
                                        <p:tgtEl>
                                          <p:spTgt spid="42701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427013">
                                            <p:txEl>
                                              <p:pRg st="5" end="5"/>
                                            </p:txEl>
                                          </p:spTgt>
                                        </p:tgtEl>
                                        <p:attrNameLst>
                                          <p:attrName>style.visibility</p:attrName>
                                        </p:attrNameLst>
                                      </p:cBhvr>
                                      <p:to>
                                        <p:strVal val="visible"/>
                                      </p:to>
                                    </p:set>
                                    <p:animEffect transition="in" filter="barn(outVertical)">
                                      <p:cBhvr>
                                        <p:cTn id="32" dur="500"/>
                                        <p:tgtEl>
                                          <p:spTgt spid="42701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427013">
                                            <p:txEl>
                                              <p:pRg st="6" end="6"/>
                                            </p:txEl>
                                          </p:spTgt>
                                        </p:tgtEl>
                                        <p:attrNameLst>
                                          <p:attrName>style.visibility</p:attrName>
                                        </p:attrNameLst>
                                      </p:cBhvr>
                                      <p:to>
                                        <p:strVal val="visible"/>
                                      </p:to>
                                    </p:set>
                                    <p:animEffect transition="in" filter="barn(outVertical)">
                                      <p:cBhvr>
                                        <p:cTn id="37" dur="500"/>
                                        <p:tgtEl>
                                          <p:spTgt spid="42701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37" fill="hold" grpId="0" nodeType="clickEffect">
                                  <p:stCondLst>
                                    <p:cond delay="0"/>
                                  </p:stCondLst>
                                  <p:childTnLst>
                                    <p:set>
                                      <p:cBhvr>
                                        <p:cTn id="41" dur="1" fill="hold">
                                          <p:stCondLst>
                                            <p:cond delay="0"/>
                                          </p:stCondLst>
                                        </p:cTn>
                                        <p:tgtEl>
                                          <p:spTgt spid="427013">
                                            <p:txEl>
                                              <p:pRg st="7" end="7"/>
                                            </p:txEl>
                                          </p:spTgt>
                                        </p:tgtEl>
                                        <p:attrNameLst>
                                          <p:attrName>style.visibility</p:attrName>
                                        </p:attrNameLst>
                                      </p:cBhvr>
                                      <p:to>
                                        <p:strVal val="visible"/>
                                      </p:to>
                                    </p:set>
                                    <p:animEffect transition="in" filter="barn(outVertical)">
                                      <p:cBhvr>
                                        <p:cTn id="42" dur="500"/>
                                        <p:tgtEl>
                                          <p:spTgt spid="42701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37" fill="hold" grpId="0" nodeType="clickEffect">
                                  <p:stCondLst>
                                    <p:cond delay="0"/>
                                  </p:stCondLst>
                                  <p:childTnLst>
                                    <p:set>
                                      <p:cBhvr>
                                        <p:cTn id="46" dur="1" fill="hold">
                                          <p:stCondLst>
                                            <p:cond delay="0"/>
                                          </p:stCondLst>
                                        </p:cTn>
                                        <p:tgtEl>
                                          <p:spTgt spid="427013">
                                            <p:txEl>
                                              <p:pRg st="8" end="8"/>
                                            </p:txEl>
                                          </p:spTgt>
                                        </p:tgtEl>
                                        <p:attrNameLst>
                                          <p:attrName>style.visibility</p:attrName>
                                        </p:attrNameLst>
                                      </p:cBhvr>
                                      <p:to>
                                        <p:strVal val="visible"/>
                                      </p:to>
                                    </p:set>
                                    <p:animEffect transition="in" filter="barn(outVertical)">
                                      <p:cBhvr>
                                        <p:cTn id="47" dur="500"/>
                                        <p:tgtEl>
                                          <p:spTgt spid="42701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7013" grpId="0" build="p" autoUpdateAnimBg="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7" name="Text Box 5">
            <a:extLst>
              <a:ext uri="{FF2B5EF4-FFF2-40B4-BE49-F238E27FC236}">
                <a16:creationId xmlns:a16="http://schemas.microsoft.com/office/drawing/2014/main" id="{EBAA58CB-198D-4A40-BB88-9921D179A637}"/>
              </a:ext>
            </a:extLst>
          </p:cNvPr>
          <p:cNvSpPr txBox="1">
            <a:spLocks noChangeArrowheads="1"/>
          </p:cNvSpPr>
          <p:nvPr/>
        </p:nvSpPr>
        <p:spPr bwMode="auto">
          <a:xfrm>
            <a:off x="611560" y="1423989"/>
            <a:ext cx="7992888" cy="5484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hangingPunct="1"/>
            <a:r>
              <a:rPr lang="zh-CN" altLang="en-US" b="1" dirty="0">
                <a:solidFill>
                  <a:srgbClr val="FF3300"/>
                </a:solidFill>
                <a:latin typeface="华文楷体" panose="02010600040101010101" pitchFamily="2" charset="-122"/>
                <a:ea typeface="华文楷体" panose="02010600040101010101" pitchFamily="2" charset="-122"/>
              </a:rPr>
              <a:t>２．基于共享存储区的通信方式 </a:t>
            </a:r>
          </a:p>
          <a:p>
            <a:pPr hangingPunct="1"/>
            <a:r>
              <a:rPr lang="zh-CN" altLang="en-US"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000000"/>
                </a:solidFill>
                <a:latin typeface="华文楷体" panose="02010600040101010101" pitchFamily="2" charset="-122"/>
                <a:ea typeface="华文楷体" panose="02010600040101010101" pitchFamily="2" charset="-122"/>
              </a:rPr>
              <a:t>在存储器中划出了一块共享存储区，诸进程可通过对</a:t>
            </a:r>
            <a:r>
              <a:rPr lang="zh-CN" altLang="en-US" b="1" dirty="0">
                <a:solidFill>
                  <a:srgbClr val="FF00FF"/>
                </a:solidFill>
                <a:latin typeface="华文楷体" panose="02010600040101010101" pitchFamily="2" charset="-122"/>
                <a:ea typeface="华文楷体" panose="02010600040101010101" pitchFamily="2" charset="-122"/>
              </a:rPr>
              <a:t>共享存储中的数据</a:t>
            </a:r>
            <a:r>
              <a:rPr lang="zh-CN" altLang="en-US" b="1" dirty="0">
                <a:solidFill>
                  <a:srgbClr val="000000"/>
                </a:solidFill>
                <a:latin typeface="华文楷体" panose="02010600040101010101" pitchFamily="2" charset="-122"/>
                <a:ea typeface="华文楷体" panose="02010600040101010101" pitchFamily="2" charset="-122"/>
              </a:rPr>
              <a:t>进行</a:t>
            </a:r>
            <a:r>
              <a:rPr lang="zh-CN" altLang="en-US" b="1" dirty="0">
                <a:solidFill>
                  <a:srgbClr val="FF00FF"/>
                </a:solidFill>
                <a:latin typeface="华文楷体" panose="02010600040101010101" pitchFamily="2" charset="-122"/>
                <a:ea typeface="华文楷体" panose="02010600040101010101" pitchFamily="2" charset="-122"/>
              </a:rPr>
              <a:t>读</a:t>
            </a:r>
            <a:r>
              <a:rPr lang="zh-CN" altLang="en-US" b="1" dirty="0">
                <a:solidFill>
                  <a:srgbClr val="000000"/>
                </a:solidFill>
                <a:latin typeface="华文楷体" panose="02010600040101010101" pitchFamily="2" charset="-122"/>
                <a:ea typeface="华文楷体" panose="02010600040101010101" pitchFamily="2" charset="-122"/>
              </a:rPr>
              <a:t>或</a:t>
            </a:r>
            <a:r>
              <a:rPr lang="zh-CN" altLang="en-US" b="1" dirty="0">
                <a:solidFill>
                  <a:srgbClr val="FF00FF"/>
                </a:solidFill>
                <a:latin typeface="华文楷体" panose="02010600040101010101" pitchFamily="2" charset="-122"/>
                <a:ea typeface="华文楷体" panose="02010600040101010101" pitchFamily="2" charset="-122"/>
              </a:rPr>
              <a:t>写</a:t>
            </a:r>
            <a:r>
              <a:rPr lang="zh-CN" altLang="en-US" b="1" dirty="0">
                <a:solidFill>
                  <a:srgbClr val="000000"/>
                </a:solidFill>
                <a:latin typeface="华文楷体" panose="02010600040101010101" pitchFamily="2" charset="-122"/>
                <a:ea typeface="华文楷体" panose="02010600040101010101" pitchFamily="2" charset="-122"/>
              </a:rPr>
              <a:t>来实现通信。</a:t>
            </a:r>
            <a:r>
              <a:rPr lang="zh-CN" altLang="en-US" b="1" dirty="0">
                <a:solidFill>
                  <a:srgbClr val="0000FF"/>
                </a:solidFill>
                <a:latin typeface="华文楷体" panose="02010600040101010101" pitchFamily="2" charset="-122"/>
                <a:ea typeface="华文楷体" panose="02010600040101010101" pitchFamily="2" charset="-122"/>
              </a:rPr>
              <a:t>这种通信方式可传输大量的数据，属于高级通信。</a:t>
            </a:r>
            <a:endParaRPr lang="en-US" altLang="zh-CN" b="1" dirty="0">
              <a:solidFill>
                <a:srgbClr val="0000FF"/>
              </a:solidFill>
              <a:latin typeface="华文楷体" panose="02010600040101010101" pitchFamily="2" charset="-122"/>
              <a:ea typeface="华文楷体" panose="02010600040101010101" pitchFamily="2" charset="-122"/>
            </a:endParaRPr>
          </a:p>
          <a:p>
            <a:r>
              <a:rPr lang="zh-CN" altLang="en-US" b="1" dirty="0">
                <a:solidFill>
                  <a:srgbClr val="0000FF"/>
                </a:solidFill>
                <a:latin typeface="华文楷体" panose="02010600040101010101" pitchFamily="2" charset="-122"/>
                <a:ea typeface="华文楷体" panose="02010600040101010101" pitchFamily="2" charset="-122"/>
              </a:rPr>
              <a:t>二、管道（</a:t>
            </a:r>
            <a:r>
              <a:rPr lang="en-US" altLang="zh-CN" b="1" dirty="0">
                <a:solidFill>
                  <a:srgbClr val="0000FF"/>
                </a:solidFill>
                <a:latin typeface="华文楷体" panose="02010600040101010101" pitchFamily="2" charset="-122"/>
                <a:ea typeface="华文楷体" panose="02010600040101010101" pitchFamily="2" charset="-122"/>
              </a:rPr>
              <a:t>pipe</a:t>
            </a:r>
            <a:r>
              <a:rPr lang="zh-CN" altLang="en-US" b="1" dirty="0">
                <a:solidFill>
                  <a:srgbClr val="0000FF"/>
                </a:solidFill>
                <a:latin typeface="华文楷体" panose="02010600040101010101" pitchFamily="2" charset="-122"/>
                <a:ea typeface="华文楷体" panose="02010600040101010101" pitchFamily="2" charset="-122"/>
              </a:rPr>
              <a:t>）通信</a:t>
            </a:r>
          </a:p>
          <a:p>
            <a:r>
              <a:rPr lang="zh-CN" altLang="en-US" b="1" dirty="0">
                <a:solidFill>
                  <a:srgbClr val="0000FF"/>
                </a:solidFill>
                <a:latin typeface="华文楷体" panose="02010600040101010101" pitchFamily="2" charset="-122"/>
                <a:ea typeface="华文楷体" panose="02010600040101010101" pitchFamily="2" charset="-122"/>
              </a:rPr>
              <a:t>  </a:t>
            </a:r>
            <a:r>
              <a:rPr lang="en-US" altLang="zh-CN" b="1" dirty="0">
                <a:solidFill>
                  <a:srgbClr val="0000FF"/>
                </a:solidFill>
                <a:latin typeface="华文楷体" panose="02010600040101010101" pitchFamily="2" charset="-122"/>
                <a:ea typeface="华文楷体" panose="02010600040101010101" pitchFamily="2" charset="-122"/>
              </a:rPr>
              <a:t>1</a:t>
            </a:r>
            <a:r>
              <a:rPr lang="zh-CN" altLang="en-US" b="1" dirty="0">
                <a:solidFill>
                  <a:srgbClr val="0000FF"/>
                </a:solidFill>
                <a:latin typeface="华文楷体" panose="02010600040101010101" pitchFamily="2" charset="-122"/>
                <a:ea typeface="华文楷体" panose="02010600040101010101" pitchFamily="2" charset="-122"/>
              </a:rPr>
              <a:t>、管道通信的概念</a:t>
            </a:r>
            <a:r>
              <a:rPr lang="zh-CN" altLang="en-US" b="1" dirty="0">
                <a:solidFill>
                  <a:schemeClr val="tx1"/>
                </a:solidFill>
                <a:latin typeface="华文楷体" panose="02010600040101010101" pitchFamily="2" charset="-122"/>
                <a:ea typeface="华文楷体" panose="02010600040101010101" pitchFamily="2" charset="-122"/>
              </a:rPr>
              <a:t>　</a:t>
            </a:r>
          </a:p>
          <a:p>
            <a:pPr indent="349250"/>
            <a:r>
              <a:rPr lang="zh-CN" altLang="en-US" b="1" dirty="0">
                <a:solidFill>
                  <a:srgbClr val="FF3300"/>
                </a:solidFill>
                <a:latin typeface="华文楷体" panose="02010600040101010101" pitchFamily="2" charset="-122"/>
                <a:ea typeface="华文楷体" panose="02010600040101010101" pitchFamily="2" charset="-122"/>
              </a:rPr>
              <a:t>    管道：</a:t>
            </a:r>
            <a:r>
              <a:rPr lang="zh-CN" altLang="en-US" b="1" dirty="0">
                <a:solidFill>
                  <a:srgbClr val="000000"/>
                </a:solidFill>
                <a:latin typeface="华文楷体" panose="02010600040101010101" pitchFamily="2" charset="-122"/>
                <a:ea typeface="华文楷体" panose="02010600040101010101" pitchFamily="2" charset="-122"/>
              </a:rPr>
              <a:t>是指用于连接一个读进程和一个写进程，以实现它们之间通信的</a:t>
            </a:r>
            <a:r>
              <a:rPr lang="zh-CN" altLang="en-US" b="1" dirty="0">
                <a:solidFill>
                  <a:srgbClr val="FF00FF"/>
                </a:solidFill>
                <a:latin typeface="华文楷体" panose="02010600040101010101" pitchFamily="2" charset="-122"/>
                <a:ea typeface="华文楷体" panose="02010600040101010101" pitchFamily="2" charset="-122"/>
              </a:rPr>
              <a:t>共享文件</a:t>
            </a:r>
            <a:r>
              <a:rPr lang="en-US" altLang="zh-CN" b="1" dirty="0">
                <a:solidFill>
                  <a:srgbClr val="000000"/>
                </a:solidFill>
                <a:latin typeface="华文楷体" panose="02010600040101010101" pitchFamily="2" charset="-122"/>
                <a:ea typeface="华文楷体" panose="02010600040101010101" pitchFamily="2" charset="-122"/>
              </a:rPr>
              <a:t>,</a:t>
            </a:r>
            <a:r>
              <a:rPr lang="zh-CN" altLang="en-US" b="1" dirty="0">
                <a:solidFill>
                  <a:srgbClr val="000000"/>
                </a:solidFill>
                <a:latin typeface="华文楷体" panose="02010600040101010101" pitchFamily="2" charset="-122"/>
                <a:ea typeface="华文楷体" panose="02010600040101010101" pitchFamily="2" charset="-122"/>
              </a:rPr>
              <a:t>又称为 </a:t>
            </a:r>
            <a:r>
              <a:rPr lang="en-US" altLang="zh-CN" b="1" dirty="0">
                <a:solidFill>
                  <a:srgbClr val="000000"/>
                </a:solidFill>
                <a:latin typeface="华文楷体" panose="02010600040101010101" pitchFamily="2" charset="-122"/>
                <a:ea typeface="华文楷体" panose="02010600040101010101" pitchFamily="2" charset="-122"/>
              </a:rPr>
              <a:t>pipe </a:t>
            </a:r>
            <a:r>
              <a:rPr lang="zh-CN" altLang="en-US" b="1" dirty="0">
                <a:solidFill>
                  <a:srgbClr val="000000"/>
                </a:solidFill>
                <a:latin typeface="华文楷体" panose="02010600040101010101" pitchFamily="2" charset="-122"/>
                <a:ea typeface="华文楷体" panose="02010600040101010101" pitchFamily="2" charset="-122"/>
              </a:rPr>
              <a:t>文件。</a:t>
            </a:r>
          </a:p>
          <a:p>
            <a:r>
              <a:rPr lang="zh-CN" altLang="en-US"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0000FF"/>
                </a:solidFill>
                <a:latin typeface="华文楷体" panose="02010600040101010101" pitchFamily="2" charset="-122"/>
                <a:ea typeface="华文楷体" panose="02010600040101010101" pitchFamily="2" charset="-122"/>
              </a:rPr>
              <a:t>发送进程：</a:t>
            </a:r>
            <a:r>
              <a:rPr lang="zh-CN" altLang="en-US" b="1" dirty="0">
                <a:solidFill>
                  <a:srgbClr val="000000"/>
                </a:solidFill>
                <a:latin typeface="华文楷体" panose="02010600040101010101" pitchFamily="2" charset="-122"/>
                <a:ea typeface="华文楷体" panose="02010600040101010101" pitchFamily="2" charset="-122"/>
              </a:rPr>
              <a:t>向管道（共享文件）提供数据输入的进程。</a:t>
            </a:r>
          </a:p>
          <a:p>
            <a:r>
              <a:rPr lang="zh-CN" altLang="en-US" b="1" dirty="0">
                <a:solidFill>
                  <a:srgbClr val="0000FF"/>
                </a:solidFill>
                <a:latin typeface="华文楷体" panose="02010600040101010101" pitchFamily="2" charset="-122"/>
                <a:ea typeface="华文楷体" panose="02010600040101010101" pitchFamily="2" charset="-122"/>
              </a:rPr>
              <a:t>        接收进程：</a:t>
            </a:r>
            <a:r>
              <a:rPr lang="zh-CN" altLang="en-US" b="1" dirty="0">
                <a:solidFill>
                  <a:srgbClr val="000000"/>
                </a:solidFill>
                <a:latin typeface="华文楷体" panose="02010600040101010101" pitchFamily="2" charset="-122"/>
                <a:ea typeface="华文楷体" panose="02010600040101010101" pitchFamily="2" charset="-122"/>
              </a:rPr>
              <a:t>从管道（共享文件）接收数据的进程。</a:t>
            </a:r>
          </a:p>
          <a:p>
            <a:r>
              <a:rPr lang="zh-CN" altLang="en-US" b="1" dirty="0">
                <a:solidFill>
                  <a:srgbClr val="0000FF"/>
                </a:solidFill>
                <a:latin typeface="华文楷体" panose="02010600040101010101" pitchFamily="2" charset="-122"/>
                <a:ea typeface="华文楷体" panose="02010600040101010101" pitchFamily="2" charset="-122"/>
              </a:rPr>
              <a:t>　　管道通信：</a:t>
            </a:r>
            <a:r>
              <a:rPr lang="zh-CN" altLang="en-US" b="1" dirty="0">
                <a:solidFill>
                  <a:srgbClr val="000000"/>
                </a:solidFill>
                <a:latin typeface="华文楷体" panose="02010600040101010101" pitchFamily="2" charset="-122"/>
                <a:ea typeface="华文楷体" panose="02010600040101010101" pitchFamily="2" charset="-122"/>
              </a:rPr>
              <a:t>发送进程和接收进程利用管道进行的通信方式。</a:t>
            </a:r>
          </a:p>
          <a:p>
            <a:pPr hangingPunct="1"/>
            <a:endParaRPr lang="zh-CN" altLang="en-US" b="1" dirty="0">
              <a:solidFill>
                <a:srgbClr val="0000FF"/>
              </a:solidFill>
              <a:latin typeface="华文楷体" panose="02010600040101010101" pitchFamily="2" charset="-122"/>
              <a:ea typeface="华文楷体" panose="02010600040101010101" pitchFamily="2" charset="-122"/>
            </a:endParaRPr>
          </a:p>
        </p:txBody>
      </p:sp>
      <p:sp>
        <p:nvSpPr>
          <p:cNvPr id="5" name="Rectangle 4">
            <a:extLst>
              <a:ext uri="{FF2B5EF4-FFF2-40B4-BE49-F238E27FC236}">
                <a16:creationId xmlns:a16="http://schemas.microsoft.com/office/drawing/2014/main" id="{FFFB6016-E745-E447-B6B3-FB6744C57512}"/>
              </a:ext>
            </a:extLst>
          </p:cNvPr>
          <p:cNvSpPr>
            <a:spLocks noChangeArrowheads="1"/>
          </p:cNvSpPr>
          <p:nvPr/>
        </p:nvSpPr>
        <p:spPr bwMode="auto">
          <a:xfrm>
            <a:off x="1403648" y="371153"/>
            <a:ext cx="6840760" cy="577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200" b="1" dirty="0">
                <a:solidFill>
                  <a:srgbClr val="0000FF"/>
                </a:solidFill>
                <a:latin typeface="宋体" panose="02010600030101010101" pitchFamily="2" charset="-122"/>
              </a:rPr>
              <a:t>2.6 </a:t>
            </a:r>
            <a:r>
              <a:rPr lang="zh-TW" altLang="en-US" sz="3200" b="1" dirty="0">
                <a:solidFill>
                  <a:srgbClr val="0000FF"/>
                </a:solidFill>
                <a:latin typeface="宋体" panose="02010600030101010101" pitchFamily="2" charset="-122"/>
              </a:rPr>
              <a:t>单处理器调度算法</a:t>
            </a:r>
            <a:r>
              <a:rPr lang="en-US" altLang="zh-CN" sz="3200" b="1" dirty="0">
                <a:solidFill>
                  <a:srgbClr val="0000FF"/>
                </a:solidFill>
                <a:latin typeface="宋体" panose="02010600030101010101" pitchFamily="2" charset="-122"/>
              </a:rPr>
              <a:t>——</a:t>
            </a:r>
            <a:r>
              <a:rPr lang="zh-TW" altLang="en-US" sz="3200" b="1" dirty="0">
                <a:solidFill>
                  <a:srgbClr val="FF0000"/>
                </a:solidFill>
                <a:latin typeface="宋体" panose="02010600030101010101" pitchFamily="2" charset="-122"/>
              </a:rPr>
              <a:t>类型</a:t>
            </a:r>
            <a:endParaRPr lang="zh-CN" altLang="en-US" sz="3200" b="1" dirty="0">
              <a:solidFill>
                <a:srgbClr val="FF00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BABF43C4-A944-6046-8533-3FA8AE52428C}"/>
              </a:ext>
            </a:extLst>
          </p:cNvPr>
          <p:cNvSpPr>
            <a:spLocks noGrp="1"/>
          </p:cNvSpPr>
          <p:nvPr>
            <p:ph type="sldNum" sz="quarter" idx="12"/>
          </p:nvPr>
        </p:nvSpPr>
        <p:spPr/>
        <p:txBody>
          <a:bodyPr/>
          <a:lstStyle/>
          <a:p>
            <a:fld id="{DC6D1BD5-D0BD-4B4A-ABF2-851E9CF71F86}" type="slidenum">
              <a:rPr lang="zh-CN" altLang="en-US" smtClean="0"/>
              <a:pPr/>
              <a:t>121</a:t>
            </a:fld>
            <a:endParaRPr lang="en-US" altLang="zh-CN" dirty="0"/>
          </a:p>
        </p:txBody>
      </p:sp>
    </p:spTree>
    <p:extLst>
      <p:ext uri="{BB962C8B-B14F-4D97-AF65-F5344CB8AC3E}">
        <p14:creationId xmlns:p14="http://schemas.microsoft.com/office/powerpoint/2010/main" val="1409953895"/>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28037">
                                            <p:txEl>
                                              <p:pRg st="0" end="0"/>
                                            </p:txEl>
                                          </p:spTgt>
                                        </p:tgtEl>
                                        <p:attrNameLst>
                                          <p:attrName>style.visibility</p:attrName>
                                        </p:attrNameLst>
                                      </p:cBhvr>
                                      <p:to>
                                        <p:strVal val="visible"/>
                                      </p:to>
                                    </p:set>
                                    <p:animEffect transition="in" filter="barn(outVertical)">
                                      <p:cBhvr>
                                        <p:cTn id="7" dur="500"/>
                                        <p:tgtEl>
                                          <p:spTgt spid="42803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28037">
                                            <p:txEl>
                                              <p:pRg st="1" end="1"/>
                                            </p:txEl>
                                          </p:spTgt>
                                        </p:tgtEl>
                                        <p:attrNameLst>
                                          <p:attrName>style.visibility</p:attrName>
                                        </p:attrNameLst>
                                      </p:cBhvr>
                                      <p:to>
                                        <p:strVal val="visible"/>
                                      </p:to>
                                    </p:set>
                                    <p:animEffect transition="in" filter="barn(outVertical)">
                                      <p:cBhvr>
                                        <p:cTn id="12" dur="500"/>
                                        <p:tgtEl>
                                          <p:spTgt spid="42803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428037">
                                            <p:txEl>
                                              <p:pRg st="2" end="2"/>
                                            </p:txEl>
                                          </p:spTgt>
                                        </p:tgtEl>
                                        <p:attrNameLst>
                                          <p:attrName>style.visibility</p:attrName>
                                        </p:attrNameLst>
                                      </p:cBhvr>
                                      <p:to>
                                        <p:strVal val="visible"/>
                                      </p:to>
                                    </p:set>
                                    <p:animEffect transition="in" filter="barn(outVertical)">
                                      <p:cBhvr>
                                        <p:cTn id="17" dur="500"/>
                                        <p:tgtEl>
                                          <p:spTgt spid="42803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428037">
                                            <p:txEl>
                                              <p:pRg st="3" end="3"/>
                                            </p:txEl>
                                          </p:spTgt>
                                        </p:tgtEl>
                                        <p:attrNameLst>
                                          <p:attrName>style.visibility</p:attrName>
                                        </p:attrNameLst>
                                      </p:cBhvr>
                                      <p:to>
                                        <p:strVal val="visible"/>
                                      </p:to>
                                    </p:set>
                                    <p:animEffect transition="in" filter="barn(outVertical)">
                                      <p:cBhvr>
                                        <p:cTn id="22" dur="500"/>
                                        <p:tgtEl>
                                          <p:spTgt spid="42803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428037">
                                            <p:txEl>
                                              <p:pRg st="4" end="4"/>
                                            </p:txEl>
                                          </p:spTgt>
                                        </p:tgtEl>
                                        <p:attrNameLst>
                                          <p:attrName>style.visibility</p:attrName>
                                        </p:attrNameLst>
                                      </p:cBhvr>
                                      <p:to>
                                        <p:strVal val="visible"/>
                                      </p:to>
                                    </p:set>
                                    <p:animEffect transition="in" filter="barn(outVertical)">
                                      <p:cBhvr>
                                        <p:cTn id="27" dur="500"/>
                                        <p:tgtEl>
                                          <p:spTgt spid="42803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428037">
                                            <p:txEl>
                                              <p:pRg st="5" end="5"/>
                                            </p:txEl>
                                          </p:spTgt>
                                        </p:tgtEl>
                                        <p:attrNameLst>
                                          <p:attrName>style.visibility</p:attrName>
                                        </p:attrNameLst>
                                      </p:cBhvr>
                                      <p:to>
                                        <p:strVal val="visible"/>
                                      </p:to>
                                    </p:set>
                                    <p:animEffect transition="in" filter="barn(outVertical)">
                                      <p:cBhvr>
                                        <p:cTn id="32" dur="500"/>
                                        <p:tgtEl>
                                          <p:spTgt spid="42803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428037">
                                            <p:txEl>
                                              <p:pRg st="6" end="6"/>
                                            </p:txEl>
                                          </p:spTgt>
                                        </p:tgtEl>
                                        <p:attrNameLst>
                                          <p:attrName>style.visibility</p:attrName>
                                        </p:attrNameLst>
                                      </p:cBhvr>
                                      <p:to>
                                        <p:strVal val="visible"/>
                                      </p:to>
                                    </p:set>
                                    <p:animEffect transition="in" filter="barn(outVertical)">
                                      <p:cBhvr>
                                        <p:cTn id="37" dur="500"/>
                                        <p:tgtEl>
                                          <p:spTgt spid="42803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37" fill="hold" grpId="0" nodeType="clickEffect">
                                  <p:stCondLst>
                                    <p:cond delay="0"/>
                                  </p:stCondLst>
                                  <p:childTnLst>
                                    <p:set>
                                      <p:cBhvr>
                                        <p:cTn id="41" dur="1" fill="hold">
                                          <p:stCondLst>
                                            <p:cond delay="0"/>
                                          </p:stCondLst>
                                        </p:cTn>
                                        <p:tgtEl>
                                          <p:spTgt spid="428037">
                                            <p:txEl>
                                              <p:pRg st="7" end="7"/>
                                            </p:txEl>
                                          </p:spTgt>
                                        </p:tgtEl>
                                        <p:attrNameLst>
                                          <p:attrName>style.visibility</p:attrName>
                                        </p:attrNameLst>
                                      </p:cBhvr>
                                      <p:to>
                                        <p:strVal val="visible"/>
                                      </p:to>
                                    </p:set>
                                    <p:animEffect transition="in" filter="barn(outVertical)">
                                      <p:cBhvr>
                                        <p:cTn id="42" dur="500"/>
                                        <p:tgtEl>
                                          <p:spTgt spid="42803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8037" grpId="0" build="p" autoUpdateAnimBg="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2" name="Text Box 4">
            <a:extLst>
              <a:ext uri="{FF2B5EF4-FFF2-40B4-BE49-F238E27FC236}">
                <a16:creationId xmlns:a16="http://schemas.microsoft.com/office/drawing/2014/main" id="{E45851EF-0B1F-394E-B253-6064C53AB0AA}"/>
              </a:ext>
            </a:extLst>
          </p:cNvPr>
          <p:cNvSpPr txBox="1">
            <a:spLocks noChangeArrowheads="1"/>
          </p:cNvSpPr>
          <p:nvPr/>
        </p:nvSpPr>
        <p:spPr bwMode="auto">
          <a:xfrm>
            <a:off x="467544" y="1340768"/>
            <a:ext cx="8352928" cy="419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10000"/>
              </a:lnSpc>
            </a:pPr>
            <a:r>
              <a:rPr lang="en-US" altLang="zh-CN" b="1" dirty="0">
                <a:solidFill>
                  <a:srgbClr val="0000FF"/>
                </a:solidFill>
                <a:latin typeface="华文楷体" panose="02010600040101010101" pitchFamily="2" charset="-122"/>
                <a:ea typeface="华文楷体" panose="02010600040101010101" pitchFamily="2" charset="-122"/>
              </a:rPr>
              <a:t>2</a:t>
            </a:r>
            <a:r>
              <a:rPr lang="zh-CN" altLang="en-US" b="1" dirty="0">
                <a:solidFill>
                  <a:srgbClr val="0000FF"/>
                </a:solidFill>
                <a:latin typeface="华文楷体" panose="02010600040101010101" pitchFamily="2" charset="-122"/>
                <a:ea typeface="华文楷体" panose="02010600040101010101" pitchFamily="2" charset="-122"/>
              </a:rPr>
              <a:t>、管道通信机制的功能</a:t>
            </a:r>
          </a:p>
          <a:p>
            <a:pPr>
              <a:lnSpc>
                <a:spcPct val="110000"/>
              </a:lnSpc>
            </a:pPr>
            <a:r>
              <a:rPr lang="zh-CN" altLang="en-US" b="1" dirty="0">
                <a:solidFill>
                  <a:srgbClr val="0000FF"/>
                </a:solidFill>
                <a:latin typeface="华文楷体" panose="02010600040101010101" pitchFamily="2" charset="-122"/>
                <a:ea typeface="华文楷体" panose="02010600040101010101" pitchFamily="2" charset="-122"/>
              </a:rPr>
              <a:t> （１）互斥</a:t>
            </a:r>
          </a:p>
          <a:p>
            <a:pPr>
              <a:lnSpc>
                <a:spcPct val="110000"/>
              </a:lnSpc>
            </a:pPr>
            <a:r>
              <a:rPr lang="zh-CN" altLang="en-US"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000000"/>
                </a:solidFill>
                <a:latin typeface="华文楷体" panose="02010600040101010101" pitchFamily="2" charset="-122"/>
                <a:ea typeface="华文楷体" panose="02010600040101010101" pitchFamily="2" charset="-122"/>
              </a:rPr>
              <a:t>当一个进程正在对管道进行读</a:t>
            </a:r>
            <a:r>
              <a:rPr lang="en-US" altLang="zh-CN" b="1" dirty="0">
                <a:solidFill>
                  <a:srgbClr val="000000"/>
                </a:solidFill>
                <a:latin typeface="华文楷体" panose="02010600040101010101" pitchFamily="2" charset="-122"/>
                <a:ea typeface="华文楷体" panose="02010600040101010101" pitchFamily="2" charset="-122"/>
              </a:rPr>
              <a:t>/</a:t>
            </a:r>
            <a:r>
              <a:rPr lang="zh-CN" altLang="en-US" b="1" dirty="0">
                <a:solidFill>
                  <a:srgbClr val="000000"/>
                </a:solidFill>
                <a:latin typeface="华文楷体" panose="02010600040101010101" pitchFamily="2" charset="-122"/>
                <a:ea typeface="华文楷体" panose="02010600040101010101" pitchFamily="2" charset="-122"/>
              </a:rPr>
              <a:t>写操作时，另一进程必须等待。</a:t>
            </a:r>
          </a:p>
          <a:p>
            <a:pPr>
              <a:lnSpc>
                <a:spcPct val="110000"/>
              </a:lnSpc>
            </a:pPr>
            <a:r>
              <a:rPr lang="zh-CN" altLang="en-US"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0000FF"/>
                </a:solidFill>
                <a:latin typeface="华文楷体" panose="02010600040101010101" pitchFamily="2" charset="-122"/>
                <a:ea typeface="华文楷体" panose="02010600040101010101" pitchFamily="2" charset="-122"/>
              </a:rPr>
              <a:t>（２）同步</a:t>
            </a:r>
          </a:p>
          <a:p>
            <a:pPr>
              <a:lnSpc>
                <a:spcPct val="110000"/>
              </a:lnSpc>
            </a:pPr>
            <a:r>
              <a:rPr lang="zh-CN" altLang="en-US"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000000"/>
                </a:solidFill>
                <a:latin typeface="华文楷体" panose="02010600040101010101" pitchFamily="2" charset="-122"/>
                <a:ea typeface="华文楷体" panose="02010600040101010101" pitchFamily="2" charset="-122"/>
              </a:rPr>
              <a:t>当写（输入）进程把一定数量数据写入管道后，便去睡眠等待，直到读（输出）进程取走数据后，再把它唤醒。</a:t>
            </a:r>
          </a:p>
          <a:p>
            <a:pPr>
              <a:lnSpc>
                <a:spcPct val="110000"/>
              </a:lnSpc>
            </a:pPr>
            <a:r>
              <a:rPr lang="zh-CN" altLang="en-US"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0000FF"/>
                </a:solidFill>
                <a:latin typeface="华文楷体" panose="02010600040101010101" pitchFamily="2" charset="-122"/>
                <a:ea typeface="华文楷体" panose="02010600040101010101" pitchFamily="2" charset="-122"/>
              </a:rPr>
              <a:t>（３）确定对方是否存在</a:t>
            </a:r>
          </a:p>
          <a:p>
            <a:pPr>
              <a:lnSpc>
                <a:spcPct val="110000"/>
              </a:lnSpc>
            </a:pPr>
            <a:r>
              <a:rPr lang="zh-CN" altLang="en-US"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000000"/>
                </a:solidFill>
                <a:latin typeface="华文楷体" panose="02010600040101010101" pitchFamily="2" charset="-122"/>
                <a:ea typeface="华文楷体" panose="02010600040101010101" pitchFamily="2" charset="-122"/>
              </a:rPr>
              <a:t>只有确定对方存在时，方能通信。</a:t>
            </a:r>
          </a:p>
        </p:txBody>
      </p:sp>
      <p:sp>
        <p:nvSpPr>
          <p:cNvPr id="4" name="Rectangle 3">
            <a:extLst>
              <a:ext uri="{FF2B5EF4-FFF2-40B4-BE49-F238E27FC236}">
                <a16:creationId xmlns:a16="http://schemas.microsoft.com/office/drawing/2014/main" id="{D3E42313-E7C6-314B-B815-9C79FD468098}"/>
              </a:ext>
            </a:extLst>
          </p:cNvPr>
          <p:cNvSpPr>
            <a:spLocks noChangeArrowheads="1"/>
          </p:cNvSpPr>
          <p:nvPr/>
        </p:nvSpPr>
        <p:spPr bwMode="auto">
          <a:xfrm>
            <a:off x="1403648" y="371153"/>
            <a:ext cx="6840760" cy="577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200" b="1" dirty="0">
                <a:solidFill>
                  <a:srgbClr val="0000FF"/>
                </a:solidFill>
                <a:latin typeface="宋体" panose="02010600030101010101" pitchFamily="2" charset="-122"/>
              </a:rPr>
              <a:t>2.6 </a:t>
            </a:r>
            <a:r>
              <a:rPr lang="zh-TW" altLang="en-US" sz="3200" b="1" dirty="0">
                <a:solidFill>
                  <a:srgbClr val="0000FF"/>
                </a:solidFill>
                <a:latin typeface="宋体" panose="02010600030101010101" pitchFamily="2" charset="-122"/>
              </a:rPr>
              <a:t>单处理器调度算法</a:t>
            </a:r>
            <a:r>
              <a:rPr lang="en-US" altLang="zh-CN" sz="3200" b="1" dirty="0">
                <a:solidFill>
                  <a:srgbClr val="0000FF"/>
                </a:solidFill>
                <a:latin typeface="宋体" panose="02010600030101010101" pitchFamily="2" charset="-122"/>
              </a:rPr>
              <a:t>——</a:t>
            </a:r>
            <a:r>
              <a:rPr lang="zh-TW" altLang="en-US" sz="3200" b="1" dirty="0">
                <a:solidFill>
                  <a:srgbClr val="FF0000"/>
                </a:solidFill>
                <a:latin typeface="宋体" panose="02010600030101010101" pitchFamily="2" charset="-122"/>
              </a:rPr>
              <a:t>类型</a:t>
            </a:r>
            <a:endParaRPr lang="zh-CN" altLang="en-US" sz="3200" b="1" dirty="0">
              <a:solidFill>
                <a:srgbClr val="FF00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A3520E5E-52BA-C041-8D09-77E05FAC1829}"/>
              </a:ext>
            </a:extLst>
          </p:cNvPr>
          <p:cNvSpPr>
            <a:spLocks noGrp="1"/>
          </p:cNvSpPr>
          <p:nvPr>
            <p:ph type="sldNum" sz="quarter" idx="12"/>
          </p:nvPr>
        </p:nvSpPr>
        <p:spPr/>
        <p:txBody>
          <a:bodyPr/>
          <a:lstStyle/>
          <a:p>
            <a:fld id="{DC6D1BD5-D0BD-4B4A-ABF2-851E9CF71F86}" type="slidenum">
              <a:rPr lang="zh-CN" altLang="en-US" smtClean="0"/>
              <a:pPr/>
              <a:t>122</a:t>
            </a:fld>
            <a:endParaRPr lang="en-US" altLang="zh-CN" dirty="0"/>
          </a:p>
        </p:txBody>
      </p:sp>
    </p:spTree>
    <p:extLst>
      <p:ext uri="{BB962C8B-B14F-4D97-AF65-F5344CB8AC3E}">
        <p14:creationId xmlns:p14="http://schemas.microsoft.com/office/powerpoint/2010/main" val="281858487"/>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32132">
                                            <p:txEl>
                                              <p:pRg st="0" end="0"/>
                                            </p:txEl>
                                          </p:spTgt>
                                        </p:tgtEl>
                                        <p:attrNameLst>
                                          <p:attrName>style.visibility</p:attrName>
                                        </p:attrNameLst>
                                      </p:cBhvr>
                                      <p:to>
                                        <p:strVal val="visible"/>
                                      </p:to>
                                    </p:set>
                                    <p:animEffect transition="in" filter="barn(outVertical)">
                                      <p:cBhvr>
                                        <p:cTn id="7" dur="500"/>
                                        <p:tgtEl>
                                          <p:spTgt spid="43213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32132">
                                            <p:txEl>
                                              <p:pRg st="1" end="1"/>
                                            </p:txEl>
                                          </p:spTgt>
                                        </p:tgtEl>
                                        <p:attrNameLst>
                                          <p:attrName>style.visibility</p:attrName>
                                        </p:attrNameLst>
                                      </p:cBhvr>
                                      <p:to>
                                        <p:strVal val="visible"/>
                                      </p:to>
                                    </p:set>
                                    <p:animEffect transition="in" filter="barn(outVertical)">
                                      <p:cBhvr>
                                        <p:cTn id="12" dur="500"/>
                                        <p:tgtEl>
                                          <p:spTgt spid="43213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432132">
                                            <p:txEl>
                                              <p:pRg st="2" end="2"/>
                                            </p:txEl>
                                          </p:spTgt>
                                        </p:tgtEl>
                                        <p:attrNameLst>
                                          <p:attrName>style.visibility</p:attrName>
                                        </p:attrNameLst>
                                      </p:cBhvr>
                                      <p:to>
                                        <p:strVal val="visible"/>
                                      </p:to>
                                    </p:set>
                                    <p:animEffect transition="in" filter="barn(outVertical)">
                                      <p:cBhvr>
                                        <p:cTn id="17" dur="500"/>
                                        <p:tgtEl>
                                          <p:spTgt spid="43213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432132">
                                            <p:txEl>
                                              <p:pRg st="3" end="3"/>
                                            </p:txEl>
                                          </p:spTgt>
                                        </p:tgtEl>
                                        <p:attrNameLst>
                                          <p:attrName>style.visibility</p:attrName>
                                        </p:attrNameLst>
                                      </p:cBhvr>
                                      <p:to>
                                        <p:strVal val="visible"/>
                                      </p:to>
                                    </p:set>
                                    <p:animEffect transition="in" filter="barn(outVertical)">
                                      <p:cBhvr>
                                        <p:cTn id="22" dur="500"/>
                                        <p:tgtEl>
                                          <p:spTgt spid="43213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432132">
                                            <p:txEl>
                                              <p:pRg st="4" end="4"/>
                                            </p:txEl>
                                          </p:spTgt>
                                        </p:tgtEl>
                                        <p:attrNameLst>
                                          <p:attrName>style.visibility</p:attrName>
                                        </p:attrNameLst>
                                      </p:cBhvr>
                                      <p:to>
                                        <p:strVal val="visible"/>
                                      </p:to>
                                    </p:set>
                                    <p:animEffect transition="in" filter="barn(outVertical)">
                                      <p:cBhvr>
                                        <p:cTn id="27" dur="500"/>
                                        <p:tgtEl>
                                          <p:spTgt spid="432132">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432132">
                                            <p:txEl>
                                              <p:pRg st="5" end="5"/>
                                            </p:txEl>
                                          </p:spTgt>
                                        </p:tgtEl>
                                        <p:attrNameLst>
                                          <p:attrName>style.visibility</p:attrName>
                                        </p:attrNameLst>
                                      </p:cBhvr>
                                      <p:to>
                                        <p:strVal val="visible"/>
                                      </p:to>
                                    </p:set>
                                    <p:animEffect transition="in" filter="barn(outVertical)">
                                      <p:cBhvr>
                                        <p:cTn id="32" dur="500"/>
                                        <p:tgtEl>
                                          <p:spTgt spid="432132">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432132">
                                            <p:txEl>
                                              <p:pRg st="6" end="6"/>
                                            </p:txEl>
                                          </p:spTgt>
                                        </p:tgtEl>
                                        <p:attrNameLst>
                                          <p:attrName>style.visibility</p:attrName>
                                        </p:attrNameLst>
                                      </p:cBhvr>
                                      <p:to>
                                        <p:strVal val="visible"/>
                                      </p:to>
                                    </p:set>
                                    <p:animEffect transition="in" filter="barn(outVertical)">
                                      <p:cBhvr>
                                        <p:cTn id="37" dur="500"/>
                                        <p:tgtEl>
                                          <p:spTgt spid="43213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2132" grpId="0" build="p" autoUpdateAnimBg="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60" name="Text Box 4">
            <a:extLst>
              <a:ext uri="{FF2B5EF4-FFF2-40B4-BE49-F238E27FC236}">
                <a16:creationId xmlns:a16="http://schemas.microsoft.com/office/drawing/2014/main" id="{025549E0-B1EC-8742-A8C5-51DAAE4B4CFA}"/>
              </a:ext>
            </a:extLst>
          </p:cNvPr>
          <p:cNvSpPr txBox="1">
            <a:spLocks noChangeArrowheads="1"/>
          </p:cNvSpPr>
          <p:nvPr/>
        </p:nvSpPr>
        <p:spPr bwMode="auto">
          <a:xfrm>
            <a:off x="539552" y="1340769"/>
            <a:ext cx="8064896" cy="3588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10000"/>
              </a:lnSpc>
            </a:pPr>
            <a:r>
              <a:rPr lang="zh-CN" altLang="en-US" b="1" dirty="0">
                <a:solidFill>
                  <a:srgbClr val="0000FF"/>
                </a:solidFill>
                <a:latin typeface="华文楷体" panose="02010600040101010101" pitchFamily="2" charset="-122"/>
                <a:ea typeface="华文楷体" panose="02010600040101010101" pitchFamily="2" charset="-122"/>
              </a:rPr>
              <a:t>三、消息传递系统</a:t>
            </a:r>
          </a:p>
          <a:p>
            <a:pPr>
              <a:lnSpc>
                <a:spcPct val="110000"/>
              </a:lnSpc>
            </a:pPr>
            <a:r>
              <a:rPr lang="zh-CN" altLang="en-US"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000000"/>
                </a:solidFill>
                <a:latin typeface="华文楷体" panose="02010600040101010101" pitchFamily="2" charset="-122"/>
                <a:ea typeface="华文楷体" panose="02010600040101010101" pitchFamily="2" charset="-122"/>
              </a:rPr>
              <a:t>在消息传递系统中，进程间的数据交换以消息（</a:t>
            </a:r>
            <a:r>
              <a:rPr lang="en-US" altLang="zh-CN" b="1" dirty="0">
                <a:solidFill>
                  <a:srgbClr val="000000"/>
                </a:solidFill>
                <a:latin typeface="华文楷体" panose="02010600040101010101" pitchFamily="2" charset="-122"/>
                <a:ea typeface="华文楷体" panose="02010600040101010101" pitchFamily="2" charset="-122"/>
              </a:rPr>
              <a:t>message</a:t>
            </a:r>
            <a:r>
              <a:rPr lang="zh-CN" altLang="en-US" b="1" dirty="0">
                <a:solidFill>
                  <a:srgbClr val="000000"/>
                </a:solidFill>
                <a:latin typeface="华文楷体" panose="02010600040101010101" pitchFamily="2" charset="-122"/>
                <a:ea typeface="华文楷体" panose="02010600040101010101" pitchFamily="2" charset="-122"/>
              </a:rPr>
              <a:t>）为单位；在计算机网络中，又称为报文。</a:t>
            </a:r>
          </a:p>
          <a:p>
            <a:pPr>
              <a:lnSpc>
                <a:spcPct val="110000"/>
              </a:lnSpc>
            </a:pPr>
            <a:r>
              <a:rPr lang="zh-CN" altLang="en-US"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0000FF"/>
                </a:solidFill>
                <a:latin typeface="华文楷体" panose="02010600040101010101" pitchFamily="2" charset="-122"/>
                <a:ea typeface="华文楷体" panose="02010600040101010101" pitchFamily="2" charset="-122"/>
              </a:rPr>
              <a:t>程序员直接利用系统提供的一组通信命令（原语）来实现通信。</a:t>
            </a:r>
          </a:p>
          <a:p>
            <a:pPr hangingPunct="1">
              <a:lnSpc>
                <a:spcPct val="110000"/>
              </a:lnSpc>
            </a:pPr>
            <a:r>
              <a:rPr lang="zh-CN" altLang="en-US"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000000"/>
                </a:solidFill>
                <a:latin typeface="华文楷体" panose="02010600040101010101" pitchFamily="2" charset="-122"/>
                <a:ea typeface="华文楷体" panose="02010600040101010101" pitchFamily="2" charset="-122"/>
              </a:rPr>
              <a:t>通信操作过程对用户是透明的，故目前广泛应用于单机系统、多机系统及计算机网络中。</a:t>
            </a:r>
            <a:endParaRPr lang="en-US" altLang="zh-CN" b="1" dirty="0">
              <a:solidFill>
                <a:srgbClr val="000000"/>
              </a:solidFill>
              <a:latin typeface="华文楷体" panose="02010600040101010101" pitchFamily="2" charset="-122"/>
              <a:ea typeface="华文楷体" panose="02010600040101010101" pitchFamily="2" charset="-122"/>
            </a:endParaRPr>
          </a:p>
          <a:p>
            <a:pPr hangingPunct="1">
              <a:lnSpc>
                <a:spcPct val="110000"/>
              </a:lnSpc>
            </a:pPr>
            <a:r>
              <a:rPr lang="zh-CN" altLang="en-US" b="1" dirty="0">
                <a:solidFill>
                  <a:schemeClr val="tx1"/>
                </a:solidFill>
                <a:latin typeface="华文楷体" panose="02010600040101010101" pitchFamily="2" charset="-122"/>
                <a:ea typeface="华文楷体" panose="02010600040101010101" pitchFamily="2" charset="-122"/>
              </a:rPr>
              <a:t> </a:t>
            </a:r>
          </a:p>
        </p:txBody>
      </p:sp>
      <p:sp>
        <p:nvSpPr>
          <p:cNvPr id="5" name="Rectangle 4">
            <a:extLst>
              <a:ext uri="{FF2B5EF4-FFF2-40B4-BE49-F238E27FC236}">
                <a16:creationId xmlns:a16="http://schemas.microsoft.com/office/drawing/2014/main" id="{837AF3D1-EABA-EF43-A9B6-D4CEEF4BAC00}"/>
              </a:ext>
            </a:extLst>
          </p:cNvPr>
          <p:cNvSpPr>
            <a:spLocks noChangeArrowheads="1"/>
          </p:cNvSpPr>
          <p:nvPr/>
        </p:nvSpPr>
        <p:spPr bwMode="auto">
          <a:xfrm>
            <a:off x="1403648" y="371153"/>
            <a:ext cx="6840760" cy="577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200" b="1" dirty="0">
                <a:solidFill>
                  <a:srgbClr val="0000FF"/>
                </a:solidFill>
                <a:latin typeface="宋体" panose="02010600030101010101" pitchFamily="2" charset="-122"/>
              </a:rPr>
              <a:t>2.6 </a:t>
            </a:r>
            <a:r>
              <a:rPr lang="zh-TW" altLang="en-US" sz="3200" b="1" dirty="0">
                <a:solidFill>
                  <a:srgbClr val="0000FF"/>
                </a:solidFill>
                <a:latin typeface="宋体" panose="02010600030101010101" pitchFamily="2" charset="-122"/>
              </a:rPr>
              <a:t>单处理器调度算法</a:t>
            </a:r>
            <a:r>
              <a:rPr lang="en-US" altLang="zh-CN" sz="3200" b="1" dirty="0">
                <a:solidFill>
                  <a:srgbClr val="0000FF"/>
                </a:solidFill>
                <a:latin typeface="宋体" panose="02010600030101010101" pitchFamily="2" charset="-122"/>
              </a:rPr>
              <a:t>——</a:t>
            </a:r>
            <a:r>
              <a:rPr lang="zh-TW" altLang="en-US" sz="3200" b="1" dirty="0">
                <a:solidFill>
                  <a:srgbClr val="FF0000"/>
                </a:solidFill>
                <a:latin typeface="宋体" panose="02010600030101010101" pitchFamily="2" charset="-122"/>
              </a:rPr>
              <a:t>类型</a:t>
            </a:r>
            <a:endParaRPr lang="zh-CN" altLang="en-US" sz="3200" b="1" dirty="0">
              <a:solidFill>
                <a:srgbClr val="FF00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057B7283-66D5-A643-AA10-52D1C85F1E64}"/>
              </a:ext>
            </a:extLst>
          </p:cNvPr>
          <p:cNvSpPr>
            <a:spLocks noGrp="1"/>
          </p:cNvSpPr>
          <p:nvPr>
            <p:ph type="sldNum" sz="quarter" idx="12"/>
          </p:nvPr>
        </p:nvSpPr>
        <p:spPr/>
        <p:txBody>
          <a:bodyPr/>
          <a:lstStyle/>
          <a:p>
            <a:fld id="{DC6D1BD5-D0BD-4B4A-ABF2-851E9CF71F86}" type="slidenum">
              <a:rPr lang="zh-CN" altLang="en-US" smtClean="0"/>
              <a:pPr/>
              <a:t>123</a:t>
            </a:fld>
            <a:endParaRPr lang="en-US" altLang="zh-CN" dirty="0"/>
          </a:p>
        </p:txBody>
      </p:sp>
    </p:spTree>
    <p:extLst>
      <p:ext uri="{BB962C8B-B14F-4D97-AF65-F5344CB8AC3E}">
        <p14:creationId xmlns:p14="http://schemas.microsoft.com/office/powerpoint/2010/main" val="152154107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29060">
                                            <p:txEl>
                                              <p:pRg st="0" end="0"/>
                                            </p:txEl>
                                          </p:spTgt>
                                        </p:tgtEl>
                                        <p:attrNameLst>
                                          <p:attrName>style.visibility</p:attrName>
                                        </p:attrNameLst>
                                      </p:cBhvr>
                                      <p:to>
                                        <p:strVal val="visible"/>
                                      </p:to>
                                    </p:set>
                                    <p:animEffect transition="in" filter="barn(outVertical)">
                                      <p:cBhvr>
                                        <p:cTn id="7" dur="500"/>
                                        <p:tgtEl>
                                          <p:spTgt spid="42906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29060">
                                            <p:txEl>
                                              <p:pRg st="1" end="1"/>
                                            </p:txEl>
                                          </p:spTgt>
                                        </p:tgtEl>
                                        <p:attrNameLst>
                                          <p:attrName>style.visibility</p:attrName>
                                        </p:attrNameLst>
                                      </p:cBhvr>
                                      <p:to>
                                        <p:strVal val="visible"/>
                                      </p:to>
                                    </p:set>
                                    <p:animEffect transition="in" filter="barn(outVertical)">
                                      <p:cBhvr>
                                        <p:cTn id="12" dur="500"/>
                                        <p:tgtEl>
                                          <p:spTgt spid="42906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429060">
                                            <p:txEl>
                                              <p:pRg st="2" end="2"/>
                                            </p:txEl>
                                          </p:spTgt>
                                        </p:tgtEl>
                                        <p:attrNameLst>
                                          <p:attrName>style.visibility</p:attrName>
                                        </p:attrNameLst>
                                      </p:cBhvr>
                                      <p:to>
                                        <p:strVal val="visible"/>
                                      </p:to>
                                    </p:set>
                                    <p:animEffect transition="in" filter="barn(outVertical)">
                                      <p:cBhvr>
                                        <p:cTn id="17" dur="500"/>
                                        <p:tgtEl>
                                          <p:spTgt spid="42906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429060">
                                            <p:txEl>
                                              <p:pRg st="3" end="3"/>
                                            </p:txEl>
                                          </p:spTgt>
                                        </p:tgtEl>
                                        <p:attrNameLst>
                                          <p:attrName>style.visibility</p:attrName>
                                        </p:attrNameLst>
                                      </p:cBhvr>
                                      <p:to>
                                        <p:strVal val="visible"/>
                                      </p:to>
                                    </p:set>
                                    <p:animEffect transition="in" filter="barn(outVertical)">
                                      <p:cBhvr>
                                        <p:cTn id="22" dur="500"/>
                                        <p:tgtEl>
                                          <p:spTgt spid="42906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429060">
                                            <p:txEl>
                                              <p:pRg st="4" end="4"/>
                                            </p:txEl>
                                          </p:spTgt>
                                        </p:tgtEl>
                                        <p:attrNameLst>
                                          <p:attrName>style.visibility</p:attrName>
                                        </p:attrNameLst>
                                      </p:cBhvr>
                                      <p:to>
                                        <p:strVal val="visible"/>
                                      </p:to>
                                    </p:set>
                                    <p:animEffect transition="in" filter="barn(outVertical)">
                                      <p:cBhvr>
                                        <p:cTn id="27" dur="500"/>
                                        <p:tgtEl>
                                          <p:spTgt spid="42906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60" grpId="0" build="p" autoUpdateAnimBg="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4" name="Text Box 4">
            <a:extLst>
              <a:ext uri="{FF2B5EF4-FFF2-40B4-BE49-F238E27FC236}">
                <a16:creationId xmlns:a16="http://schemas.microsoft.com/office/drawing/2014/main" id="{732DEC4E-A14D-B848-8E1F-67F8623262F8}"/>
              </a:ext>
            </a:extLst>
          </p:cNvPr>
          <p:cNvSpPr txBox="1">
            <a:spLocks noChangeArrowheads="1"/>
          </p:cNvSpPr>
          <p:nvPr/>
        </p:nvSpPr>
        <p:spPr bwMode="auto">
          <a:xfrm>
            <a:off x="467544" y="1311473"/>
            <a:ext cx="8208912" cy="420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sz="2700" b="1" dirty="0">
                <a:solidFill>
                  <a:srgbClr val="FF00FF"/>
                </a:solidFill>
                <a:latin typeface="华文楷体" panose="02010600040101010101" pitchFamily="2" charset="-122"/>
                <a:ea typeface="华文楷体" panose="02010600040101010101" pitchFamily="2" charset="-122"/>
              </a:rPr>
              <a:t>消息传递系统类型</a:t>
            </a:r>
            <a:endParaRPr lang="en-US" altLang="zh-CN" sz="2700" b="1" dirty="0">
              <a:solidFill>
                <a:srgbClr val="FF00FF"/>
              </a:solidFill>
              <a:latin typeface="华文楷体" panose="02010600040101010101" pitchFamily="2" charset="-122"/>
              <a:ea typeface="华文楷体" panose="02010600040101010101" pitchFamily="2" charset="-122"/>
            </a:endParaRPr>
          </a:p>
          <a:p>
            <a:r>
              <a:rPr lang="zh-CN" altLang="en-US" b="1" dirty="0">
                <a:solidFill>
                  <a:srgbClr val="FF0000"/>
                </a:solidFill>
                <a:latin typeface="华文楷体" panose="02010600040101010101" pitchFamily="2" charset="-122"/>
                <a:ea typeface="华文楷体" panose="02010600040101010101" pitchFamily="2" charset="-122"/>
              </a:rPr>
              <a:t>  １、直接通信方式</a:t>
            </a:r>
          </a:p>
          <a:p>
            <a:r>
              <a:rPr lang="zh-CN" altLang="en-US"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000000"/>
                </a:solidFill>
                <a:latin typeface="华文楷体" panose="02010600040101010101" pitchFamily="2" charset="-122"/>
                <a:ea typeface="华文楷体" panose="02010600040101010101" pitchFamily="2" charset="-122"/>
              </a:rPr>
              <a:t>发送进程直接将消息发送给接收进程，并将它挂在接收进程的消息缓冲队列上。接收进程从消息缓冲队列中取得消息。</a:t>
            </a:r>
          </a:p>
          <a:p>
            <a:r>
              <a:rPr lang="zh-CN" altLang="en-US" b="1" dirty="0">
                <a:solidFill>
                  <a:srgbClr val="FF0000"/>
                </a:solidFill>
                <a:latin typeface="华文楷体" panose="02010600040101010101" pitchFamily="2" charset="-122"/>
                <a:ea typeface="华文楷体" panose="02010600040101010101" pitchFamily="2" charset="-122"/>
              </a:rPr>
              <a:t>  ２、间接通信方式</a:t>
            </a:r>
          </a:p>
          <a:p>
            <a:r>
              <a:rPr lang="zh-CN" altLang="en-US"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000000"/>
                </a:solidFill>
                <a:latin typeface="华文楷体" panose="02010600040101010101" pitchFamily="2" charset="-122"/>
                <a:ea typeface="华文楷体" panose="02010600040101010101" pitchFamily="2" charset="-122"/>
              </a:rPr>
              <a:t>发送进程将消息发送到某种中间实体中，接收进程从中取得消息，这种中间实体一般称为邮箱；这种通信方式也称为</a:t>
            </a:r>
            <a:r>
              <a:rPr lang="zh-CN" altLang="en-US" b="1" dirty="0">
                <a:solidFill>
                  <a:srgbClr val="FF00FF"/>
                </a:solidFill>
                <a:latin typeface="华文楷体" panose="02010600040101010101" pitchFamily="2" charset="-122"/>
                <a:ea typeface="华文楷体" panose="02010600040101010101" pitchFamily="2" charset="-122"/>
              </a:rPr>
              <a:t>信箱通信</a:t>
            </a:r>
            <a:r>
              <a:rPr lang="zh-CN" altLang="en-US" b="1" dirty="0">
                <a:solidFill>
                  <a:srgbClr val="000000"/>
                </a:solidFill>
                <a:latin typeface="华文楷体" panose="02010600040101010101" pitchFamily="2" charset="-122"/>
                <a:ea typeface="华文楷体" panose="02010600040101010101" pitchFamily="2" charset="-122"/>
              </a:rPr>
              <a:t>方式；这种系统称为电子邮件系统。</a:t>
            </a:r>
          </a:p>
          <a:p>
            <a:r>
              <a:rPr lang="zh-CN" altLang="en-US" b="1" dirty="0">
                <a:solidFill>
                  <a:srgbClr val="3333FF"/>
                </a:solidFill>
                <a:latin typeface="华文楷体" panose="02010600040101010101" pitchFamily="2" charset="-122"/>
                <a:ea typeface="华文楷体" panose="02010600040101010101" pitchFamily="2" charset="-122"/>
              </a:rPr>
              <a:t>　　</a:t>
            </a:r>
            <a:r>
              <a:rPr lang="zh-CN" altLang="en-US" b="1" dirty="0">
                <a:solidFill>
                  <a:srgbClr val="0000FF"/>
                </a:solidFill>
                <a:latin typeface="华文楷体" panose="02010600040101010101" pitchFamily="2" charset="-122"/>
                <a:ea typeface="华文楷体" panose="02010600040101010101" pitchFamily="2" charset="-122"/>
              </a:rPr>
              <a:t>广泛的应用于计算机网络中。</a:t>
            </a:r>
          </a:p>
        </p:txBody>
      </p:sp>
      <p:sp>
        <p:nvSpPr>
          <p:cNvPr id="5" name="Rectangle 4">
            <a:extLst>
              <a:ext uri="{FF2B5EF4-FFF2-40B4-BE49-F238E27FC236}">
                <a16:creationId xmlns:a16="http://schemas.microsoft.com/office/drawing/2014/main" id="{0B8A6CAA-F915-0240-9437-CAA1B630AA2D}"/>
              </a:ext>
            </a:extLst>
          </p:cNvPr>
          <p:cNvSpPr>
            <a:spLocks noChangeArrowheads="1"/>
          </p:cNvSpPr>
          <p:nvPr/>
        </p:nvSpPr>
        <p:spPr bwMode="auto">
          <a:xfrm>
            <a:off x="1403648" y="371153"/>
            <a:ext cx="6840760" cy="577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200" b="1" dirty="0">
                <a:solidFill>
                  <a:srgbClr val="0000FF"/>
                </a:solidFill>
                <a:latin typeface="宋体" panose="02010600030101010101" pitchFamily="2" charset="-122"/>
              </a:rPr>
              <a:t>2.6 </a:t>
            </a:r>
            <a:r>
              <a:rPr lang="zh-TW" altLang="en-US" sz="3200" b="1" dirty="0">
                <a:solidFill>
                  <a:srgbClr val="0000FF"/>
                </a:solidFill>
                <a:latin typeface="宋体" panose="02010600030101010101" pitchFamily="2" charset="-122"/>
              </a:rPr>
              <a:t>单处理器调度算法</a:t>
            </a:r>
            <a:r>
              <a:rPr lang="en-US" altLang="zh-CN" sz="3200" b="1" dirty="0">
                <a:solidFill>
                  <a:srgbClr val="0000FF"/>
                </a:solidFill>
                <a:latin typeface="宋体" panose="02010600030101010101" pitchFamily="2" charset="-122"/>
              </a:rPr>
              <a:t>——</a:t>
            </a:r>
            <a:r>
              <a:rPr lang="zh-TW" altLang="en-US" sz="3200" b="1" dirty="0">
                <a:solidFill>
                  <a:srgbClr val="FF0000"/>
                </a:solidFill>
                <a:latin typeface="宋体" panose="02010600030101010101" pitchFamily="2" charset="-122"/>
              </a:rPr>
              <a:t>类型</a:t>
            </a:r>
            <a:endParaRPr lang="zh-CN" altLang="en-US" sz="3200" b="1" dirty="0">
              <a:solidFill>
                <a:srgbClr val="FF00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163C406C-3CC4-9648-86FA-2AA916F7F860}"/>
              </a:ext>
            </a:extLst>
          </p:cNvPr>
          <p:cNvSpPr>
            <a:spLocks noGrp="1"/>
          </p:cNvSpPr>
          <p:nvPr>
            <p:ph type="sldNum" sz="quarter" idx="12"/>
          </p:nvPr>
        </p:nvSpPr>
        <p:spPr/>
        <p:txBody>
          <a:bodyPr/>
          <a:lstStyle/>
          <a:p>
            <a:fld id="{DC6D1BD5-D0BD-4B4A-ABF2-851E9CF71F86}" type="slidenum">
              <a:rPr lang="zh-CN" altLang="en-US" smtClean="0"/>
              <a:pPr/>
              <a:t>124</a:t>
            </a:fld>
            <a:endParaRPr lang="en-US" altLang="zh-CN" dirty="0"/>
          </a:p>
        </p:txBody>
      </p:sp>
    </p:spTree>
    <p:extLst>
      <p:ext uri="{BB962C8B-B14F-4D97-AF65-F5344CB8AC3E}">
        <p14:creationId xmlns:p14="http://schemas.microsoft.com/office/powerpoint/2010/main" val="168834623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0084">
                                            <p:txEl>
                                              <p:pRg st="0" end="0"/>
                                            </p:txEl>
                                          </p:spTgt>
                                        </p:tgtEl>
                                        <p:attrNameLst>
                                          <p:attrName>style.visibility</p:attrName>
                                        </p:attrNameLst>
                                      </p:cBhvr>
                                      <p:to>
                                        <p:strVal val="visible"/>
                                      </p:to>
                                    </p:set>
                                    <p:animEffect transition="in" filter="wipe(left)">
                                      <p:cBhvr>
                                        <p:cTn id="7" dur="500"/>
                                        <p:tgtEl>
                                          <p:spTgt spid="43008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30084">
                                            <p:txEl>
                                              <p:pRg st="1" end="1"/>
                                            </p:txEl>
                                          </p:spTgt>
                                        </p:tgtEl>
                                        <p:attrNameLst>
                                          <p:attrName>style.visibility</p:attrName>
                                        </p:attrNameLst>
                                      </p:cBhvr>
                                      <p:to>
                                        <p:strVal val="visible"/>
                                      </p:to>
                                    </p:set>
                                    <p:animEffect transition="in" filter="wipe(left)">
                                      <p:cBhvr>
                                        <p:cTn id="12" dur="500"/>
                                        <p:tgtEl>
                                          <p:spTgt spid="43008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30084">
                                            <p:txEl>
                                              <p:pRg st="2" end="2"/>
                                            </p:txEl>
                                          </p:spTgt>
                                        </p:tgtEl>
                                        <p:attrNameLst>
                                          <p:attrName>style.visibility</p:attrName>
                                        </p:attrNameLst>
                                      </p:cBhvr>
                                      <p:to>
                                        <p:strVal val="visible"/>
                                      </p:to>
                                    </p:set>
                                    <p:animEffect transition="in" filter="wipe(left)">
                                      <p:cBhvr>
                                        <p:cTn id="17" dur="500"/>
                                        <p:tgtEl>
                                          <p:spTgt spid="43008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30084">
                                            <p:txEl>
                                              <p:pRg st="3" end="3"/>
                                            </p:txEl>
                                          </p:spTgt>
                                        </p:tgtEl>
                                        <p:attrNameLst>
                                          <p:attrName>style.visibility</p:attrName>
                                        </p:attrNameLst>
                                      </p:cBhvr>
                                      <p:to>
                                        <p:strVal val="visible"/>
                                      </p:to>
                                    </p:set>
                                    <p:animEffect transition="in" filter="wipe(left)">
                                      <p:cBhvr>
                                        <p:cTn id="22" dur="500"/>
                                        <p:tgtEl>
                                          <p:spTgt spid="43008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30084">
                                            <p:txEl>
                                              <p:pRg st="4" end="4"/>
                                            </p:txEl>
                                          </p:spTgt>
                                        </p:tgtEl>
                                        <p:attrNameLst>
                                          <p:attrName>style.visibility</p:attrName>
                                        </p:attrNameLst>
                                      </p:cBhvr>
                                      <p:to>
                                        <p:strVal val="visible"/>
                                      </p:to>
                                    </p:set>
                                    <p:animEffect transition="in" filter="wipe(left)">
                                      <p:cBhvr>
                                        <p:cTn id="27" dur="500"/>
                                        <p:tgtEl>
                                          <p:spTgt spid="43008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30084">
                                            <p:txEl>
                                              <p:pRg st="5" end="5"/>
                                            </p:txEl>
                                          </p:spTgt>
                                        </p:tgtEl>
                                        <p:attrNameLst>
                                          <p:attrName>style.visibility</p:attrName>
                                        </p:attrNameLst>
                                      </p:cBhvr>
                                      <p:to>
                                        <p:strVal val="visible"/>
                                      </p:to>
                                    </p:set>
                                    <p:animEffect transition="in" filter="wipe(left)">
                                      <p:cBhvr>
                                        <p:cTn id="32" dur="500"/>
                                        <p:tgtEl>
                                          <p:spTgt spid="43008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084" grpId="0" build="p" autoUpdateAnimBg="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矩形 1">
            <a:extLst>
              <a:ext uri="{FF2B5EF4-FFF2-40B4-BE49-F238E27FC236}">
                <a16:creationId xmlns:a16="http://schemas.microsoft.com/office/drawing/2014/main" id="{C5662E60-F106-D746-8AF8-C315CA2C1DF2}"/>
              </a:ext>
            </a:extLst>
          </p:cNvPr>
          <p:cNvSpPr>
            <a:spLocks noChangeArrowheads="1"/>
          </p:cNvSpPr>
          <p:nvPr/>
        </p:nvSpPr>
        <p:spPr bwMode="auto">
          <a:xfrm>
            <a:off x="539552" y="1401122"/>
            <a:ext cx="8208912" cy="420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sz="2700" b="1" dirty="0">
                <a:solidFill>
                  <a:srgbClr val="0000FF"/>
                </a:solidFill>
                <a:latin typeface="华文楷体" panose="02010600040101010101" pitchFamily="2" charset="-122"/>
                <a:ea typeface="华文楷体" panose="02010600040101010101" pitchFamily="2" charset="-122"/>
              </a:rPr>
              <a:t>四、客户机</a:t>
            </a:r>
            <a:r>
              <a:rPr lang="en-US" altLang="zh-CN" sz="2700" b="1" dirty="0">
                <a:solidFill>
                  <a:srgbClr val="0000FF"/>
                </a:solidFill>
                <a:latin typeface="华文楷体" panose="02010600040101010101" pitchFamily="2" charset="-122"/>
                <a:ea typeface="华文楷体" panose="02010600040101010101" pitchFamily="2" charset="-122"/>
              </a:rPr>
              <a:t>-</a:t>
            </a:r>
            <a:r>
              <a:rPr lang="zh-CN" altLang="en-US" sz="2700" b="1" dirty="0">
                <a:solidFill>
                  <a:srgbClr val="0000FF"/>
                </a:solidFill>
                <a:latin typeface="华文楷体" panose="02010600040101010101" pitchFamily="2" charset="-122"/>
                <a:ea typeface="华文楷体" panose="02010600040101010101" pitchFamily="2" charset="-122"/>
              </a:rPr>
              <a:t>服务器系统</a:t>
            </a:r>
            <a:br>
              <a:rPr lang="en-US" altLang="zh-CN" sz="1800" dirty="0">
                <a:solidFill>
                  <a:schemeClr val="tx1"/>
                </a:solidFill>
                <a:latin typeface="黑体" panose="02010609060101010101" pitchFamily="49" charset="-122"/>
                <a:ea typeface="黑体" panose="02010609060101010101" pitchFamily="49" charset="-122"/>
              </a:rPr>
            </a:br>
            <a:r>
              <a:rPr lang="zh-CN" altLang="en-US" sz="1800" dirty="0">
                <a:solidFill>
                  <a:srgbClr val="FF0000"/>
                </a:solidFill>
              </a:rPr>
              <a:t>　</a:t>
            </a:r>
            <a:r>
              <a:rPr lang="en-US" altLang="zh-CN" b="1" dirty="0">
                <a:solidFill>
                  <a:srgbClr val="FF0000"/>
                </a:solidFill>
                <a:latin typeface="华文楷体" panose="02010600040101010101" pitchFamily="2" charset="-122"/>
                <a:ea typeface="华文楷体" panose="02010600040101010101" pitchFamily="2" charset="-122"/>
              </a:rPr>
              <a:t>1</a:t>
            </a:r>
            <a:r>
              <a:rPr lang="zh-CN" altLang="en-US" b="1" dirty="0">
                <a:solidFill>
                  <a:srgbClr val="FF0000"/>
                </a:solidFill>
                <a:latin typeface="华文楷体" panose="02010600040101010101" pitchFamily="2" charset="-122"/>
                <a:ea typeface="华文楷体" panose="02010600040101010101" pitchFamily="2" charset="-122"/>
              </a:rPr>
              <a:t>、</a:t>
            </a:r>
            <a:r>
              <a:rPr lang="en-US" altLang="zh-CN" b="1" dirty="0">
                <a:solidFill>
                  <a:srgbClr val="FF0000"/>
                </a:solidFill>
                <a:latin typeface="华文楷体" panose="02010600040101010101" pitchFamily="2" charset="-122"/>
                <a:ea typeface="华文楷体" panose="02010600040101010101" pitchFamily="2" charset="-122"/>
              </a:rPr>
              <a:t> </a:t>
            </a:r>
            <a:r>
              <a:rPr lang="zh-CN" altLang="en-US" b="1" dirty="0">
                <a:solidFill>
                  <a:srgbClr val="FF0000"/>
                </a:solidFill>
                <a:latin typeface="华文楷体" panose="02010600040101010101" pitchFamily="2" charset="-122"/>
                <a:ea typeface="华文楷体" panose="02010600040101010101" pitchFamily="2" charset="-122"/>
              </a:rPr>
              <a:t>套接字</a:t>
            </a:r>
            <a:r>
              <a:rPr lang="en-US" altLang="zh-CN" b="1" dirty="0">
                <a:solidFill>
                  <a:srgbClr val="FF0000"/>
                </a:solidFill>
                <a:latin typeface="华文楷体" panose="02010600040101010101" pitchFamily="2" charset="-122"/>
                <a:ea typeface="华文楷体" panose="02010600040101010101" pitchFamily="2" charset="-122"/>
              </a:rPr>
              <a:t>(Socket)</a:t>
            </a:r>
            <a:br>
              <a:rPr lang="en-US" altLang="zh-CN" b="1" dirty="0">
                <a:solidFill>
                  <a:srgbClr val="000000"/>
                </a:solidFill>
                <a:latin typeface="华文楷体" panose="02010600040101010101" pitchFamily="2" charset="-122"/>
                <a:ea typeface="华文楷体" panose="02010600040101010101" pitchFamily="2" charset="-122"/>
              </a:rPr>
            </a:br>
            <a:r>
              <a:rPr lang="zh-CN" altLang="en-US" b="1" dirty="0">
                <a:solidFill>
                  <a:srgbClr val="000000"/>
                </a:solidFill>
                <a:latin typeface="华文楷体" panose="02010600040101010101" pitchFamily="2" charset="-122"/>
                <a:ea typeface="华文楷体" panose="02010600040101010101" pitchFamily="2" charset="-122"/>
              </a:rPr>
              <a:t>　　套接字是</a:t>
            </a:r>
            <a:r>
              <a:rPr lang="en-US" altLang="zh-CN" b="1" dirty="0">
                <a:solidFill>
                  <a:srgbClr val="000000"/>
                </a:solidFill>
                <a:latin typeface="华文楷体" panose="02010600040101010101" pitchFamily="2" charset="-122"/>
                <a:ea typeface="华文楷体" panose="02010600040101010101" pitchFamily="2" charset="-122"/>
              </a:rPr>
              <a:t>UNIX </a:t>
            </a:r>
            <a:r>
              <a:rPr lang="zh-CN" altLang="en-US" b="1" dirty="0">
                <a:solidFill>
                  <a:srgbClr val="000000"/>
                </a:solidFill>
                <a:latin typeface="华文楷体" panose="02010600040101010101" pitchFamily="2" charset="-122"/>
                <a:ea typeface="华文楷体" panose="02010600040101010101" pitchFamily="2" charset="-122"/>
              </a:rPr>
              <a:t>操作系统下的网络通信程序接口。</a:t>
            </a:r>
            <a:endParaRPr lang="en-US" altLang="zh-CN" b="1" dirty="0">
              <a:solidFill>
                <a:srgbClr val="000000"/>
              </a:solidFill>
              <a:latin typeface="华文楷体" panose="02010600040101010101" pitchFamily="2" charset="-122"/>
              <a:ea typeface="华文楷体" panose="02010600040101010101" pitchFamily="2" charset="-122"/>
            </a:endParaRPr>
          </a:p>
          <a:p>
            <a:r>
              <a:rPr lang="en-US" altLang="zh-CN" b="1" dirty="0">
                <a:solidFill>
                  <a:srgbClr val="000000"/>
                </a:solidFill>
                <a:latin typeface="华文楷体" panose="02010600040101010101" pitchFamily="2" charset="-122"/>
                <a:ea typeface="华文楷体" panose="02010600040101010101" pitchFamily="2" charset="-122"/>
              </a:rPr>
              <a:t>         </a:t>
            </a:r>
            <a:r>
              <a:rPr lang="zh-CN" altLang="en-US" b="1" dirty="0">
                <a:solidFill>
                  <a:srgbClr val="000000"/>
                </a:solidFill>
                <a:latin typeface="华文楷体" panose="02010600040101010101" pitchFamily="2" charset="-122"/>
                <a:ea typeface="华文楷体" panose="02010600040101010101" pitchFamily="2" charset="-122"/>
              </a:rPr>
              <a:t>一个套接字就是一个通信标识类型的数据结构，包括通信目的地址、端口号、传输层协议、进程的网络地址、调用方式等。</a:t>
            </a:r>
            <a:endParaRPr lang="en-US" altLang="zh-CN" b="1" dirty="0">
              <a:solidFill>
                <a:srgbClr val="000000"/>
              </a:solidFill>
              <a:latin typeface="华文楷体" panose="02010600040101010101" pitchFamily="2" charset="-122"/>
              <a:ea typeface="华文楷体" panose="02010600040101010101" pitchFamily="2" charset="-122"/>
            </a:endParaRPr>
          </a:p>
          <a:p>
            <a:r>
              <a:rPr lang="en-US" altLang="zh-CN" b="1" dirty="0">
                <a:solidFill>
                  <a:srgbClr val="0000FF"/>
                </a:solidFill>
                <a:latin typeface="华文楷体" panose="02010600040101010101" pitchFamily="2" charset="-122"/>
                <a:ea typeface="华文楷体" panose="02010600040101010101" pitchFamily="2" charset="-122"/>
              </a:rPr>
              <a:t>         </a:t>
            </a:r>
            <a:r>
              <a:rPr lang="zh-CN" altLang="en-US" b="1" dirty="0">
                <a:solidFill>
                  <a:srgbClr val="0000FF"/>
                </a:solidFill>
                <a:latin typeface="华文楷体" panose="02010600040101010101" pitchFamily="2" charset="-122"/>
                <a:ea typeface="华文楷体" panose="02010600040101010101" pitchFamily="2" charset="-122"/>
              </a:rPr>
              <a:t>套接字类型：</a:t>
            </a:r>
            <a:r>
              <a:rPr lang="zh-CN" altLang="en-US" b="1" dirty="0">
                <a:solidFill>
                  <a:srgbClr val="FF00FF"/>
                </a:solidFill>
                <a:latin typeface="华文楷体" panose="02010600040101010101" pitchFamily="2" charset="-122"/>
                <a:ea typeface="华文楷体" panose="02010600040101010101" pitchFamily="2" charset="-122"/>
              </a:rPr>
              <a:t>基于文件型</a:t>
            </a:r>
            <a:r>
              <a:rPr lang="zh-CN" altLang="en-US" b="1" dirty="0">
                <a:solidFill>
                  <a:srgbClr val="000000"/>
                </a:solidFill>
                <a:latin typeface="华文楷体" panose="02010600040101010101" pitchFamily="2" charset="-122"/>
                <a:ea typeface="华文楷体" panose="02010600040101010101" pitchFamily="2" charset="-122"/>
              </a:rPr>
              <a:t>和</a:t>
            </a:r>
            <a:r>
              <a:rPr lang="zh-CN" altLang="en-US" b="1" dirty="0">
                <a:solidFill>
                  <a:srgbClr val="FF00FF"/>
                </a:solidFill>
                <a:latin typeface="华文楷体" panose="02010600040101010101" pitchFamily="2" charset="-122"/>
                <a:ea typeface="华文楷体" panose="02010600040101010101" pitchFamily="2" charset="-122"/>
              </a:rPr>
              <a:t>基于网络型</a:t>
            </a:r>
            <a:endParaRPr lang="en-US" altLang="zh-CN" b="1" dirty="0">
              <a:solidFill>
                <a:srgbClr val="FF00FF"/>
              </a:solidFill>
              <a:latin typeface="华文楷体" panose="02010600040101010101" pitchFamily="2" charset="-122"/>
              <a:ea typeface="华文楷体" panose="02010600040101010101" pitchFamily="2" charset="-122"/>
            </a:endParaRPr>
          </a:p>
          <a:p>
            <a:r>
              <a:rPr lang="en-US" altLang="zh-CN" b="1" dirty="0">
                <a:solidFill>
                  <a:srgbClr val="FF00FF"/>
                </a:solidFill>
                <a:latin typeface="华文楷体" panose="02010600040101010101" pitchFamily="2" charset="-122"/>
                <a:ea typeface="华文楷体" panose="02010600040101010101" pitchFamily="2" charset="-122"/>
              </a:rPr>
              <a:t>         </a:t>
            </a:r>
            <a:r>
              <a:rPr lang="zh-CN" altLang="en-US" b="1" dirty="0">
                <a:solidFill>
                  <a:srgbClr val="0000FF"/>
                </a:solidFill>
                <a:latin typeface="华文楷体" panose="02010600040101010101" pitchFamily="2" charset="-122"/>
                <a:ea typeface="华文楷体" panose="02010600040101010101" pitchFamily="2" charset="-122"/>
              </a:rPr>
              <a:t>套接字的应用范围：</a:t>
            </a:r>
            <a:endParaRPr lang="en-US" altLang="zh-CN" b="1" dirty="0">
              <a:solidFill>
                <a:srgbClr val="0000FF"/>
              </a:solidFill>
              <a:latin typeface="华文楷体" panose="02010600040101010101" pitchFamily="2" charset="-122"/>
              <a:ea typeface="华文楷体" panose="02010600040101010101" pitchFamily="2" charset="-122"/>
            </a:endParaRPr>
          </a:p>
          <a:p>
            <a:r>
              <a:rPr lang="en-US" altLang="zh-CN" b="1" dirty="0">
                <a:solidFill>
                  <a:srgbClr val="0000FF"/>
                </a:solidFill>
                <a:latin typeface="华文楷体" panose="02010600040101010101" pitchFamily="2" charset="-122"/>
                <a:ea typeface="华文楷体" panose="02010600040101010101" pitchFamily="2" charset="-122"/>
              </a:rPr>
              <a:t>                </a:t>
            </a:r>
            <a:r>
              <a:rPr lang="zh-CN" altLang="en-US" b="1" dirty="0">
                <a:solidFill>
                  <a:schemeClr val="tx1"/>
                </a:solidFill>
                <a:latin typeface="华文楷体" panose="02010600040101010101" pitchFamily="2" charset="-122"/>
                <a:ea typeface="华文楷体" panose="02010600040101010101" pitchFamily="2" charset="-122"/>
              </a:rPr>
              <a:t>单机内部进程之间的通信</a:t>
            </a:r>
            <a:endParaRPr lang="en-US" altLang="zh-CN" b="1" dirty="0">
              <a:solidFill>
                <a:schemeClr val="tx1"/>
              </a:solidFill>
              <a:latin typeface="华文楷体" panose="02010600040101010101" pitchFamily="2" charset="-122"/>
              <a:ea typeface="华文楷体" panose="02010600040101010101" pitchFamily="2" charset="-122"/>
            </a:endParaRPr>
          </a:p>
          <a:p>
            <a:r>
              <a:rPr lang="en-US" altLang="zh-CN" b="1" dirty="0">
                <a:solidFill>
                  <a:schemeClr val="tx1"/>
                </a:solidFill>
                <a:latin typeface="华文楷体" panose="02010600040101010101" pitchFamily="2" charset="-122"/>
                <a:ea typeface="华文楷体" panose="02010600040101010101" pitchFamily="2" charset="-122"/>
              </a:rPr>
              <a:t>                </a:t>
            </a:r>
            <a:r>
              <a:rPr lang="zh-CN" altLang="en-US" b="1" dirty="0">
                <a:solidFill>
                  <a:schemeClr val="tx1"/>
                </a:solidFill>
                <a:latin typeface="华文楷体" panose="02010600040101010101" pitchFamily="2" charset="-122"/>
                <a:ea typeface="华文楷体" panose="02010600040101010101" pitchFamily="2" charset="-122"/>
              </a:rPr>
              <a:t>计算机网络中计算机之间的通信</a:t>
            </a:r>
            <a:endParaRPr lang="en-US" altLang="zh-CN" b="1" dirty="0">
              <a:solidFill>
                <a:schemeClr val="tx1"/>
              </a:solidFill>
              <a:latin typeface="华文楷体" panose="02010600040101010101" pitchFamily="2" charset="-122"/>
              <a:ea typeface="华文楷体" panose="02010600040101010101" pitchFamily="2" charset="-122"/>
            </a:endParaRPr>
          </a:p>
        </p:txBody>
      </p:sp>
      <p:sp>
        <p:nvSpPr>
          <p:cNvPr id="4" name="Rectangle 3">
            <a:extLst>
              <a:ext uri="{FF2B5EF4-FFF2-40B4-BE49-F238E27FC236}">
                <a16:creationId xmlns:a16="http://schemas.microsoft.com/office/drawing/2014/main" id="{18C907C1-991D-9E49-A0A1-2BE1321DFAD9}"/>
              </a:ext>
            </a:extLst>
          </p:cNvPr>
          <p:cNvSpPr>
            <a:spLocks noChangeArrowheads="1"/>
          </p:cNvSpPr>
          <p:nvPr/>
        </p:nvSpPr>
        <p:spPr bwMode="auto">
          <a:xfrm>
            <a:off x="1403648" y="371153"/>
            <a:ext cx="6840760" cy="577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200" b="1" dirty="0">
                <a:solidFill>
                  <a:srgbClr val="0000FF"/>
                </a:solidFill>
                <a:latin typeface="宋体" panose="02010600030101010101" pitchFamily="2" charset="-122"/>
              </a:rPr>
              <a:t>2.6 </a:t>
            </a:r>
            <a:r>
              <a:rPr lang="zh-TW" altLang="en-US" sz="3200" b="1" dirty="0">
                <a:solidFill>
                  <a:srgbClr val="0000FF"/>
                </a:solidFill>
                <a:latin typeface="宋体" panose="02010600030101010101" pitchFamily="2" charset="-122"/>
              </a:rPr>
              <a:t>单处理器调度算法</a:t>
            </a:r>
            <a:r>
              <a:rPr lang="en-US" altLang="zh-CN" sz="3200" b="1" dirty="0">
                <a:solidFill>
                  <a:srgbClr val="0000FF"/>
                </a:solidFill>
                <a:latin typeface="宋体" panose="02010600030101010101" pitchFamily="2" charset="-122"/>
              </a:rPr>
              <a:t>——</a:t>
            </a:r>
            <a:r>
              <a:rPr lang="zh-TW" altLang="en-US" sz="3200" b="1" dirty="0">
                <a:solidFill>
                  <a:srgbClr val="FF0000"/>
                </a:solidFill>
                <a:latin typeface="宋体" panose="02010600030101010101" pitchFamily="2" charset="-122"/>
              </a:rPr>
              <a:t>类型</a:t>
            </a:r>
            <a:endParaRPr lang="zh-CN" altLang="en-US" sz="3200" b="1" dirty="0">
              <a:solidFill>
                <a:srgbClr val="FF00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12936D39-A041-F845-BE0F-D1653C56312B}"/>
              </a:ext>
            </a:extLst>
          </p:cNvPr>
          <p:cNvSpPr>
            <a:spLocks noGrp="1"/>
          </p:cNvSpPr>
          <p:nvPr>
            <p:ph type="sldNum" sz="quarter" idx="12"/>
          </p:nvPr>
        </p:nvSpPr>
        <p:spPr/>
        <p:txBody>
          <a:bodyPr/>
          <a:lstStyle/>
          <a:p>
            <a:fld id="{DC6D1BD5-D0BD-4B4A-ABF2-851E9CF71F86}" type="slidenum">
              <a:rPr lang="zh-CN" altLang="en-US" smtClean="0"/>
              <a:pPr/>
              <a:t>125</a:t>
            </a:fld>
            <a:endParaRPr lang="en-US" altLang="zh-CN" dirty="0"/>
          </a:p>
        </p:txBody>
      </p:sp>
    </p:spTree>
    <p:extLst>
      <p:ext uri="{BB962C8B-B14F-4D97-AF65-F5344CB8AC3E}">
        <p14:creationId xmlns:p14="http://schemas.microsoft.com/office/powerpoint/2010/main" val="4129498964"/>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9266">
                                            <p:txEl>
                                              <p:pRg st="0" end="0"/>
                                            </p:txEl>
                                          </p:spTgt>
                                        </p:tgtEl>
                                        <p:attrNameLst>
                                          <p:attrName>style.visibility</p:attrName>
                                        </p:attrNameLst>
                                      </p:cBhvr>
                                      <p:to>
                                        <p:strVal val="visible"/>
                                      </p:to>
                                    </p:set>
                                    <p:animEffect transition="in" filter="blinds(horizontal)">
                                      <p:cBhvr>
                                        <p:cTn id="7" dur="500"/>
                                        <p:tgtEl>
                                          <p:spTgt spid="13926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9266">
                                            <p:txEl>
                                              <p:pRg st="1" end="1"/>
                                            </p:txEl>
                                          </p:spTgt>
                                        </p:tgtEl>
                                        <p:attrNameLst>
                                          <p:attrName>style.visibility</p:attrName>
                                        </p:attrNameLst>
                                      </p:cBhvr>
                                      <p:to>
                                        <p:strVal val="visible"/>
                                      </p:to>
                                    </p:set>
                                    <p:animEffect transition="in" filter="blinds(horizontal)">
                                      <p:cBhvr>
                                        <p:cTn id="12" dur="500"/>
                                        <p:tgtEl>
                                          <p:spTgt spid="13926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9266">
                                            <p:txEl>
                                              <p:pRg st="2" end="2"/>
                                            </p:txEl>
                                          </p:spTgt>
                                        </p:tgtEl>
                                        <p:attrNameLst>
                                          <p:attrName>style.visibility</p:attrName>
                                        </p:attrNameLst>
                                      </p:cBhvr>
                                      <p:to>
                                        <p:strVal val="visible"/>
                                      </p:to>
                                    </p:set>
                                    <p:animEffect transition="in" filter="blinds(horizontal)">
                                      <p:cBhvr>
                                        <p:cTn id="17" dur="500"/>
                                        <p:tgtEl>
                                          <p:spTgt spid="13926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9266">
                                            <p:txEl>
                                              <p:pRg st="3" end="3"/>
                                            </p:txEl>
                                          </p:spTgt>
                                        </p:tgtEl>
                                        <p:attrNameLst>
                                          <p:attrName>style.visibility</p:attrName>
                                        </p:attrNameLst>
                                      </p:cBhvr>
                                      <p:to>
                                        <p:strVal val="visible"/>
                                      </p:to>
                                    </p:set>
                                    <p:animEffect transition="in" filter="blinds(horizontal)">
                                      <p:cBhvr>
                                        <p:cTn id="22" dur="500"/>
                                        <p:tgtEl>
                                          <p:spTgt spid="13926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9266">
                                            <p:txEl>
                                              <p:pRg st="4" end="4"/>
                                            </p:txEl>
                                          </p:spTgt>
                                        </p:tgtEl>
                                        <p:attrNameLst>
                                          <p:attrName>style.visibility</p:attrName>
                                        </p:attrNameLst>
                                      </p:cBhvr>
                                      <p:to>
                                        <p:strVal val="visible"/>
                                      </p:to>
                                    </p:set>
                                    <p:animEffect transition="in" filter="blinds(horizontal)">
                                      <p:cBhvr>
                                        <p:cTn id="27" dur="500"/>
                                        <p:tgtEl>
                                          <p:spTgt spid="139266">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9266">
                                            <p:txEl>
                                              <p:pRg st="5" end="5"/>
                                            </p:txEl>
                                          </p:spTgt>
                                        </p:tgtEl>
                                        <p:attrNameLst>
                                          <p:attrName>style.visibility</p:attrName>
                                        </p:attrNameLst>
                                      </p:cBhvr>
                                      <p:to>
                                        <p:strVal val="visible"/>
                                      </p:to>
                                    </p:set>
                                    <p:animEffect transition="in" filter="blinds(horizontal)">
                                      <p:cBhvr>
                                        <p:cTn id="32" dur="500"/>
                                        <p:tgtEl>
                                          <p:spTgt spid="13926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6" grpId="0" build="p"/>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矩形 1">
            <a:extLst>
              <a:ext uri="{FF2B5EF4-FFF2-40B4-BE49-F238E27FC236}">
                <a16:creationId xmlns:a16="http://schemas.microsoft.com/office/drawing/2014/main" id="{6B7066D5-616C-E543-8E40-1B9B888FDE52}"/>
              </a:ext>
            </a:extLst>
          </p:cNvPr>
          <p:cNvSpPr>
            <a:spLocks noChangeArrowheads="1"/>
          </p:cNvSpPr>
          <p:nvPr/>
        </p:nvSpPr>
        <p:spPr bwMode="auto">
          <a:xfrm>
            <a:off x="683568" y="1462308"/>
            <a:ext cx="8280920" cy="3262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b="1" dirty="0">
                <a:solidFill>
                  <a:srgbClr val="FF0000"/>
                </a:solidFill>
                <a:latin typeface="华文楷体" panose="02010600040101010101" pitchFamily="2" charset="-122"/>
                <a:ea typeface="华文楷体" panose="02010600040101010101" pitchFamily="2" charset="-122"/>
              </a:rPr>
              <a:t>2</a:t>
            </a:r>
            <a:r>
              <a:rPr lang="zh-CN" altLang="en-US" b="1" dirty="0">
                <a:solidFill>
                  <a:srgbClr val="FF0000"/>
                </a:solidFill>
                <a:latin typeface="华文楷体" panose="02010600040101010101" pitchFamily="2" charset="-122"/>
                <a:ea typeface="华文楷体" panose="02010600040101010101" pitchFamily="2" charset="-122"/>
              </a:rPr>
              <a:t>、远程过程调用和远程方法调用</a:t>
            </a:r>
            <a:br>
              <a:rPr lang="zh-CN" altLang="en-US" sz="2100" b="1" dirty="0">
                <a:solidFill>
                  <a:srgbClr val="0000FF"/>
                </a:solidFill>
              </a:rPr>
            </a:br>
            <a:r>
              <a:rPr lang="zh-CN" altLang="en-US" sz="2100" b="1" dirty="0">
                <a:solidFill>
                  <a:srgbClr val="0000FF"/>
                </a:solidFill>
              </a:rPr>
              <a:t>　　</a:t>
            </a:r>
            <a:r>
              <a:rPr lang="zh-CN" altLang="en-US" b="1" dirty="0">
                <a:solidFill>
                  <a:srgbClr val="000000"/>
                </a:solidFill>
                <a:latin typeface="华文楷体" panose="02010600040101010101" pitchFamily="2" charset="-122"/>
                <a:ea typeface="华文楷体" panose="02010600040101010101" pitchFamily="2" charset="-122"/>
              </a:rPr>
              <a:t>远程过程</a:t>
            </a:r>
            <a:r>
              <a:rPr lang="en-US" altLang="zh-CN" b="1" dirty="0">
                <a:solidFill>
                  <a:srgbClr val="000000"/>
                </a:solidFill>
                <a:latin typeface="华文楷体" panose="02010600040101010101" pitchFamily="2" charset="-122"/>
                <a:ea typeface="华文楷体" panose="02010600040101010101" pitchFamily="2" charset="-122"/>
              </a:rPr>
              <a:t>(</a:t>
            </a:r>
            <a:r>
              <a:rPr lang="zh-CN" altLang="en-US" b="1" dirty="0">
                <a:solidFill>
                  <a:srgbClr val="000000"/>
                </a:solidFill>
                <a:latin typeface="华文楷体" panose="02010600040101010101" pitchFamily="2" charset="-122"/>
                <a:ea typeface="华文楷体" panose="02010600040101010101" pitchFamily="2" charset="-122"/>
              </a:rPr>
              <a:t>函数</a:t>
            </a:r>
            <a:r>
              <a:rPr lang="en-US" altLang="zh-CN" b="1" dirty="0">
                <a:solidFill>
                  <a:srgbClr val="000000"/>
                </a:solidFill>
                <a:latin typeface="华文楷体" panose="02010600040101010101" pitchFamily="2" charset="-122"/>
                <a:ea typeface="华文楷体" panose="02010600040101010101" pitchFamily="2" charset="-122"/>
              </a:rPr>
              <a:t>)</a:t>
            </a:r>
            <a:r>
              <a:rPr lang="zh-CN" altLang="en-US" b="1" dirty="0">
                <a:solidFill>
                  <a:srgbClr val="000000"/>
                </a:solidFill>
                <a:latin typeface="华文楷体" panose="02010600040101010101" pitchFamily="2" charset="-122"/>
                <a:ea typeface="华文楷体" panose="02010600040101010101" pitchFamily="2" charset="-122"/>
              </a:rPr>
              <a:t>调用</a:t>
            </a:r>
            <a:r>
              <a:rPr lang="en-US" altLang="zh-CN" b="1" dirty="0">
                <a:solidFill>
                  <a:srgbClr val="000000"/>
                </a:solidFill>
                <a:latin typeface="华文楷体" panose="02010600040101010101" pitchFamily="2" charset="-122"/>
                <a:ea typeface="华文楷体" panose="02010600040101010101" pitchFamily="2" charset="-122"/>
              </a:rPr>
              <a:t>RPC(Remote Procedure Call)</a:t>
            </a:r>
            <a:r>
              <a:rPr lang="zh-CN" altLang="en-US" b="1" dirty="0">
                <a:solidFill>
                  <a:srgbClr val="000000"/>
                </a:solidFill>
                <a:latin typeface="华文楷体" panose="02010600040101010101" pitchFamily="2" charset="-122"/>
                <a:ea typeface="华文楷体" panose="02010600040101010101" pitchFamily="2" charset="-122"/>
              </a:rPr>
              <a:t>，是一个通信协议，用于通过网络连接的系统。</a:t>
            </a:r>
            <a:endParaRPr lang="en-US" altLang="zh-CN" b="1" dirty="0">
              <a:solidFill>
                <a:srgbClr val="000000"/>
              </a:solidFill>
              <a:latin typeface="华文楷体" panose="02010600040101010101" pitchFamily="2" charset="-122"/>
              <a:ea typeface="华文楷体" panose="02010600040101010101" pitchFamily="2" charset="-122"/>
            </a:endParaRPr>
          </a:p>
          <a:p>
            <a:r>
              <a:rPr lang="en-US" altLang="zh-CN" b="1" dirty="0">
                <a:solidFill>
                  <a:srgbClr val="000000"/>
                </a:solidFill>
                <a:latin typeface="华文楷体" panose="02010600040101010101" pitchFamily="2" charset="-122"/>
                <a:ea typeface="华文楷体" panose="02010600040101010101" pitchFamily="2" charset="-122"/>
              </a:rPr>
              <a:t>        </a:t>
            </a:r>
            <a:r>
              <a:rPr lang="zh-CN" altLang="en-US" b="1" dirty="0">
                <a:solidFill>
                  <a:srgbClr val="000000"/>
                </a:solidFill>
                <a:latin typeface="华文楷体" panose="02010600040101010101" pitchFamily="2" charset="-122"/>
                <a:ea typeface="华文楷体" panose="02010600040101010101" pitchFamily="2" charset="-122"/>
              </a:rPr>
              <a:t>该协议允许运行于一台主机</a:t>
            </a:r>
            <a:r>
              <a:rPr lang="en-US" altLang="zh-CN" b="1" dirty="0">
                <a:solidFill>
                  <a:srgbClr val="000000"/>
                </a:solidFill>
                <a:latin typeface="华文楷体" panose="02010600040101010101" pitchFamily="2" charset="-122"/>
                <a:ea typeface="华文楷体" panose="02010600040101010101" pitchFamily="2" charset="-122"/>
              </a:rPr>
              <a:t>(</a:t>
            </a:r>
            <a:r>
              <a:rPr lang="zh-CN" altLang="en-US" b="1" dirty="0">
                <a:solidFill>
                  <a:srgbClr val="000000"/>
                </a:solidFill>
                <a:latin typeface="华文楷体" panose="02010600040101010101" pitchFamily="2" charset="-122"/>
                <a:ea typeface="华文楷体" panose="02010600040101010101" pitchFamily="2" charset="-122"/>
              </a:rPr>
              <a:t>本地</a:t>
            </a:r>
            <a:r>
              <a:rPr lang="en-US" altLang="zh-CN" b="1" dirty="0">
                <a:solidFill>
                  <a:srgbClr val="000000"/>
                </a:solidFill>
                <a:latin typeface="华文楷体" panose="02010600040101010101" pitchFamily="2" charset="-122"/>
                <a:ea typeface="华文楷体" panose="02010600040101010101" pitchFamily="2" charset="-122"/>
              </a:rPr>
              <a:t>)</a:t>
            </a:r>
            <a:r>
              <a:rPr lang="zh-CN" altLang="en-US" b="1" dirty="0">
                <a:solidFill>
                  <a:srgbClr val="000000"/>
                </a:solidFill>
                <a:latin typeface="华文楷体" panose="02010600040101010101" pitchFamily="2" charset="-122"/>
                <a:ea typeface="华文楷体" panose="02010600040101010101" pitchFamily="2" charset="-122"/>
              </a:rPr>
              <a:t>系统上的进程调用另一台主机</a:t>
            </a:r>
            <a:r>
              <a:rPr lang="en-US" altLang="zh-CN" b="1" dirty="0">
                <a:solidFill>
                  <a:srgbClr val="000000"/>
                </a:solidFill>
                <a:latin typeface="华文楷体" panose="02010600040101010101" pitchFamily="2" charset="-122"/>
                <a:ea typeface="华文楷体" panose="02010600040101010101" pitchFamily="2" charset="-122"/>
              </a:rPr>
              <a:t>(</a:t>
            </a:r>
            <a:r>
              <a:rPr lang="zh-CN" altLang="en-US" b="1" dirty="0">
                <a:solidFill>
                  <a:srgbClr val="000000"/>
                </a:solidFill>
                <a:latin typeface="华文楷体" panose="02010600040101010101" pitchFamily="2" charset="-122"/>
                <a:ea typeface="华文楷体" panose="02010600040101010101" pitchFamily="2" charset="-122"/>
              </a:rPr>
              <a:t>远程</a:t>
            </a:r>
            <a:r>
              <a:rPr lang="en-US" altLang="zh-CN" b="1" dirty="0">
                <a:solidFill>
                  <a:srgbClr val="000000"/>
                </a:solidFill>
                <a:latin typeface="华文楷体" panose="02010600040101010101" pitchFamily="2" charset="-122"/>
                <a:ea typeface="华文楷体" panose="02010600040101010101" pitchFamily="2" charset="-122"/>
              </a:rPr>
              <a:t>)</a:t>
            </a:r>
            <a:r>
              <a:rPr lang="zh-CN" altLang="en-US" b="1" dirty="0">
                <a:solidFill>
                  <a:srgbClr val="000000"/>
                </a:solidFill>
                <a:latin typeface="华文楷体" panose="02010600040101010101" pitchFamily="2" charset="-122"/>
                <a:ea typeface="华文楷体" panose="02010600040101010101" pitchFamily="2" charset="-122"/>
              </a:rPr>
              <a:t>系统上的进程，而对程序员表现为常规的过程调用，无需额外地为此编程。</a:t>
            </a:r>
            <a:endParaRPr lang="en-US" altLang="zh-CN" b="1" dirty="0">
              <a:solidFill>
                <a:srgbClr val="000000"/>
              </a:solidFill>
              <a:latin typeface="华文楷体" panose="02010600040101010101" pitchFamily="2" charset="-122"/>
              <a:ea typeface="华文楷体" panose="02010600040101010101" pitchFamily="2" charset="-122"/>
            </a:endParaRPr>
          </a:p>
          <a:p>
            <a:r>
              <a:rPr lang="en-US" altLang="zh-CN" b="1" dirty="0">
                <a:solidFill>
                  <a:srgbClr val="000000"/>
                </a:solidFill>
                <a:latin typeface="华文楷体" panose="02010600040101010101" pitchFamily="2" charset="-122"/>
                <a:ea typeface="华文楷体" panose="02010600040101010101" pitchFamily="2" charset="-122"/>
              </a:rPr>
              <a:t>        </a:t>
            </a:r>
            <a:r>
              <a:rPr lang="zh-CN" altLang="en-US" b="1" dirty="0">
                <a:solidFill>
                  <a:srgbClr val="000000"/>
                </a:solidFill>
                <a:latin typeface="华文楷体" panose="02010600040101010101" pitchFamily="2" charset="-122"/>
                <a:ea typeface="华文楷体" panose="02010600040101010101" pitchFamily="2" charset="-122"/>
              </a:rPr>
              <a:t>如果涉及的软件采用</a:t>
            </a:r>
            <a:r>
              <a:rPr lang="zh-CN" altLang="en-US" b="1" dirty="0">
                <a:solidFill>
                  <a:srgbClr val="FF00FF"/>
                </a:solidFill>
                <a:latin typeface="华文楷体" panose="02010600040101010101" pitchFamily="2" charset="-122"/>
                <a:ea typeface="华文楷体" panose="02010600040101010101" pitchFamily="2" charset="-122"/>
              </a:rPr>
              <a:t>面向对象编程</a:t>
            </a:r>
            <a:r>
              <a:rPr lang="zh-CN" altLang="en-US" b="1" dirty="0">
                <a:solidFill>
                  <a:srgbClr val="000000"/>
                </a:solidFill>
                <a:latin typeface="华文楷体" panose="02010600040101010101" pitchFamily="2" charset="-122"/>
                <a:ea typeface="华文楷体" panose="02010600040101010101" pitchFamily="2" charset="-122"/>
              </a:rPr>
              <a:t>，那么远程过程调用亦可称做</a:t>
            </a:r>
            <a:r>
              <a:rPr lang="zh-CN" altLang="en-US" b="1" dirty="0">
                <a:solidFill>
                  <a:srgbClr val="0000FF"/>
                </a:solidFill>
                <a:latin typeface="华文楷体" panose="02010600040101010101" pitchFamily="2" charset="-122"/>
                <a:ea typeface="华文楷体" panose="02010600040101010101" pitchFamily="2" charset="-122"/>
              </a:rPr>
              <a:t>远程方法调用</a:t>
            </a:r>
            <a:r>
              <a:rPr lang="zh-CN" altLang="en-US" b="1" dirty="0">
                <a:solidFill>
                  <a:srgbClr val="000000"/>
                </a:solidFill>
                <a:latin typeface="华文楷体" panose="02010600040101010101" pitchFamily="2" charset="-122"/>
                <a:ea typeface="华文楷体" panose="02010600040101010101" pitchFamily="2" charset="-122"/>
              </a:rPr>
              <a:t>。</a:t>
            </a:r>
          </a:p>
        </p:txBody>
      </p:sp>
      <p:sp>
        <p:nvSpPr>
          <p:cNvPr id="4" name="Rectangle 3">
            <a:extLst>
              <a:ext uri="{FF2B5EF4-FFF2-40B4-BE49-F238E27FC236}">
                <a16:creationId xmlns:a16="http://schemas.microsoft.com/office/drawing/2014/main" id="{F0D0BB42-4DCD-8E48-9844-30AD91E5C441}"/>
              </a:ext>
            </a:extLst>
          </p:cNvPr>
          <p:cNvSpPr>
            <a:spLocks noChangeArrowheads="1"/>
          </p:cNvSpPr>
          <p:nvPr/>
        </p:nvSpPr>
        <p:spPr bwMode="auto">
          <a:xfrm>
            <a:off x="1403648" y="371153"/>
            <a:ext cx="6840760" cy="577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3200" b="1" dirty="0">
                <a:solidFill>
                  <a:srgbClr val="0000FF"/>
                </a:solidFill>
                <a:latin typeface="宋体" panose="02010600030101010101" pitchFamily="2" charset="-122"/>
              </a:rPr>
              <a:t>2.6 </a:t>
            </a:r>
            <a:r>
              <a:rPr lang="zh-TW" altLang="en-US" sz="3200" b="1" dirty="0">
                <a:solidFill>
                  <a:srgbClr val="0000FF"/>
                </a:solidFill>
                <a:latin typeface="宋体" panose="02010600030101010101" pitchFamily="2" charset="-122"/>
              </a:rPr>
              <a:t>单处理器调度算法</a:t>
            </a:r>
            <a:r>
              <a:rPr lang="en-US" altLang="zh-CN" sz="3200" b="1" dirty="0">
                <a:solidFill>
                  <a:srgbClr val="0000FF"/>
                </a:solidFill>
                <a:latin typeface="宋体" panose="02010600030101010101" pitchFamily="2" charset="-122"/>
              </a:rPr>
              <a:t>——</a:t>
            </a:r>
            <a:r>
              <a:rPr lang="zh-TW" altLang="en-US" sz="3200" b="1" dirty="0">
                <a:solidFill>
                  <a:srgbClr val="FF0000"/>
                </a:solidFill>
                <a:latin typeface="宋体" panose="02010600030101010101" pitchFamily="2" charset="-122"/>
              </a:rPr>
              <a:t>类型</a:t>
            </a:r>
            <a:endParaRPr lang="zh-CN" altLang="en-US" sz="3200" b="1" dirty="0">
              <a:solidFill>
                <a:srgbClr val="FF0000"/>
              </a:solidFill>
              <a:latin typeface="宋体" panose="02010600030101010101" pitchFamily="2" charset="-122"/>
            </a:endParaRPr>
          </a:p>
        </p:txBody>
      </p:sp>
      <p:sp>
        <p:nvSpPr>
          <p:cNvPr id="2" name="Slide Number Placeholder 1">
            <a:extLst>
              <a:ext uri="{FF2B5EF4-FFF2-40B4-BE49-F238E27FC236}">
                <a16:creationId xmlns:a16="http://schemas.microsoft.com/office/drawing/2014/main" id="{9F18632A-D56B-A64B-8A1C-A8683E3BF4EC}"/>
              </a:ext>
            </a:extLst>
          </p:cNvPr>
          <p:cNvSpPr>
            <a:spLocks noGrp="1"/>
          </p:cNvSpPr>
          <p:nvPr>
            <p:ph type="sldNum" sz="quarter" idx="12"/>
          </p:nvPr>
        </p:nvSpPr>
        <p:spPr/>
        <p:txBody>
          <a:bodyPr/>
          <a:lstStyle/>
          <a:p>
            <a:fld id="{DC6D1BD5-D0BD-4B4A-ABF2-851E9CF71F86}" type="slidenum">
              <a:rPr lang="zh-CN" altLang="en-US" smtClean="0"/>
              <a:pPr/>
              <a:t>126</a:t>
            </a:fld>
            <a:endParaRPr lang="en-US" altLang="zh-CN" dirty="0"/>
          </a:p>
        </p:txBody>
      </p:sp>
    </p:spTree>
    <p:extLst>
      <p:ext uri="{BB962C8B-B14F-4D97-AF65-F5344CB8AC3E}">
        <p14:creationId xmlns:p14="http://schemas.microsoft.com/office/powerpoint/2010/main" val="327338826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0290"/>
                                        </p:tgtEl>
                                        <p:attrNameLst>
                                          <p:attrName>style.visibility</p:attrName>
                                        </p:attrNameLst>
                                      </p:cBhvr>
                                      <p:to>
                                        <p:strVal val="visible"/>
                                      </p:to>
                                    </p:set>
                                    <p:animEffect transition="in" filter="blinds(horizontal)">
                                      <p:cBhvr>
                                        <p:cTn id="7" dur="500"/>
                                        <p:tgtEl>
                                          <p:spTgt spid="140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0"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4">
            <a:extLst>
              <a:ext uri="{FF2B5EF4-FFF2-40B4-BE49-F238E27FC236}">
                <a16:creationId xmlns:a16="http://schemas.microsoft.com/office/drawing/2014/main" id="{930FD8B8-6E1C-424D-9A28-65115C2FC920}"/>
              </a:ext>
            </a:extLst>
          </p:cNvPr>
          <p:cNvSpPr>
            <a:spLocks noChangeArrowheads="1"/>
          </p:cNvSpPr>
          <p:nvPr/>
        </p:nvSpPr>
        <p:spPr bwMode="auto">
          <a:xfrm>
            <a:off x="1331640" y="250710"/>
            <a:ext cx="7421438" cy="69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2.6</a:t>
            </a:r>
            <a:r>
              <a:rPr lang="zh-CN" altLang="en-US" sz="2800" b="1" dirty="0">
                <a:solidFill>
                  <a:srgbClr val="0000FF"/>
                </a:solidFill>
                <a:latin typeface="宋体" panose="02010600030101010101" pitchFamily="2" charset="-122"/>
              </a:rPr>
              <a:t>  </a:t>
            </a:r>
            <a:r>
              <a:rPr lang="zh-TW" altLang="en-US" sz="2800" b="1" dirty="0">
                <a:solidFill>
                  <a:srgbClr val="0000FF"/>
                </a:solidFill>
                <a:latin typeface="宋体" panose="02010600030101010101" pitchFamily="2" charset="-122"/>
              </a:rPr>
              <a:t>调度算法</a:t>
            </a:r>
            <a:r>
              <a:rPr lang="zh-CN" altLang="en-US" sz="2800" b="1" dirty="0">
                <a:solidFill>
                  <a:srgbClr val="0000FF"/>
                </a:solidFill>
                <a:latin typeface="宋体" panose="02010600030101010101" pitchFamily="2" charset="-122"/>
              </a:rPr>
              <a:t>－－</a:t>
            </a:r>
            <a:r>
              <a:rPr lang="zh-CN" altLang="en-US" sz="2800" b="1" dirty="0">
                <a:solidFill>
                  <a:srgbClr val="FF0000"/>
                </a:solidFill>
                <a:latin typeface="宋体" panose="02010600030101010101" pitchFamily="2" charset="-122"/>
              </a:rPr>
              <a:t>消息缓冲队列通信机制</a:t>
            </a:r>
          </a:p>
        </p:txBody>
      </p:sp>
      <p:sp>
        <p:nvSpPr>
          <p:cNvPr id="442373" name="Text Box 5">
            <a:extLst>
              <a:ext uri="{FF2B5EF4-FFF2-40B4-BE49-F238E27FC236}">
                <a16:creationId xmlns:a16="http://schemas.microsoft.com/office/drawing/2014/main" id="{C54856A3-80C8-9C4D-AB1A-21CA8F1D2D2A}"/>
              </a:ext>
            </a:extLst>
          </p:cNvPr>
          <p:cNvSpPr txBox="1">
            <a:spLocks noChangeArrowheads="1"/>
          </p:cNvSpPr>
          <p:nvPr/>
        </p:nvSpPr>
        <p:spPr bwMode="auto">
          <a:xfrm>
            <a:off x="395536" y="1412776"/>
            <a:ext cx="8280920" cy="453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20000"/>
              </a:lnSpc>
            </a:pPr>
            <a:r>
              <a:rPr lang="zh-CN" altLang="en-US" b="1" dirty="0">
                <a:solidFill>
                  <a:srgbClr val="0000FF"/>
                </a:solidFill>
                <a:latin typeface="华文楷体" panose="02010600040101010101" pitchFamily="2" charset="-122"/>
                <a:ea typeface="华文楷体" panose="02010600040101010101" pitchFamily="2" charset="-122"/>
              </a:rPr>
              <a:t>一、 原理</a:t>
            </a:r>
          </a:p>
          <a:p>
            <a:pPr>
              <a:lnSpc>
                <a:spcPct val="120000"/>
              </a:lnSpc>
            </a:pPr>
            <a:r>
              <a:rPr lang="zh-CN" altLang="en-US" b="1" dirty="0">
                <a:solidFill>
                  <a:srgbClr val="000000"/>
                </a:solidFill>
                <a:latin typeface="华文楷体" panose="02010600040101010101" pitchFamily="2" charset="-122"/>
                <a:ea typeface="华文楷体" panose="02010600040101010101" pitchFamily="2" charset="-122"/>
              </a:rPr>
              <a:t>       发送进程利用 </a:t>
            </a:r>
            <a:r>
              <a:rPr lang="en-US" altLang="zh-CN" b="1" dirty="0">
                <a:solidFill>
                  <a:srgbClr val="FF00FF"/>
                </a:solidFill>
                <a:latin typeface="华文楷体" panose="02010600040101010101" pitchFamily="2" charset="-122"/>
                <a:ea typeface="华文楷体" panose="02010600040101010101" pitchFamily="2" charset="-122"/>
              </a:rPr>
              <a:t>Send</a:t>
            </a:r>
            <a:r>
              <a:rPr lang="en-US" altLang="zh-CN" b="1" dirty="0">
                <a:solidFill>
                  <a:srgbClr val="000000"/>
                </a:solidFill>
                <a:latin typeface="华文楷体" panose="02010600040101010101" pitchFamily="2" charset="-122"/>
                <a:ea typeface="华文楷体" panose="02010600040101010101" pitchFamily="2" charset="-122"/>
              </a:rPr>
              <a:t> </a:t>
            </a:r>
            <a:r>
              <a:rPr lang="zh-CN" altLang="en-US" b="1" dirty="0">
                <a:solidFill>
                  <a:srgbClr val="000000"/>
                </a:solidFill>
                <a:latin typeface="华文楷体" panose="02010600040101010101" pitchFamily="2" charset="-122"/>
                <a:ea typeface="华文楷体" panose="02010600040101010101" pitchFamily="2" charset="-122"/>
              </a:rPr>
              <a:t>原语，将消息直接发送给接收进程</a:t>
            </a:r>
          </a:p>
          <a:p>
            <a:pPr>
              <a:lnSpc>
                <a:spcPct val="120000"/>
              </a:lnSpc>
            </a:pPr>
            <a:r>
              <a:rPr lang="zh-CN" altLang="en-US" b="1" dirty="0">
                <a:solidFill>
                  <a:srgbClr val="000000"/>
                </a:solidFill>
                <a:latin typeface="华文楷体" panose="02010600040101010101" pitchFamily="2" charset="-122"/>
                <a:ea typeface="华文楷体" panose="02010600040101010101" pitchFamily="2" charset="-122"/>
              </a:rPr>
              <a:t>       接收进程则利用 </a:t>
            </a:r>
            <a:r>
              <a:rPr lang="en-US" altLang="zh-CN" b="1" dirty="0">
                <a:solidFill>
                  <a:srgbClr val="FF00FF"/>
                </a:solidFill>
                <a:latin typeface="华文楷体" panose="02010600040101010101" pitchFamily="2" charset="-122"/>
                <a:ea typeface="华文楷体" panose="02010600040101010101" pitchFamily="2" charset="-122"/>
              </a:rPr>
              <a:t>Receive </a:t>
            </a:r>
            <a:r>
              <a:rPr lang="zh-CN" altLang="en-US" b="1" dirty="0">
                <a:solidFill>
                  <a:srgbClr val="000000"/>
                </a:solidFill>
                <a:latin typeface="华文楷体" panose="02010600040101010101" pitchFamily="2" charset="-122"/>
                <a:ea typeface="华文楷体" panose="02010600040101010101" pitchFamily="2" charset="-122"/>
              </a:rPr>
              <a:t>原语接收信息</a:t>
            </a:r>
            <a:endParaRPr lang="zh-CN" altLang="en-US" b="1" dirty="0">
              <a:solidFill>
                <a:schemeClr val="tx1"/>
              </a:solidFill>
              <a:latin typeface="华文楷体" panose="02010600040101010101" pitchFamily="2" charset="-122"/>
              <a:ea typeface="华文楷体" panose="02010600040101010101" pitchFamily="2" charset="-122"/>
            </a:endParaRPr>
          </a:p>
          <a:p>
            <a:pPr>
              <a:lnSpc>
                <a:spcPct val="120000"/>
              </a:lnSpc>
            </a:pPr>
            <a:r>
              <a:rPr lang="zh-CN" altLang="en-US" b="1" dirty="0">
                <a:solidFill>
                  <a:srgbClr val="0000FF"/>
                </a:solidFill>
                <a:latin typeface="华文楷体" panose="02010600040101010101" pitchFamily="2" charset="-122"/>
                <a:ea typeface="华文楷体" panose="02010600040101010101" pitchFamily="2" charset="-122"/>
              </a:rPr>
              <a:t>二、 通信方式</a:t>
            </a:r>
          </a:p>
          <a:p>
            <a:pPr>
              <a:lnSpc>
                <a:spcPct val="120000"/>
              </a:lnSpc>
            </a:pPr>
            <a:r>
              <a:rPr lang="zh-CN" altLang="en-US" b="1" dirty="0">
                <a:solidFill>
                  <a:schemeClr val="tx1"/>
                </a:solidFill>
                <a:latin typeface="华文楷体" panose="02010600040101010101" pitchFamily="2" charset="-122"/>
                <a:ea typeface="华文楷体" panose="02010600040101010101" pitchFamily="2" charset="-122"/>
              </a:rPr>
              <a:t>       </a:t>
            </a:r>
            <a:r>
              <a:rPr lang="zh-CN" altLang="en-US" b="1" dirty="0">
                <a:solidFill>
                  <a:srgbClr val="000000"/>
                </a:solidFill>
                <a:latin typeface="华文楷体" panose="02010600040101010101" pitchFamily="2" charset="-122"/>
                <a:ea typeface="华文楷体" panose="02010600040101010101" pitchFamily="2" charset="-122"/>
              </a:rPr>
              <a:t>属于直接通信方式。最早由美国</a:t>
            </a:r>
            <a:r>
              <a:rPr lang="en-US" altLang="zh-CN" b="1" dirty="0" err="1">
                <a:solidFill>
                  <a:srgbClr val="000000"/>
                </a:solidFill>
                <a:latin typeface="华文楷体" panose="02010600040101010101" pitchFamily="2" charset="-122"/>
                <a:ea typeface="华文楷体" panose="02010600040101010101" pitchFamily="2" charset="-122"/>
              </a:rPr>
              <a:t>Hansan</a:t>
            </a:r>
            <a:r>
              <a:rPr lang="zh-CN" altLang="en-US" b="1" dirty="0">
                <a:solidFill>
                  <a:srgbClr val="000000"/>
                </a:solidFill>
                <a:latin typeface="华文楷体" panose="02010600040101010101" pitchFamily="2" charset="-122"/>
                <a:ea typeface="华文楷体" panose="02010600040101010101" pitchFamily="2" charset="-122"/>
              </a:rPr>
              <a:t>提出，并在</a:t>
            </a:r>
            <a:r>
              <a:rPr lang="en-US" altLang="zh-CN" b="1" dirty="0">
                <a:solidFill>
                  <a:srgbClr val="000000"/>
                </a:solidFill>
                <a:latin typeface="华文楷体" panose="02010600040101010101" pitchFamily="2" charset="-122"/>
                <a:ea typeface="华文楷体" panose="02010600040101010101" pitchFamily="2" charset="-122"/>
              </a:rPr>
              <a:t>RC4000</a:t>
            </a:r>
            <a:r>
              <a:rPr lang="zh-CN" altLang="en-US" b="1" dirty="0">
                <a:solidFill>
                  <a:srgbClr val="000000"/>
                </a:solidFill>
                <a:latin typeface="华文楷体" panose="02010600040101010101" pitchFamily="2" charset="-122"/>
                <a:ea typeface="华文楷体" panose="02010600040101010101" pitchFamily="2" charset="-122"/>
              </a:rPr>
              <a:t>系列上实现</a:t>
            </a:r>
          </a:p>
          <a:p>
            <a:pPr>
              <a:lnSpc>
                <a:spcPct val="120000"/>
              </a:lnSpc>
            </a:pPr>
            <a:r>
              <a:rPr lang="zh-CN" altLang="en-US" b="1" dirty="0">
                <a:solidFill>
                  <a:srgbClr val="0000FF"/>
                </a:solidFill>
                <a:latin typeface="华文楷体" panose="02010600040101010101" pitchFamily="2" charset="-122"/>
                <a:ea typeface="华文楷体" panose="02010600040101010101" pitchFamily="2" charset="-122"/>
              </a:rPr>
              <a:t>三、用途</a:t>
            </a:r>
            <a:endParaRPr lang="en-US" altLang="zh-CN" b="1" dirty="0">
              <a:solidFill>
                <a:srgbClr val="0000FF"/>
              </a:solidFill>
              <a:latin typeface="华文楷体" panose="02010600040101010101" pitchFamily="2" charset="-122"/>
              <a:ea typeface="华文楷体" panose="02010600040101010101" pitchFamily="2" charset="-122"/>
            </a:endParaRPr>
          </a:p>
          <a:p>
            <a:pPr>
              <a:lnSpc>
                <a:spcPct val="120000"/>
              </a:lnSpc>
            </a:pPr>
            <a:r>
              <a:rPr lang="zh-CN" altLang="en-US" b="1" dirty="0">
                <a:solidFill>
                  <a:srgbClr val="000000"/>
                </a:solidFill>
                <a:latin typeface="华文楷体" panose="02010600040101010101" pitchFamily="2" charset="-122"/>
                <a:ea typeface="华文楷体" panose="02010600040101010101" pitchFamily="2" charset="-122"/>
              </a:rPr>
              <a:t>      广泛用于本地进程之间的通信</a:t>
            </a:r>
            <a:endParaRPr lang="en-US" altLang="zh-CN" b="1" dirty="0">
              <a:solidFill>
                <a:srgbClr val="0000FF"/>
              </a:solidFill>
              <a:latin typeface="华文楷体" panose="02010600040101010101" pitchFamily="2" charset="-122"/>
              <a:ea typeface="华文楷体" panose="02010600040101010101" pitchFamily="2" charset="-122"/>
            </a:endParaRPr>
          </a:p>
          <a:p>
            <a:pPr marL="0" lvl="1">
              <a:lnSpc>
                <a:spcPct val="120000"/>
              </a:lnSpc>
            </a:pPr>
            <a:r>
              <a:rPr lang="zh-CN" altLang="en-US" b="1" dirty="0">
                <a:solidFill>
                  <a:srgbClr val="0000FF"/>
                </a:solidFill>
                <a:latin typeface="华文楷体" panose="02010600040101010101" pitchFamily="2" charset="-122"/>
                <a:ea typeface="华文楷体" panose="02010600040101010101" pitchFamily="2" charset="-122"/>
              </a:rPr>
              <a:t>四、实现方法</a:t>
            </a:r>
            <a:r>
              <a:rPr lang="zh-CN" altLang="en-US" b="1" dirty="0">
                <a:solidFill>
                  <a:schemeClr val="tx1"/>
                </a:solidFill>
                <a:latin typeface="华文楷体" panose="02010600040101010101" pitchFamily="2" charset="-122"/>
                <a:ea typeface="华文楷体" panose="02010600040101010101" pitchFamily="2" charset="-122"/>
              </a:rPr>
              <a:t>  </a:t>
            </a:r>
          </a:p>
        </p:txBody>
      </p:sp>
      <p:sp>
        <p:nvSpPr>
          <p:cNvPr id="3" name="Slide Number Placeholder 2">
            <a:extLst>
              <a:ext uri="{FF2B5EF4-FFF2-40B4-BE49-F238E27FC236}">
                <a16:creationId xmlns:a16="http://schemas.microsoft.com/office/drawing/2014/main" id="{96789A05-1926-8148-8D27-2E175DBEF75A}"/>
              </a:ext>
            </a:extLst>
          </p:cNvPr>
          <p:cNvSpPr>
            <a:spLocks noGrp="1"/>
          </p:cNvSpPr>
          <p:nvPr>
            <p:ph type="sldNum" sz="quarter" idx="12"/>
          </p:nvPr>
        </p:nvSpPr>
        <p:spPr/>
        <p:txBody>
          <a:bodyPr/>
          <a:lstStyle/>
          <a:p>
            <a:fld id="{DC6D1BD5-D0BD-4B4A-ABF2-851E9CF71F86}" type="slidenum">
              <a:rPr lang="zh-CN" altLang="en-US" smtClean="0"/>
              <a:pPr/>
              <a:t>127</a:t>
            </a:fld>
            <a:endParaRPr lang="en-US" altLang="zh-CN" dirty="0"/>
          </a:p>
        </p:txBody>
      </p:sp>
    </p:spTree>
    <p:extLst>
      <p:ext uri="{BB962C8B-B14F-4D97-AF65-F5344CB8AC3E}">
        <p14:creationId xmlns:p14="http://schemas.microsoft.com/office/powerpoint/2010/main" val="1126294175"/>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42373">
                                            <p:txEl>
                                              <p:pRg st="0" end="0"/>
                                            </p:txEl>
                                          </p:spTgt>
                                        </p:tgtEl>
                                        <p:attrNameLst>
                                          <p:attrName>style.visibility</p:attrName>
                                        </p:attrNameLst>
                                      </p:cBhvr>
                                      <p:to>
                                        <p:strVal val="visible"/>
                                      </p:to>
                                    </p:set>
                                    <p:animEffect transition="in" filter="wipe(left)">
                                      <p:cBhvr>
                                        <p:cTn id="7" dur="500"/>
                                        <p:tgtEl>
                                          <p:spTgt spid="44237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42373">
                                            <p:txEl>
                                              <p:pRg st="1" end="1"/>
                                            </p:txEl>
                                          </p:spTgt>
                                        </p:tgtEl>
                                        <p:attrNameLst>
                                          <p:attrName>style.visibility</p:attrName>
                                        </p:attrNameLst>
                                      </p:cBhvr>
                                      <p:to>
                                        <p:strVal val="visible"/>
                                      </p:to>
                                    </p:set>
                                    <p:animEffect transition="in" filter="wipe(left)">
                                      <p:cBhvr>
                                        <p:cTn id="12" dur="500"/>
                                        <p:tgtEl>
                                          <p:spTgt spid="44237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42373">
                                            <p:txEl>
                                              <p:pRg st="2" end="2"/>
                                            </p:txEl>
                                          </p:spTgt>
                                        </p:tgtEl>
                                        <p:attrNameLst>
                                          <p:attrName>style.visibility</p:attrName>
                                        </p:attrNameLst>
                                      </p:cBhvr>
                                      <p:to>
                                        <p:strVal val="visible"/>
                                      </p:to>
                                    </p:set>
                                    <p:animEffect transition="in" filter="wipe(left)">
                                      <p:cBhvr>
                                        <p:cTn id="17" dur="500"/>
                                        <p:tgtEl>
                                          <p:spTgt spid="44237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42373">
                                            <p:txEl>
                                              <p:pRg st="3" end="3"/>
                                            </p:txEl>
                                          </p:spTgt>
                                        </p:tgtEl>
                                        <p:attrNameLst>
                                          <p:attrName>style.visibility</p:attrName>
                                        </p:attrNameLst>
                                      </p:cBhvr>
                                      <p:to>
                                        <p:strVal val="visible"/>
                                      </p:to>
                                    </p:set>
                                    <p:animEffect transition="in" filter="wipe(left)">
                                      <p:cBhvr>
                                        <p:cTn id="22" dur="500"/>
                                        <p:tgtEl>
                                          <p:spTgt spid="44237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42373">
                                            <p:txEl>
                                              <p:pRg st="4" end="4"/>
                                            </p:txEl>
                                          </p:spTgt>
                                        </p:tgtEl>
                                        <p:attrNameLst>
                                          <p:attrName>style.visibility</p:attrName>
                                        </p:attrNameLst>
                                      </p:cBhvr>
                                      <p:to>
                                        <p:strVal val="visible"/>
                                      </p:to>
                                    </p:set>
                                    <p:animEffect transition="in" filter="wipe(left)">
                                      <p:cBhvr>
                                        <p:cTn id="27" dur="500"/>
                                        <p:tgtEl>
                                          <p:spTgt spid="44237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42373">
                                            <p:txEl>
                                              <p:pRg st="5" end="5"/>
                                            </p:txEl>
                                          </p:spTgt>
                                        </p:tgtEl>
                                        <p:attrNameLst>
                                          <p:attrName>style.visibility</p:attrName>
                                        </p:attrNameLst>
                                      </p:cBhvr>
                                      <p:to>
                                        <p:strVal val="visible"/>
                                      </p:to>
                                    </p:set>
                                    <p:animEffect transition="in" filter="wipe(left)">
                                      <p:cBhvr>
                                        <p:cTn id="32" dur="500"/>
                                        <p:tgtEl>
                                          <p:spTgt spid="44237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42373">
                                            <p:txEl>
                                              <p:pRg st="6" end="6"/>
                                            </p:txEl>
                                          </p:spTgt>
                                        </p:tgtEl>
                                        <p:attrNameLst>
                                          <p:attrName>style.visibility</p:attrName>
                                        </p:attrNameLst>
                                      </p:cBhvr>
                                      <p:to>
                                        <p:strVal val="visible"/>
                                      </p:to>
                                    </p:set>
                                    <p:animEffect transition="in" filter="wipe(left)">
                                      <p:cBhvr>
                                        <p:cTn id="37" dur="500"/>
                                        <p:tgtEl>
                                          <p:spTgt spid="442373">
                                            <p:txEl>
                                              <p:pRg st="6" end="6"/>
                                            </p:tx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442373">
                                            <p:txEl>
                                              <p:pRg st="7" end="7"/>
                                            </p:txEl>
                                          </p:spTgt>
                                        </p:tgtEl>
                                        <p:attrNameLst>
                                          <p:attrName>style.visibility</p:attrName>
                                        </p:attrNameLst>
                                      </p:cBhvr>
                                      <p:to>
                                        <p:strVal val="visible"/>
                                      </p:to>
                                    </p:set>
                                    <p:animEffect transition="in" filter="wipe(left)">
                                      <p:cBhvr>
                                        <p:cTn id="40" dur="500"/>
                                        <p:tgtEl>
                                          <p:spTgt spid="44237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2373" grpId="0" build="p" autoUpdateAnimBg="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6" name="Rectangle 4">
            <a:extLst>
              <a:ext uri="{FF2B5EF4-FFF2-40B4-BE49-F238E27FC236}">
                <a16:creationId xmlns:a16="http://schemas.microsoft.com/office/drawing/2014/main" id="{88DB5D31-5766-AA41-91C7-9CD426B3E96F}"/>
              </a:ext>
            </a:extLst>
          </p:cNvPr>
          <p:cNvSpPr>
            <a:spLocks noChangeArrowheads="1"/>
          </p:cNvSpPr>
          <p:nvPr/>
        </p:nvSpPr>
        <p:spPr bwMode="auto">
          <a:xfrm>
            <a:off x="1331640" y="1078794"/>
            <a:ext cx="360045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b="1" dirty="0">
                <a:solidFill>
                  <a:srgbClr val="FF00FF"/>
                </a:solidFill>
                <a:latin typeface="华文楷体" panose="02010600040101010101" pitchFamily="2" charset="-122"/>
                <a:ea typeface="华文楷体" panose="02010600040101010101" pitchFamily="2" charset="-122"/>
              </a:rPr>
              <a:t>1</a:t>
            </a:r>
            <a:r>
              <a:rPr lang="zh-CN" altLang="en-US" b="1" dirty="0">
                <a:solidFill>
                  <a:srgbClr val="FF00FF"/>
                </a:solidFill>
                <a:latin typeface="华文楷体" panose="02010600040101010101" pitchFamily="2" charset="-122"/>
                <a:ea typeface="华文楷体" panose="02010600040101010101" pitchFamily="2" charset="-122"/>
              </a:rPr>
              <a:t>、消息缓冲队列中的数据结构</a:t>
            </a:r>
            <a:endParaRPr lang="zh-CN" altLang="en-US" b="1" dirty="0">
              <a:solidFill>
                <a:srgbClr val="FF00FF"/>
              </a:solidFill>
              <a:latin typeface="华文楷体" panose="02010600040101010101" pitchFamily="2" charset="-122"/>
              <a:ea typeface="华文楷体" panose="02010600040101010101" pitchFamily="2" charset="-122"/>
              <a:sym typeface="Wingdings" pitchFamily="2" charset="2"/>
            </a:endParaRPr>
          </a:p>
        </p:txBody>
      </p:sp>
      <p:sp>
        <p:nvSpPr>
          <p:cNvPr id="443397" name="Rectangle 5">
            <a:extLst>
              <a:ext uri="{FF2B5EF4-FFF2-40B4-BE49-F238E27FC236}">
                <a16:creationId xmlns:a16="http://schemas.microsoft.com/office/drawing/2014/main" id="{B5C4E875-B74B-5145-9B9A-8238484675AE}"/>
              </a:ext>
            </a:extLst>
          </p:cNvPr>
          <p:cNvSpPr>
            <a:spLocks noChangeArrowheads="1"/>
          </p:cNvSpPr>
          <p:nvPr/>
        </p:nvSpPr>
        <p:spPr bwMode="auto">
          <a:xfrm>
            <a:off x="1242200" y="1553766"/>
            <a:ext cx="7510878" cy="2523306"/>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90000"/>
              </a:lnSpc>
            </a:pPr>
            <a:r>
              <a:rPr lang="en-US" altLang="zh-CN" sz="2100" b="1" dirty="0">
                <a:solidFill>
                  <a:srgbClr val="0000FF"/>
                </a:solidFill>
                <a:latin typeface="华文楷体" panose="02010600040101010101" pitchFamily="2" charset="-122"/>
                <a:ea typeface="华文楷体" panose="02010600040101010101" pitchFamily="2" charset="-122"/>
              </a:rPr>
              <a:t>(1)</a:t>
            </a:r>
            <a:r>
              <a:rPr lang="zh-CN" altLang="en-US" sz="2100" b="1" dirty="0">
                <a:solidFill>
                  <a:srgbClr val="0000FF"/>
                </a:solidFill>
                <a:latin typeface="华文楷体" panose="02010600040101010101" pitchFamily="2" charset="-122"/>
                <a:ea typeface="华文楷体" panose="02010600040101010101" pitchFamily="2" charset="-122"/>
              </a:rPr>
              <a:t>消息缓冲区：</a:t>
            </a:r>
          </a:p>
          <a:p>
            <a:pPr>
              <a:lnSpc>
                <a:spcPct val="90000"/>
              </a:lnSpc>
            </a:pPr>
            <a:r>
              <a:rPr lang="en-US" altLang="zh-CN" sz="2100" b="1" dirty="0">
                <a:solidFill>
                  <a:srgbClr val="002060"/>
                </a:solidFill>
                <a:latin typeface="华文楷体" panose="02010600040101010101" pitchFamily="2" charset="-122"/>
                <a:ea typeface="华文楷体" panose="02010600040101010101" pitchFamily="2" charset="-122"/>
              </a:rPr>
              <a:t>Typedef struct message_ buffer {</a:t>
            </a:r>
          </a:p>
          <a:p>
            <a:pPr>
              <a:lnSpc>
                <a:spcPct val="90000"/>
              </a:lnSpc>
            </a:pPr>
            <a:r>
              <a:rPr lang="en-US" altLang="zh-CN" sz="2100" b="1" dirty="0">
                <a:solidFill>
                  <a:srgbClr val="002060"/>
                </a:solidFill>
                <a:latin typeface="华文楷体" panose="02010600040101010101" pitchFamily="2" charset="-122"/>
                <a:ea typeface="华文楷体" panose="02010600040101010101" pitchFamily="2" charset="-122"/>
              </a:rPr>
              <a:t>     int  sender;                                 </a:t>
            </a:r>
            <a:r>
              <a:rPr lang="zh-CN" altLang="zh-CN" sz="1800" b="1" dirty="0">
                <a:solidFill>
                  <a:srgbClr val="0000FF"/>
                </a:solidFill>
                <a:latin typeface="华文楷体" panose="02010600040101010101" pitchFamily="2" charset="-122"/>
                <a:ea typeface="华文楷体" panose="02010600040101010101" pitchFamily="2" charset="-122"/>
              </a:rPr>
              <a:t>消息发送者进程标识</a:t>
            </a:r>
            <a:endParaRPr lang="en-US" altLang="zh-CN" sz="1800" b="1" dirty="0">
              <a:solidFill>
                <a:srgbClr val="0000FF"/>
              </a:solidFill>
              <a:latin typeface="华文楷体" panose="02010600040101010101" pitchFamily="2" charset="-122"/>
              <a:ea typeface="华文楷体" panose="02010600040101010101" pitchFamily="2" charset="-122"/>
            </a:endParaRPr>
          </a:p>
          <a:p>
            <a:pPr>
              <a:lnSpc>
                <a:spcPct val="90000"/>
              </a:lnSpc>
            </a:pPr>
            <a:r>
              <a:rPr lang="zh-CN" altLang="en-US" sz="2100" b="1" dirty="0">
                <a:solidFill>
                  <a:srgbClr val="002060"/>
                </a:solidFill>
                <a:latin typeface="华文楷体" panose="02010600040101010101" pitchFamily="2" charset="-122"/>
                <a:ea typeface="华文楷体" panose="02010600040101010101" pitchFamily="2" charset="-122"/>
              </a:rPr>
              <a:t>     </a:t>
            </a:r>
            <a:r>
              <a:rPr lang="en-US" altLang="zh-CN" sz="2100" b="1" dirty="0">
                <a:solidFill>
                  <a:srgbClr val="002060"/>
                </a:solidFill>
                <a:latin typeface="华文楷体" panose="02010600040101010101" pitchFamily="2" charset="-122"/>
                <a:ea typeface="华文楷体" panose="02010600040101010101" pitchFamily="2" charset="-122"/>
              </a:rPr>
              <a:t>int</a:t>
            </a:r>
            <a:r>
              <a:rPr lang="zh-CN" altLang="en-US" sz="2100" b="1" dirty="0">
                <a:solidFill>
                  <a:srgbClr val="002060"/>
                </a:solidFill>
                <a:latin typeface="华文楷体" panose="02010600040101010101" pitchFamily="2" charset="-122"/>
                <a:ea typeface="华文楷体" panose="02010600040101010101" pitchFamily="2" charset="-122"/>
              </a:rPr>
              <a:t>  </a:t>
            </a:r>
            <a:r>
              <a:rPr lang="en-US" altLang="zh-CN" sz="2100" b="1" dirty="0">
                <a:solidFill>
                  <a:srgbClr val="002060"/>
                </a:solidFill>
                <a:latin typeface="华文楷体" panose="02010600040101010101" pitchFamily="2" charset="-122"/>
                <a:ea typeface="华文楷体" panose="02010600040101010101" pitchFamily="2" charset="-122"/>
              </a:rPr>
              <a:t>size;                                     </a:t>
            </a:r>
            <a:r>
              <a:rPr lang="zh-CN" altLang="en-US" sz="1800" b="1" dirty="0">
                <a:solidFill>
                  <a:srgbClr val="0000FF"/>
                </a:solidFill>
                <a:latin typeface="华文楷体" panose="02010600040101010101" pitchFamily="2" charset="-122"/>
                <a:ea typeface="华文楷体" panose="02010600040101010101" pitchFamily="2" charset="-122"/>
              </a:rPr>
              <a:t>消息长度</a:t>
            </a:r>
            <a:endParaRPr lang="en-US" altLang="zh-CN" sz="1800" b="1" dirty="0">
              <a:solidFill>
                <a:srgbClr val="0000FF"/>
              </a:solidFill>
              <a:latin typeface="华文楷体" panose="02010600040101010101" pitchFamily="2" charset="-122"/>
              <a:ea typeface="华文楷体" panose="02010600040101010101" pitchFamily="2" charset="-122"/>
            </a:endParaRPr>
          </a:p>
          <a:p>
            <a:pPr>
              <a:lnSpc>
                <a:spcPct val="90000"/>
              </a:lnSpc>
            </a:pPr>
            <a:r>
              <a:rPr lang="en-US" altLang="zh-CN" sz="2100" b="1" dirty="0">
                <a:solidFill>
                  <a:srgbClr val="002060"/>
                </a:solidFill>
                <a:latin typeface="华文楷体" panose="02010600040101010101" pitchFamily="2" charset="-122"/>
                <a:ea typeface="华文楷体" panose="02010600040101010101" pitchFamily="2" charset="-122"/>
              </a:rPr>
              <a:t> </a:t>
            </a:r>
            <a:r>
              <a:rPr lang="zh-CN" altLang="en-US" sz="2100" b="1" dirty="0">
                <a:solidFill>
                  <a:srgbClr val="002060"/>
                </a:solidFill>
                <a:latin typeface="华文楷体" panose="02010600040101010101" pitchFamily="2" charset="-122"/>
                <a:ea typeface="华文楷体" panose="02010600040101010101" pitchFamily="2" charset="-122"/>
              </a:rPr>
              <a:t>    </a:t>
            </a:r>
            <a:r>
              <a:rPr lang="en-US" altLang="zh-CN" sz="2100" b="1" dirty="0">
                <a:solidFill>
                  <a:srgbClr val="002060"/>
                </a:solidFill>
                <a:latin typeface="华文楷体" panose="02010600040101010101" pitchFamily="2" charset="-122"/>
                <a:ea typeface="华文楷体" panose="02010600040101010101" pitchFamily="2" charset="-122"/>
              </a:rPr>
              <a:t>char  *text;                                 </a:t>
            </a:r>
            <a:r>
              <a:rPr lang="zh-CN" altLang="en-US" sz="1800" b="1" dirty="0">
                <a:solidFill>
                  <a:srgbClr val="0000FF"/>
                </a:solidFill>
                <a:latin typeface="华文楷体" panose="02010600040101010101" pitchFamily="2" charset="-122"/>
                <a:ea typeface="华文楷体" panose="02010600040101010101" pitchFamily="2" charset="-122"/>
              </a:rPr>
              <a:t>消息正文</a:t>
            </a:r>
            <a:endParaRPr lang="en-US" altLang="zh-CN" sz="1800" b="1" dirty="0">
              <a:solidFill>
                <a:srgbClr val="0000FF"/>
              </a:solidFill>
              <a:latin typeface="华文楷体" panose="02010600040101010101" pitchFamily="2" charset="-122"/>
              <a:ea typeface="华文楷体" panose="02010600040101010101" pitchFamily="2" charset="-122"/>
            </a:endParaRPr>
          </a:p>
          <a:p>
            <a:pPr>
              <a:lnSpc>
                <a:spcPct val="90000"/>
              </a:lnSpc>
            </a:pPr>
            <a:r>
              <a:rPr lang="zh-CN" altLang="en-US" sz="2100" b="1" dirty="0">
                <a:solidFill>
                  <a:srgbClr val="002060"/>
                </a:solidFill>
                <a:latin typeface="华文楷体" panose="02010600040101010101" pitchFamily="2" charset="-122"/>
                <a:ea typeface="华文楷体" panose="02010600040101010101" pitchFamily="2" charset="-122"/>
              </a:rPr>
              <a:t>     </a:t>
            </a:r>
            <a:r>
              <a:rPr lang="en-US" altLang="zh-CN" sz="2100" b="1" dirty="0">
                <a:solidFill>
                  <a:srgbClr val="002060"/>
                </a:solidFill>
                <a:latin typeface="华文楷体" panose="02010600040101010101" pitchFamily="2" charset="-122"/>
                <a:ea typeface="华文楷体" panose="02010600040101010101" pitchFamily="2" charset="-122"/>
              </a:rPr>
              <a:t>struct </a:t>
            </a:r>
            <a:r>
              <a:rPr lang="en-US" altLang="zh-CN" sz="2100" b="1" dirty="0" err="1">
                <a:solidFill>
                  <a:srgbClr val="002060"/>
                </a:solidFill>
                <a:latin typeface="华文楷体" panose="02010600040101010101" pitchFamily="2" charset="-122"/>
                <a:ea typeface="华文楷体" panose="02010600040101010101" pitchFamily="2" charset="-122"/>
              </a:rPr>
              <a:t>message_buffer</a:t>
            </a:r>
            <a:r>
              <a:rPr lang="zh-CN" altLang="en-US" sz="2100" b="1" dirty="0">
                <a:solidFill>
                  <a:srgbClr val="002060"/>
                </a:solidFill>
                <a:latin typeface="华文楷体" panose="02010600040101010101" pitchFamily="2" charset="-122"/>
                <a:ea typeface="华文楷体" panose="02010600040101010101" pitchFamily="2" charset="-122"/>
              </a:rPr>
              <a:t>   </a:t>
            </a:r>
            <a:r>
              <a:rPr lang="en-US" altLang="zh-CN" sz="2100" b="1" dirty="0">
                <a:solidFill>
                  <a:srgbClr val="002060"/>
                </a:solidFill>
                <a:latin typeface="华文楷体" panose="02010600040101010101" pitchFamily="2" charset="-122"/>
                <a:ea typeface="华文楷体" panose="02010600040101010101" pitchFamily="2" charset="-122"/>
              </a:rPr>
              <a:t>*next;   </a:t>
            </a:r>
            <a:r>
              <a:rPr lang="zh-CN" altLang="en-US" sz="1800" b="1" dirty="0">
                <a:solidFill>
                  <a:srgbClr val="0000FF"/>
                </a:solidFill>
                <a:latin typeface="华文楷体" panose="02010600040101010101" pitchFamily="2" charset="-122"/>
                <a:ea typeface="华文楷体" panose="02010600040101010101" pitchFamily="2" charset="-122"/>
              </a:rPr>
              <a:t>指向下一消息缓冲区指针</a:t>
            </a:r>
            <a:endParaRPr lang="en-US" altLang="zh-CN" sz="1800" b="1" dirty="0">
              <a:solidFill>
                <a:srgbClr val="0000FF"/>
              </a:solidFill>
              <a:latin typeface="华文楷体" panose="02010600040101010101" pitchFamily="2" charset="-122"/>
              <a:ea typeface="华文楷体" panose="02010600040101010101" pitchFamily="2" charset="-122"/>
            </a:endParaRPr>
          </a:p>
          <a:p>
            <a:pPr>
              <a:lnSpc>
                <a:spcPct val="90000"/>
              </a:lnSpc>
            </a:pPr>
            <a:r>
              <a:rPr lang="en-US" altLang="zh-CN" sz="2100" b="1" dirty="0">
                <a:solidFill>
                  <a:srgbClr val="002060"/>
                </a:solidFill>
                <a:latin typeface="华文楷体" panose="02010600040101010101" pitchFamily="2" charset="-122"/>
                <a:ea typeface="华文楷体" panose="02010600040101010101" pitchFamily="2" charset="-122"/>
              </a:rPr>
              <a:t>   }                   </a:t>
            </a:r>
          </a:p>
        </p:txBody>
      </p:sp>
      <p:sp>
        <p:nvSpPr>
          <p:cNvPr id="6" name="矩形 5">
            <a:extLst>
              <a:ext uri="{FF2B5EF4-FFF2-40B4-BE49-F238E27FC236}">
                <a16:creationId xmlns:a16="http://schemas.microsoft.com/office/drawing/2014/main" id="{CD1F9889-F3D2-EA47-835F-691978AB7CC7}"/>
              </a:ext>
            </a:extLst>
          </p:cNvPr>
          <p:cNvSpPr>
            <a:spLocks noChangeArrowheads="1"/>
          </p:cNvSpPr>
          <p:nvPr/>
        </p:nvSpPr>
        <p:spPr bwMode="auto">
          <a:xfrm>
            <a:off x="1242200" y="4077072"/>
            <a:ext cx="7510878" cy="2871555"/>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a:defRPr kumimoji="1" sz="2400">
                <a:solidFill>
                  <a:schemeClr val="hlink"/>
                </a:solidFill>
                <a:latin typeface="Arial Narrow" panose="020B0604020202020204" pitchFamily="34" charset="0"/>
                <a:ea typeface="宋体" panose="02010600030101010101" pitchFamily="2" charset="-122"/>
              </a:defRPr>
            </a:lvl5pPr>
            <a:lvl6pPr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90000"/>
              </a:lnSpc>
            </a:pPr>
            <a:r>
              <a:rPr lang="zh-CN" altLang="en-US" sz="2100" b="1" dirty="0">
                <a:solidFill>
                  <a:srgbClr val="0000FF"/>
                </a:solidFill>
                <a:latin typeface="华文楷体" panose="02010600040101010101" pitchFamily="2" charset="-122"/>
                <a:ea typeface="华文楷体" panose="02010600040101010101" pitchFamily="2" charset="-122"/>
              </a:rPr>
              <a:t>（</a:t>
            </a:r>
            <a:r>
              <a:rPr lang="en-US" altLang="zh-CN" sz="2100" b="1" dirty="0">
                <a:solidFill>
                  <a:srgbClr val="0000FF"/>
                </a:solidFill>
                <a:latin typeface="华文楷体" panose="02010600040101010101" pitchFamily="2" charset="-122"/>
                <a:ea typeface="华文楷体" panose="02010600040101010101" pitchFamily="2" charset="-122"/>
              </a:rPr>
              <a:t>2</a:t>
            </a:r>
            <a:r>
              <a:rPr lang="zh-CN" altLang="en-US" sz="2100" b="1" dirty="0">
                <a:solidFill>
                  <a:srgbClr val="0000FF"/>
                </a:solidFill>
                <a:latin typeface="华文楷体" panose="02010600040101010101" pitchFamily="2" charset="-122"/>
                <a:ea typeface="华文楷体" panose="02010600040101010101" pitchFamily="2" charset="-122"/>
              </a:rPr>
              <a:t>）</a:t>
            </a:r>
            <a:r>
              <a:rPr lang="en-US" altLang="zh-CN" sz="2100" b="1" dirty="0">
                <a:solidFill>
                  <a:srgbClr val="0000FF"/>
                </a:solidFill>
                <a:latin typeface="华文楷体" panose="02010600040101010101" pitchFamily="2" charset="-122"/>
                <a:ea typeface="华文楷体" panose="02010600040101010101" pitchFamily="2" charset="-122"/>
              </a:rPr>
              <a:t>PCB</a:t>
            </a:r>
            <a:r>
              <a:rPr lang="zh-CN" altLang="en-US" sz="2100" b="1" dirty="0">
                <a:solidFill>
                  <a:srgbClr val="0000FF"/>
                </a:solidFill>
                <a:latin typeface="华文楷体" panose="02010600040101010101" pitchFamily="2" charset="-122"/>
                <a:ea typeface="华文楷体" panose="02010600040101010101" pitchFamily="2" charset="-122"/>
              </a:rPr>
              <a:t>中有关通信的数据项：</a:t>
            </a:r>
          </a:p>
          <a:p>
            <a:pPr>
              <a:lnSpc>
                <a:spcPct val="90000"/>
              </a:lnSpc>
            </a:pPr>
            <a:r>
              <a:rPr lang="en-US" altLang="zh-CN" sz="2100" b="1" dirty="0">
                <a:solidFill>
                  <a:srgbClr val="002060"/>
                </a:solidFill>
                <a:latin typeface="华文楷体" panose="02010600040101010101" pitchFamily="2" charset="-122"/>
                <a:ea typeface="华文楷体" panose="02010600040101010101" pitchFamily="2" charset="-122"/>
              </a:rPr>
              <a:t> Typedef  </a:t>
            </a:r>
            <a:r>
              <a:rPr lang="en-US" altLang="zh-CN" sz="2100" b="1" dirty="0" err="1">
                <a:solidFill>
                  <a:srgbClr val="002060"/>
                </a:solidFill>
                <a:latin typeface="华文楷体" panose="02010600040101010101" pitchFamily="2" charset="-122"/>
                <a:ea typeface="华文楷体" panose="02010600040101010101" pitchFamily="2" charset="-122"/>
              </a:rPr>
              <a:t>processcontrol_block</a:t>
            </a:r>
            <a:r>
              <a:rPr lang="en-US" altLang="zh-CN" sz="2100" b="1" dirty="0">
                <a:solidFill>
                  <a:srgbClr val="002060"/>
                </a:solidFill>
                <a:latin typeface="华文楷体" panose="02010600040101010101" pitchFamily="2" charset="-122"/>
                <a:ea typeface="华文楷体" panose="02010600040101010101" pitchFamily="2" charset="-122"/>
              </a:rPr>
              <a:t>  {</a:t>
            </a:r>
          </a:p>
          <a:p>
            <a:pPr lvl="4">
              <a:lnSpc>
                <a:spcPct val="90000"/>
              </a:lnSpc>
            </a:pPr>
            <a:r>
              <a:rPr lang="en-US" altLang="zh-CN" sz="2100" b="1" dirty="0">
                <a:solidFill>
                  <a:srgbClr val="002060"/>
                </a:solidFill>
                <a:latin typeface="华文楷体" panose="02010600040101010101" pitchFamily="2" charset="-122"/>
                <a:ea typeface="华文楷体" panose="02010600040101010101" pitchFamily="2" charset="-122"/>
              </a:rPr>
              <a:t>……</a:t>
            </a:r>
          </a:p>
          <a:p>
            <a:pPr lvl="4">
              <a:lnSpc>
                <a:spcPct val="90000"/>
              </a:lnSpc>
            </a:pPr>
            <a:r>
              <a:rPr lang="en-US" altLang="zh-CN" sz="2100" b="1" dirty="0">
                <a:solidFill>
                  <a:srgbClr val="002060"/>
                </a:solidFill>
                <a:latin typeface="华文楷体" panose="02010600040101010101" pitchFamily="2" charset="-122"/>
                <a:ea typeface="华文楷体" panose="02010600040101010101" pitchFamily="2" charset="-122"/>
              </a:rPr>
              <a:t> </a:t>
            </a:r>
            <a:r>
              <a:rPr lang="en-US" altLang="zh-CN" sz="2100" b="1" dirty="0" err="1">
                <a:solidFill>
                  <a:srgbClr val="002060"/>
                </a:solidFill>
                <a:latin typeface="华文楷体" panose="02010600040101010101" pitchFamily="2" charset="-122"/>
                <a:ea typeface="华文楷体" panose="02010600040101010101" pitchFamily="2" charset="-122"/>
              </a:rPr>
              <a:t>mq</a:t>
            </a:r>
            <a:r>
              <a:rPr lang="en-US" altLang="zh-CN" sz="2100" b="1" dirty="0">
                <a:solidFill>
                  <a:srgbClr val="002060"/>
                </a:solidFill>
                <a:latin typeface="华文楷体" panose="02010600040101010101" pitchFamily="2" charset="-122"/>
                <a:ea typeface="华文楷体" panose="02010600040101010101" pitchFamily="2" charset="-122"/>
              </a:rPr>
              <a:t>;        </a:t>
            </a:r>
            <a:r>
              <a:rPr lang="zh-CN" altLang="zh-CN" sz="1800" b="1" dirty="0">
                <a:solidFill>
                  <a:srgbClr val="0000FF"/>
                </a:solidFill>
                <a:latin typeface="华文楷体" panose="02010600040101010101" pitchFamily="2" charset="-122"/>
                <a:ea typeface="华文楷体" panose="02010600040101010101" pitchFamily="2" charset="-122"/>
              </a:rPr>
              <a:t>消息队列对首指针</a:t>
            </a:r>
            <a:endParaRPr lang="en-US" altLang="zh-CN" sz="1800" b="1" dirty="0">
              <a:solidFill>
                <a:srgbClr val="0000FF"/>
              </a:solidFill>
              <a:latin typeface="华文楷体" panose="02010600040101010101" pitchFamily="2" charset="-122"/>
              <a:ea typeface="华文楷体" panose="02010600040101010101" pitchFamily="2" charset="-122"/>
            </a:endParaRPr>
          </a:p>
          <a:p>
            <a:pPr lvl="4">
              <a:lnSpc>
                <a:spcPct val="90000"/>
              </a:lnSpc>
            </a:pPr>
            <a:r>
              <a:rPr lang="zh-CN" altLang="en-US" sz="2100" b="1" dirty="0">
                <a:solidFill>
                  <a:srgbClr val="002060"/>
                </a:solidFill>
                <a:latin typeface="华文楷体" panose="02010600040101010101" pitchFamily="2" charset="-122"/>
                <a:ea typeface="华文楷体" panose="02010600040101010101" pitchFamily="2" charset="-122"/>
              </a:rPr>
              <a:t> </a:t>
            </a:r>
            <a:r>
              <a:rPr lang="en-US" altLang="zh-CN" sz="2100" b="1" dirty="0">
                <a:solidFill>
                  <a:srgbClr val="002060"/>
                </a:solidFill>
                <a:latin typeface="华文楷体" panose="02010600040101010101" pitchFamily="2" charset="-122"/>
                <a:ea typeface="华文楷体" panose="02010600040101010101" pitchFamily="2" charset="-122"/>
              </a:rPr>
              <a:t>mutex;   </a:t>
            </a:r>
            <a:r>
              <a:rPr lang="zh-CN" altLang="en-US" sz="1800" b="1" dirty="0">
                <a:solidFill>
                  <a:srgbClr val="0000FF"/>
                </a:solidFill>
                <a:latin typeface="华文楷体" panose="02010600040101010101" pitchFamily="2" charset="-122"/>
                <a:ea typeface="华文楷体" panose="02010600040101010101" pitchFamily="2" charset="-122"/>
              </a:rPr>
              <a:t>消息队列的互斥信号量</a:t>
            </a:r>
            <a:endParaRPr lang="en-US" altLang="zh-CN" sz="1800" b="1" dirty="0">
              <a:solidFill>
                <a:srgbClr val="0000FF"/>
              </a:solidFill>
              <a:latin typeface="华文楷体" panose="02010600040101010101" pitchFamily="2" charset="-122"/>
              <a:ea typeface="华文楷体" panose="02010600040101010101" pitchFamily="2" charset="-122"/>
            </a:endParaRPr>
          </a:p>
          <a:p>
            <a:pPr lvl="4">
              <a:lnSpc>
                <a:spcPct val="90000"/>
              </a:lnSpc>
            </a:pPr>
            <a:r>
              <a:rPr lang="zh-CN" altLang="en-US" sz="2100" b="1" dirty="0">
                <a:solidFill>
                  <a:srgbClr val="002060"/>
                </a:solidFill>
                <a:latin typeface="华文楷体" panose="02010600040101010101" pitchFamily="2" charset="-122"/>
                <a:ea typeface="华文楷体" panose="02010600040101010101" pitchFamily="2" charset="-122"/>
              </a:rPr>
              <a:t> </a:t>
            </a:r>
            <a:r>
              <a:rPr lang="en-US" altLang="zh-CN" sz="2100" b="1" dirty="0" err="1">
                <a:solidFill>
                  <a:srgbClr val="002060"/>
                </a:solidFill>
                <a:latin typeface="华文楷体" panose="02010600040101010101" pitchFamily="2" charset="-122"/>
                <a:ea typeface="华文楷体" panose="02010600040101010101" pitchFamily="2" charset="-122"/>
              </a:rPr>
              <a:t>Sm</a:t>
            </a:r>
            <a:r>
              <a:rPr lang="en-US" altLang="zh-CN" sz="2100" b="1" dirty="0">
                <a:solidFill>
                  <a:srgbClr val="002060"/>
                </a:solidFill>
                <a:latin typeface="华文楷体" panose="02010600040101010101" pitchFamily="2" charset="-122"/>
                <a:ea typeface="华文楷体" panose="02010600040101010101" pitchFamily="2" charset="-122"/>
              </a:rPr>
              <a:t>;        </a:t>
            </a:r>
            <a:r>
              <a:rPr lang="zh-CN" altLang="en-US" sz="1800" b="1" dirty="0">
                <a:solidFill>
                  <a:srgbClr val="0000FF"/>
                </a:solidFill>
                <a:latin typeface="华文楷体" panose="02010600040101010101" pitchFamily="2" charset="-122"/>
                <a:ea typeface="华文楷体" panose="02010600040101010101" pitchFamily="2" charset="-122"/>
              </a:rPr>
              <a:t>消息队列的计数信号量</a:t>
            </a:r>
            <a:endParaRPr lang="en-US" altLang="zh-CN" sz="1800" b="1" dirty="0">
              <a:solidFill>
                <a:srgbClr val="0000FF"/>
              </a:solidFill>
              <a:latin typeface="华文楷体" panose="02010600040101010101" pitchFamily="2" charset="-122"/>
              <a:ea typeface="华文楷体" panose="02010600040101010101" pitchFamily="2" charset="-122"/>
            </a:endParaRPr>
          </a:p>
          <a:p>
            <a:pPr lvl="4">
              <a:lnSpc>
                <a:spcPct val="90000"/>
              </a:lnSpc>
            </a:pPr>
            <a:r>
              <a:rPr lang="zh-CN" altLang="en-US" sz="2100" b="1" dirty="0">
                <a:solidFill>
                  <a:srgbClr val="002060"/>
                </a:solidFill>
                <a:latin typeface="华文楷体" panose="02010600040101010101" pitchFamily="2" charset="-122"/>
                <a:ea typeface="华文楷体" panose="02010600040101010101" pitchFamily="2" charset="-122"/>
              </a:rPr>
              <a:t>  </a:t>
            </a:r>
            <a:r>
              <a:rPr lang="en-US" altLang="zh-CN" sz="2100" b="1" dirty="0">
                <a:solidFill>
                  <a:srgbClr val="002060"/>
                </a:solidFill>
                <a:latin typeface="华文楷体" panose="02010600040101010101" pitchFamily="2" charset="-122"/>
                <a:ea typeface="华文楷体" panose="02010600040101010101" pitchFamily="2" charset="-122"/>
              </a:rPr>
              <a:t>……</a:t>
            </a:r>
          </a:p>
          <a:p>
            <a:pPr lvl="4">
              <a:lnSpc>
                <a:spcPct val="90000"/>
              </a:lnSpc>
            </a:pPr>
            <a:r>
              <a:rPr lang="en-US" altLang="zh-CN" sz="2100" b="1" dirty="0">
                <a:solidFill>
                  <a:srgbClr val="002060"/>
                </a:solidFill>
                <a:latin typeface="华文楷体" panose="02010600040101010101" pitchFamily="2" charset="-122"/>
                <a:ea typeface="华文楷体" panose="02010600040101010101" pitchFamily="2" charset="-122"/>
              </a:rPr>
              <a:t>}</a:t>
            </a:r>
          </a:p>
        </p:txBody>
      </p:sp>
      <p:sp>
        <p:nvSpPr>
          <p:cNvPr id="7" name="Rectangle 4">
            <a:extLst>
              <a:ext uri="{FF2B5EF4-FFF2-40B4-BE49-F238E27FC236}">
                <a16:creationId xmlns:a16="http://schemas.microsoft.com/office/drawing/2014/main" id="{48B55A80-81BC-E94D-8300-15675FB543A3}"/>
              </a:ext>
            </a:extLst>
          </p:cNvPr>
          <p:cNvSpPr>
            <a:spLocks noChangeArrowheads="1"/>
          </p:cNvSpPr>
          <p:nvPr/>
        </p:nvSpPr>
        <p:spPr bwMode="auto">
          <a:xfrm>
            <a:off x="1331640" y="250710"/>
            <a:ext cx="7421438" cy="69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2.6</a:t>
            </a:r>
            <a:r>
              <a:rPr lang="zh-CN" altLang="en-US" sz="2800" b="1" dirty="0">
                <a:solidFill>
                  <a:srgbClr val="0000FF"/>
                </a:solidFill>
                <a:latin typeface="宋体" panose="02010600030101010101" pitchFamily="2" charset="-122"/>
              </a:rPr>
              <a:t>  </a:t>
            </a:r>
            <a:r>
              <a:rPr lang="zh-TW" altLang="en-US" sz="2800" b="1" dirty="0">
                <a:solidFill>
                  <a:srgbClr val="0000FF"/>
                </a:solidFill>
                <a:latin typeface="宋体" panose="02010600030101010101" pitchFamily="2" charset="-122"/>
              </a:rPr>
              <a:t>调度算法</a:t>
            </a:r>
            <a:r>
              <a:rPr lang="zh-CN" altLang="en-US" sz="2800" b="1" dirty="0">
                <a:solidFill>
                  <a:srgbClr val="0000FF"/>
                </a:solidFill>
                <a:latin typeface="宋体" panose="02010600030101010101" pitchFamily="2" charset="-122"/>
              </a:rPr>
              <a:t>－－</a:t>
            </a:r>
            <a:r>
              <a:rPr lang="zh-CN" altLang="en-US" sz="2800" b="1" dirty="0">
                <a:solidFill>
                  <a:srgbClr val="FF0000"/>
                </a:solidFill>
                <a:latin typeface="宋体" panose="02010600030101010101" pitchFamily="2" charset="-122"/>
              </a:rPr>
              <a:t>消息缓冲队列通信机制</a:t>
            </a:r>
          </a:p>
        </p:txBody>
      </p:sp>
      <p:sp>
        <p:nvSpPr>
          <p:cNvPr id="2" name="Slide Number Placeholder 1">
            <a:extLst>
              <a:ext uri="{FF2B5EF4-FFF2-40B4-BE49-F238E27FC236}">
                <a16:creationId xmlns:a16="http://schemas.microsoft.com/office/drawing/2014/main" id="{78521720-7E04-F740-9519-D357AFD804A5}"/>
              </a:ext>
            </a:extLst>
          </p:cNvPr>
          <p:cNvSpPr>
            <a:spLocks noGrp="1"/>
          </p:cNvSpPr>
          <p:nvPr>
            <p:ph type="sldNum" sz="quarter" idx="12"/>
          </p:nvPr>
        </p:nvSpPr>
        <p:spPr/>
        <p:txBody>
          <a:bodyPr/>
          <a:lstStyle/>
          <a:p>
            <a:fld id="{DC6D1BD5-D0BD-4B4A-ABF2-851E9CF71F86}" type="slidenum">
              <a:rPr lang="zh-CN" altLang="en-US" smtClean="0"/>
              <a:pPr/>
              <a:t>128</a:t>
            </a:fld>
            <a:endParaRPr lang="en-US" altLang="zh-CN" dirty="0"/>
          </a:p>
        </p:txBody>
      </p:sp>
    </p:spTree>
    <p:extLst>
      <p:ext uri="{BB962C8B-B14F-4D97-AF65-F5344CB8AC3E}">
        <p14:creationId xmlns:p14="http://schemas.microsoft.com/office/powerpoint/2010/main" val="1422786166"/>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3396"/>
                                        </p:tgtEl>
                                        <p:attrNameLst>
                                          <p:attrName>style.visibility</p:attrName>
                                        </p:attrNameLst>
                                      </p:cBhvr>
                                      <p:to>
                                        <p:strVal val="visible"/>
                                      </p:to>
                                    </p:set>
                                    <p:animEffect transition="in" filter="dissolve">
                                      <p:cBhvr>
                                        <p:cTn id="7" dur="500"/>
                                        <p:tgtEl>
                                          <p:spTgt spid="4433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3397"/>
                                        </p:tgtEl>
                                        <p:attrNameLst>
                                          <p:attrName>style.visibility</p:attrName>
                                        </p:attrNameLst>
                                      </p:cBhvr>
                                      <p:to>
                                        <p:strVal val="visible"/>
                                      </p:to>
                                    </p:set>
                                    <p:animEffect transition="in" filter="dissolve">
                                      <p:cBhvr>
                                        <p:cTn id="12" dur="500"/>
                                        <p:tgtEl>
                                          <p:spTgt spid="4433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3396" grpId="0"/>
      <p:bldP spid="443397" grpId="0" animBg="1" autoUpdateAnimBg="0"/>
      <p:bldP spid="6"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4">
            <a:extLst>
              <a:ext uri="{FF2B5EF4-FFF2-40B4-BE49-F238E27FC236}">
                <a16:creationId xmlns:a16="http://schemas.microsoft.com/office/drawing/2014/main" id="{37332A45-103B-1342-9430-5CEA859795E6}"/>
              </a:ext>
            </a:extLst>
          </p:cNvPr>
          <p:cNvSpPr>
            <a:spLocks noChangeArrowheads="1"/>
          </p:cNvSpPr>
          <p:nvPr/>
        </p:nvSpPr>
        <p:spPr bwMode="auto">
          <a:xfrm>
            <a:off x="1943100" y="1714500"/>
            <a:ext cx="1200150" cy="3486150"/>
          </a:xfrm>
          <a:prstGeom prst="rect">
            <a:avLst/>
          </a:prstGeom>
          <a:solidFill>
            <a:srgbClr val="FFFFFF"/>
          </a:solidFill>
          <a:ln w="38100">
            <a:solidFill>
              <a:schemeClr val="tx1"/>
            </a:solidFill>
            <a:miter lim="800000"/>
            <a:headEnd type="none" w="sm" len="sm"/>
            <a:tailEnd type="none" w="sm" len="sm"/>
          </a:ln>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sz="1800"/>
          </a:p>
        </p:txBody>
      </p:sp>
      <p:sp>
        <p:nvSpPr>
          <p:cNvPr id="143363" name="Rectangle 5">
            <a:extLst>
              <a:ext uri="{FF2B5EF4-FFF2-40B4-BE49-F238E27FC236}">
                <a16:creationId xmlns:a16="http://schemas.microsoft.com/office/drawing/2014/main" id="{B268C628-C35C-CF45-82A6-5E032C9FDD8E}"/>
              </a:ext>
            </a:extLst>
          </p:cNvPr>
          <p:cNvSpPr>
            <a:spLocks noChangeArrowheads="1"/>
          </p:cNvSpPr>
          <p:nvPr/>
        </p:nvSpPr>
        <p:spPr bwMode="auto">
          <a:xfrm>
            <a:off x="3714750" y="1657350"/>
            <a:ext cx="1428750" cy="1143000"/>
          </a:xfrm>
          <a:prstGeom prst="rect">
            <a:avLst/>
          </a:prstGeom>
          <a:solidFill>
            <a:srgbClr val="FFFFFF"/>
          </a:solidFill>
          <a:ln w="38100">
            <a:solidFill>
              <a:schemeClr val="tx1"/>
            </a:solidFill>
            <a:miter lim="800000"/>
            <a:headEnd type="none" w="sm" len="sm"/>
            <a:tailEnd type="none" w="sm" len="sm"/>
          </a:ln>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sz="1800"/>
          </a:p>
        </p:txBody>
      </p:sp>
      <p:sp>
        <p:nvSpPr>
          <p:cNvPr id="143364" name="Rectangle 6">
            <a:extLst>
              <a:ext uri="{FF2B5EF4-FFF2-40B4-BE49-F238E27FC236}">
                <a16:creationId xmlns:a16="http://schemas.microsoft.com/office/drawing/2014/main" id="{6822E7C8-A6A7-E249-BCA5-5963053AA751}"/>
              </a:ext>
            </a:extLst>
          </p:cNvPr>
          <p:cNvSpPr>
            <a:spLocks noChangeArrowheads="1"/>
          </p:cNvSpPr>
          <p:nvPr/>
        </p:nvSpPr>
        <p:spPr bwMode="auto">
          <a:xfrm>
            <a:off x="3771900" y="3543300"/>
            <a:ext cx="1428750" cy="1543050"/>
          </a:xfrm>
          <a:prstGeom prst="rect">
            <a:avLst/>
          </a:prstGeom>
          <a:solidFill>
            <a:srgbClr val="FFFFFF"/>
          </a:solidFill>
          <a:ln w="38100">
            <a:solidFill>
              <a:schemeClr val="tx1"/>
            </a:solidFill>
            <a:miter lim="800000"/>
            <a:headEnd type="none" w="sm" len="sm"/>
            <a:tailEnd type="none" w="sm" len="sm"/>
          </a:ln>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sz="1800"/>
          </a:p>
        </p:txBody>
      </p:sp>
      <p:sp>
        <p:nvSpPr>
          <p:cNvPr id="143365" name="Rectangle 7">
            <a:extLst>
              <a:ext uri="{FF2B5EF4-FFF2-40B4-BE49-F238E27FC236}">
                <a16:creationId xmlns:a16="http://schemas.microsoft.com/office/drawing/2014/main" id="{B6791C09-D227-7040-9534-609038493EA9}"/>
              </a:ext>
            </a:extLst>
          </p:cNvPr>
          <p:cNvSpPr>
            <a:spLocks noChangeArrowheads="1"/>
          </p:cNvSpPr>
          <p:nvPr/>
        </p:nvSpPr>
        <p:spPr bwMode="auto">
          <a:xfrm>
            <a:off x="6115050" y="1714500"/>
            <a:ext cx="1371600" cy="3600450"/>
          </a:xfrm>
          <a:prstGeom prst="rect">
            <a:avLst/>
          </a:prstGeom>
          <a:solidFill>
            <a:srgbClr val="FFFFFF"/>
          </a:solidFill>
          <a:ln w="38100">
            <a:solidFill>
              <a:schemeClr val="tx1"/>
            </a:solidFill>
            <a:miter lim="800000"/>
            <a:headEnd type="none" w="sm" len="sm"/>
            <a:tailEnd type="none" w="sm" len="sm"/>
          </a:ln>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endParaRPr lang="zh-CN" altLang="zh-CN" sz="1800">
              <a:solidFill>
                <a:srgbClr val="FF3300"/>
              </a:solidFill>
            </a:endParaRPr>
          </a:p>
        </p:txBody>
      </p:sp>
      <p:sp>
        <p:nvSpPr>
          <p:cNvPr id="143366" name="Text Box 8">
            <a:extLst>
              <a:ext uri="{FF2B5EF4-FFF2-40B4-BE49-F238E27FC236}">
                <a16:creationId xmlns:a16="http://schemas.microsoft.com/office/drawing/2014/main" id="{DB8C37DF-F94D-9249-89F8-25D31073A92E}"/>
              </a:ext>
            </a:extLst>
          </p:cNvPr>
          <p:cNvSpPr txBox="1">
            <a:spLocks noChangeArrowheads="1"/>
          </p:cNvSpPr>
          <p:nvPr/>
        </p:nvSpPr>
        <p:spPr bwMode="auto">
          <a:xfrm>
            <a:off x="2000250" y="1943100"/>
            <a:ext cx="1143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800" b="1">
                <a:solidFill>
                  <a:schemeClr val="tx1"/>
                </a:solidFill>
              </a:rPr>
              <a:t>Send ( B,a)</a:t>
            </a:r>
          </a:p>
        </p:txBody>
      </p:sp>
      <p:sp>
        <p:nvSpPr>
          <p:cNvPr id="143367" name="Line 9">
            <a:extLst>
              <a:ext uri="{FF2B5EF4-FFF2-40B4-BE49-F238E27FC236}">
                <a16:creationId xmlns:a16="http://schemas.microsoft.com/office/drawing/2014/main" id="{25E35E4D-67E3-4F43-8067-347F2CB5B79E}"/>
              </a:ext>
            </a:extLst>
          </p:cNvPr>
          <p:cNvSpPr>
            <a:spLocks noChangeShapeType="1"/>
          </p:cNvSpPr>
          <p:nvPr/>
        </p:nvSpPr>
        <p:spPr bwMode="auto">
          <a:xfrm>
            <a:off x="1943100" y="3429000"/>
            <a:ext cx="120015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368" name="Line 10">
            <a:extLst>
              <a:ext uri="{FF2B5EF4-FFF2-40B4-BE49-F238E27FC236}">
                <a16:creationId xmlns:a16="http://schemas.microsoft.com/office/drawing/2014/main" id="{219C2271-1AB4-334F-8FB0-B2BE227EE764}"/>
              </a:ext>
            </a:extLst>
          </p:cNvPr>
          <p:cNvSpPr>
            <a:spLocks noChangeShapeType="1"/>
          </p:cNvSpPr>
          <p:nvPr/>
        </p:nvSpPr>
        <p:spPr bwMode="auto">
          <a:xfrm>
            <a:off x="1943100" y="3771900"/>
            <a:ext cx="120015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369" name="Line 11">
            <a:extLst>
              <a:ext uri="{FF2B5EF4-FFF2-40B4-BE49-F238E27FC236}">
                <a16:creationId xmlns:a16="http://schemas.microsoft.com/office/drawing/2014/main" id="{23C70BE8-0515-3A45-AAFB-4BD441EBE57A}"/>
              </a:ext>
            </a:extLst>
          </p:cNvPr>
          <p:cNvSpPr>
            <a:spLocks noChangeShapeType="1"/>
          </p:cNvSpPr>
          <p:nvPr/>
        </p:nvSpPr>
        <p:spPr bwMode="auto">
          <a:xfrm>
            <a:off x="1943100" y="4114800"/>
            <a:ext cx="120015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370" name="Line 12">
            <a:extLst>
              <a:ext uri="{FF2B5EF4-FFF2-40B4-BE49-F238E27FC236}">
                <a16:creationId xmlns:a16="http://schemas.microsoft.com/office/drawing/2014/main" id="{5F9B4177-93A8-5F43-9743-BE1F671F8177}"/>
              </a:ext>
            </a:extLst>
          </p:cNvPr>
          <p:cNvSpPr>
            <a:spLocks noChangeShapeType="1"/>
          </p:cNvSpPr>
          <p:nvPr/>
        </p:nvSpPr>
        <p:spPr bwMode="auto">
          <a:xfrm>
            <a:off x="1943100" y="4457700"/>
            <a:ext cx="120015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371" name="Text Box 13">
            <a:extLst>
              <a:ext uri="{FF2B5EF4-FFF2-40B4-BE49-F238E27FC236}">
                <a16:creationId xmlns:a16="http://schemas.microsoft.com/office/drawing/2014/main" id="{8F921E27-05D6-5441-9435-981ABCEE5F34}"/>
              </a:ext>
            </a:extLst>
          </p:cNvPr>
          <p:cNvSpPr txBox="1">
            <a:spLocks noChangeArrowheads="1"/>
          </p:cNvSpPr>
          <p:nvPr/>
        </p:nvSpPr>
        <p:spPr bwMode="auto">
          <a:xfrm>
            <a:off x="2000250" y="3429000"/>
            <a:ext cx="1314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800" b="1">
                <a:solidFill>
                  <a:schemeClr val="tx1"/>
                </a:solidFill>
              </a:rPr>
              <a:t>Sender : A</a:t>
            </a:r>
          </a:p>
        </p:txBody>
      </p:sp>
      <p:sp>
        <p:nvSpPr>
          <p:cNvPr id="143372" name="Text Box 14">
            <a:extLst>
              <a:ext uri="{FF2B5EF4-FFF2-40B4-BE49-F238E27FC236}">
                <a16:creationId xmlns:a16="http://schemas.microsoft.com/office/drawing/2014/main" id="{FB820578-7E60-494C-B175-FD8002D82BAE}"/>
              </a:ext>
            </a:extLst>
          </p:cNvPr>
          <p:cNvSpPr txBox="1">
            <a:spLocks noChangeArrowheads="1"/>
          </p:cNvSpPr>
          <p:nvPr/>
        </p:nvSpPr>
        <p:spPr bwMode="auto">
          <a:xfrm>
            <a:off x="2000250" y="3771900"/>
            <a:ext cx="1314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800" b="1">
                <a:solidFill>
                  <a:schemeClr val="tx1"/>
                </a:solidFill>
              </a:rPr>
              <a:t>Size : 5</a:t>
            </a:r>
          </a:p>
        </p:txBody>
      </p:sp>
      <p:sp>
        <p:nvSpPr>
          <p:cNvPr id="143373" name="Text Box 15">
            <a:extLst>
              <a:ext uri="{FF2B5EF4-FFF2-40B4-BE49-F238E27FC236}">
                <a16:creationId xmlns:a16="http://schemas.microsoft.com/office/drawing/2014/main" id="{3E1700BF-695A-B240-82D2-EECB9A163DB3}"/>
              </a:ext>
            </a:extLst>
          </p:cNvPr>
          <p:cNvSpPr txBox="1">
            <a:spLocks noChangeArrowheads="1"/>
          </p:cNvSpPr>
          <p:nvPr/>
        </p:nvSpPr>
        <p:spPr bwMode="auto">
          <a:xfrm>
            <a:off x="1943100" y="4114800"/>
            <a:ext cx="137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800" b="1">
                <a:solidFill>
                  <a:schemeClr val="tx1"/>
                </a:solidFill>
              </a:rPr>
              <a:t>Text :Hello</a:t>
            </a:r>
          </a:p>
        </p:txBody>
      </p:sp>
      <p:sp>
        <p:nvSpPr>
          <p:cNvPr id="143374" name="Line 16">
            <a:extLst>
              <a:ext uri="{FF2B5EF4-FFF2-40B4-BE49-F238E27FC236}">
                <a16:creationId xmlns:a16="http://schemas.microsoft.com/office/drawing/2014/main" id="{6027E378-3080-684C-88DC-D8C96E6DA853}"/>
              </a:ext>
            </a:extLst>
          </p:cNvPr>
          <p:cNvSpPr>
            <a:spLocks noChangeShapeType="1"/>
          </p:cNvSpPr>
          <p:nvPr/>
        </p:nvSpPr>
        <p:spPr bwMode="auto">
          <a:xfrm>
            <a:off x="3714750" y="1943100"/>
            <a:ext cx="142875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375" name="Line 17">
            <a:extLst>
              <a:ext uri="{FF2B5EF4-FFF2-40B4-BE49-F238E27FC236}">
                <a16:creationId xmlns:a16="http://schemas.microsoft.com/office/drawing/2014/main" id="{50B76CDC-9ECE-CA4E-9A3E-9CA86918321A}"/>
              </a:ext>
            </a:extLst>
          </p:cNvPr>
          <p:cNvSpPr>
            <a:spLocks noChangeShapeType="1"/>
          </p:cNvSpPr>
          <p:nvPr/>
        </p:nvSpPr>
        <p:spPr bwMode="auto">
          <a:xfrm>
            <a:off x="3714750" y="2228850"/>
            <a:ext cx="142875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376" name="Line 18">
            <a:extLst>
              <a:ext uri="{FF2B5EF4-FFF2-40B4-BE49-F238E27FC236}">
                <a16:creationId xmlns:a16="http://schemas.microsoft.com/office/drawing/2014/main" id="{B8E4698D-96B5-EC41-82C4-3DD246B8CE84}"/>
              </a:ext>
            </a:extLst>
          </p:cNvPr>
          <p:cNvSpPr>
            <a:spLocks noChangeShapeType="1"/>
          </p:cNvSpPr>
          <p:nvPr/>
        </p:nvSpPr>
        <p:spPr bwMode="auto">
          <a:xfrm>
            <a:off x="3714750" y="2514600"/>
            <a:ext cx="142875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377" name="Text Box 19">
            <a:extLst>
              <a:ext uri="{FF2B5EF4-FFF2-40B4-BE49-F238E27FC236}">
                <a16:creationId xmlns:a16="http://schemas.microsoft.com/office/drawing/2014/main" id="{F63D21D2-10FB-8044-A0C0-1AF80A5D13E7}"/>
              </a:ext>
            </a:extLst>
          </p:cNvPr>
          <p:cNvSpPr txBox="1">
            <a:spLocks noChangeArrowheads="1"/>
          </p:cNvSpPr>
          <p:nvPr/>
        </p:nvSpPr>
        <p:spPr bwMode="auto">
          <a:xfrm>
            <a:off x="4000500" y="1885950"/>
            <a:ext cx="1028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800" b="1">
                <a:solidFill>
                  <a:schemeClr val="tx1"/>
                </a:solidFill>
              </a:rPr>
              <a:t>mq</a:t>
            </a:r>
          </a:p>
        </p:txBody>
      </p:sp>
      <p:sp>
        <p:nvSpPr>
          <p:cNvPr id="143378" name="Text Box 20">
            <a:extLst>
              <a:ext uri="{FF2B5EF4-FFF2-40B4-BE49-F238E27FC236}">
                <a16:creationId xmlns:a16="http://schemas.microsoft.com/office/drawing/2014/main" id="{9182AABF-DE42-F345-8F6B-F55045E5BEDD}"/>
              </a:ext>
            </a:extLst>
          </p:cNvPr>
          <p:cNvSpPr txBox="1">
            <a:spLocks noChangeArrowheads="1"/>
          </p:cNvSpPr>
          <p:nvPr/>
        </p:nvSpPr>
        <p:spPr bwMode="auto">
          <a:xfrm>
            <a:off x="4000500" y="2228850"/>
            <a:ext cx="1314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800" b="1">
                <a:solidFill>
                  <a:schemeClr val="tx1"/>
                </a:solidFill>
              </a:rPr>
              <a:t>mutex</a:t>
            </a:r>
          </a:p>
        </p:txBody>
      </p:sp>
      <p:sp>
        <p:nvSpPr>
          <p:cNvPr id="143379" name="Text Box 21">
            <a:extLst>
              <a:ext uri="{FF2B5EF4-FFF2-40B4-BE49-F238E27FC236}">
                <a16:creationId xmlns:a16="http://schemas.microsoft.com/office/drawing/2014/main" id="{E9A0DEEB-8CD9-944E-B772-3D33F907D6BD}"/>
              </a:ext>
            </a:extLst>
          </p:cNvPr>
          <p:cNvSpPr txBox="1">
            <a:spLocks noChangeArrowheads="1"/>
          </p:cNvSpPr>
          <p:nvPr/>
        </p:nvSpPr>
        <p:spPr bwMode="auto">
          <a:xfrm>
            <a:off x="4000500" y="2514600"/>
            <a:ext cx="1028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800" b="1">
                <a:solidFill>
                  <a:schemeClr val="tx1"/>
                </a:solidFill>
              </a:rPr>
              <a:t>sm</a:t>
            </a:r>
          </a:p>
        </p:txBody>
      </p:sp>
      <p:sp>
        <p:nvSpPr>
          <p:cNvPr id="143380" name="Text Box 22">
            <a:extLst>
              <a:ext uri="{FF2B5EF4-FFF2-40B4-BE49-F238E27FC236}">
                <a16:creationId xmlns:a16="http://schemas.microsoft.com/office/drawing/2014/main" id="{96977BC6-C346-8C4C-88CD-29585E141886}"/>
              </a:ext>
            </a:extLst>
          </p:cNvPr>
          <p:cNvSpPr txBox="1">
            <a:spLocks noChangeArrowheads="1"/>
          </p:cNvSpPr>
          <p:nvPr/>
        </p:nvSpPr>
        <p:spPr bwMode="auto">
          <a:xfrm>
            <a:off x="3886200" y="1314450"/>
            <a:ext cx="1028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800" b="1">
                <a:solidFill>
                  <a:schemeClr val="tx1"/>
                </a:solidFill>
              </a:rPr>
              <a:t>PCB ( B )</a:t>
            </a:r>
          </a:p>
        </p:txBody>
      </p:sp>
      <p:sp>
        <p:nvSpPr>
          <p:cNvPr id="143381" name="Line 23">
            <a:extLst>
              <a:ext uri="{FF2B5EF4-FFF2-40B4-BE49-F238E27FC236}">
                <a16:creationId xmlns:a16="http://schemas.microsoft.com/office/drawing/2014/main" id="{55D9ED09-5E42-D241-A0DE-1E14AC9A02F7}"/>
              </a:ext>
            </a:extLst>
          </p:cNvPr>
          <p:cNvSpPr>
            <a:spLocks noChangeShapeType="1"/>
          </p:cNvSpPr>
          <p:nvPr/>
        </p:nvSpPr>
        <p:spPr bwMode="auto">
          <a:xfrm>
            <a:off x="3771900" y="3943350"/>
            <a:ext cx="142875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382" name="Line 24">
            <a:extLst>
              <a:ext uri="{FF2B5EF4-FFF2-40B4-BE49-F238E27FC236}">
                <a16:creationId xmlns:a16="http://schemas.microsoft.com/office/drawing/2014/main" id="{428E2052-EC0A-DB4B-A392-4FBDF25EC383}"/>
              </a:ext>
            </a:extLst>
          </p:cNvPr>
          <p:cNvSpPr>
            <a:spLocks noChangeShapeType="1"/>
          </p:cNvSpPr>
          <p:nvPr/>
        </p:nvSpPr>
        <p:spPr bwMode="auto">
          <a:xfrm>
            <a:off x="3771900" y="4343400"/>
            <a:ext cx="142875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383" name="Line 25">
            <a:extLst>
              <a:ext uri="{FF2B5EF4-FFF2-40B4-BE49-F238E27FC236}">
                <a16:creationId xmlns:a16="http://schemas.microsoft.com/office/drawing/2014/main" id="{A78E07DF-34F4-734C-9868-03F81C89B3D5}"/>
              </a:ext>
            </a:extLst>
          </p:cNvPr>
          <p:cNvSpPr>
            <a:spLocks noChangeShapeType="1"/>
          </p:cNvSpPr>
          <p:nvPr/>
        </p:nvSpPr>
        <p:spPr bwMode="auto">
          <a:xfrm>
            <a:off x="3771900" y="4743450"/>
            <a:ext cx="142875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384" name="Text Box 26">
            <a:extLst>
              <a:ext uri="{FF2B5EF4-FFF2-40B4-BE49-F238E27FC236}">
                <a16:creationId xmlns:a16="http://schemas.microsoft.com/office/drawing/2014/main" id="{6E201AF3-557A-1F42-9E20-D7FAF0A1BF05}"/>
              </a:ext>
            </a:extLst>
          </p:cNvPr>
          <p:cNvSpPr txBox="1">
            <a:spLocks noChangeArrowheads="1"/>
          </p:cNvSpPr>
          <p:nvPr/>
        </p:nvSpPr>
        <p:spPr bwMode="auto">
          <a:xfrm>
            <a:off x="3886200" y="3543300"/>
            <a:ext cx="1257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800" b="1">
                <a:solidFill>
                  <a:schemeClr val="tx1"/>
                </a:solidFill>
              </a:rPr>
              <a:t>Sender : A</a:t>
            </a:r>
          </a:p>
        </p:txBody>
      </p:sp>
      <p:sp>
        <p:nvSpPr>
          <p:cNvPr id="143385" name="Text Box 27">
            <a:extLst>
              <a:ext uri="{FF2B5EF4-FFF2-40B4-BE49-F238E27FC236}">
                <a16:creationId xmlns:a16="http://schemas.microsoft.com/office/drawing/2014/main" id="{78364B95-75F5-484D-8FA1-30072A1E27DC}"/>
              </a:ext>
            </a:extLst>
          </p:cNvPr>
          <p:cNvSpPr txBox="1">
            <a:spLocks noChangeArrowheads="1"/>
          </p:cNvSpPr>
          <p:nvPr/>
        </p:nvSpPr>
        <p:spPr bwMode="auto">
          <a:xfrm>
            <a:off x="3886200" y="3943350"/>
            <a:ext cx="1314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800" b="1">
                <a:solidFill>
                  <a:schemeClr val="tx1"/>
                </a:solidFill>
              </a:rPr>
              <a:t>Size : 5</a:t>
            </a:r>
          </a:p>
        </p:txBody>
      </p:sp>
      <p:sp>
        <p:nvSpPr>
          <p:cNvPr id="143386" name="Text Box 28">
            <a:extLst>
              <a:ext uri="{FF2B5EF4-FFF2-40B4-BE49-F238E27FC236}">
                <a16:creationId xmlns:a16="http://schemas.microsoft.com/office/drawing/2014/main" id="{137B26E9-B4A5-A145-85A5-849FBCBCB69D}"/>
              </a:ext>
            </a:extLst>
          </p:cNvPr>
          <p:cNvSpPr txBox="1">
            <a:spLocks noChangeArrowheads="1"/>
          </p:cNvSpPr>
          <p:nvPr/>
        </p:nvSpPr>
        <p:spPr bwMode="auto">
          <a:xfrm>
            <a:off x="3829050" y="4400550"/>
            <a:ext cx="137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800" b="1">
                <a:solidFill>
                  <a:schemeClr val="tx1"/>
                </a:solidFill>
              </a:rPr>
              <a:t>Text :Hello</a:t>
            </a:r>
          </a:p>
        </p:txBody>
      </p:sp>
      <p:sp>
        <p:nvSpPr>
          <p:cNvPr id="143387" name="Text Box 29">
            <a:extLst>
              <a:ext uri="{FF2B5EF4-FFF2-40B4-BE49-F238E27FC236}">
                <a16:creationId xmlns:a16="http://schemas.microsoft.com/office/drawing/2014/main" id="{D3CB8B34-42E6-6A40-8B32-6EAEEB0F0010}"/>
              </a:ext>
            </a:extLst>
          </p:cNvPr>
          <p:cNvSpPr txBox="1">
            <a:spLocks noChangeArrowheads="1"/>
          </p:cNvSpPr>
          <p:nvPr/>
        </p:nvSpPr>
        <p:spPr bwMode="auto">
          <a:xfrm>
            <a:off x="4000500" y="4800600"/>
            <a:ext cx="1485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800" b="1">
                <a:solidFill>
                  <a:schemeClr val="tx1"/>
                </a:solidFill>
              </a:rPr>
              <a:t>Next :0</a:t>
            </a:r>
          </a:p>
        </p:txBody>
      </p:sp>
      <p:sp>
        <p:nvSpPr>
          <p:cNvPr id="143388" name="Line 30">
            <a:extLst>
              <a:ext uri="{FF2B5EF4-FFF2-40B4-BE49-F238E27FC236}">
                <a16:creationId xmlns:a16="http://schemas.microsoft.com/office/drawing/2014/main" id="{48980ABF-47A4-824E-8958-02FE75271D42}"/>
              </a:ext>
            </a:extLst>
          </p:cNvPr>
          <p:cNvSpPr>
            <a:spLocks noChangeShapeType="1"/>
          </p:cNvSpPr>
          <p:nvPr/>
        </p:nvSpPr>
        <p:spPr bwMode="auto">
          <a:xfrm>
            <a:off x="6115050" y="3714750"/>
            <a:ext cx="137160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389" name="Line 31">
            <a:extLst>
              <a:ext uri="{FF2B5EF4-FFF2-40B4-BE49-F238E27FC236}">
                <a16:creationId xmlns:a16="http://schemas.microsoft.com/office/drawing/2014/main" id="{EB24DF40-7455-AF48-93BE-9A8E0E9AC7BA}"/>
              </a:ext>
            </a:extLst>
          </p:cNvPr>
          <p:cNvSpPr>
            <a:spLocks noChangeShapeType="1"/>
          </p:cNvSpPr>
          <p:nvPr/>
        </p:nvSpPr>
        <p:spPr bwMode="auto">
          <a:xfrm>
            <a:off x="6115050" y="4057650"/>
            <a:ext cx="137160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390" name="Line 32">
            <a:extLst>
              <a:ext uri="{FF2B5EF4-FFF2-40B4-BE49-F238E27FC236}">
                <a16:creationId xmlns:a16="http://schemas.microsoft.com/office/drawing/2014/main" id="{0ADC2840-B183-7648-8F5C-73B60CB48DBD}"/>
              </a:ext>
            </a:extLst>
          </p:cNvPr>
          <p:cNvSpPr>
            <a:spLocks noChangeShapeType="1"/>
          </p:cNvSpPr>
          <p:nvPr/>
        </p:nvSpPr>
        <p:spPr bwMode="auto">
          <a:xfrm>
            <a:off x="6115050" y="4400550"/>
            <a:ext cx="137160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391" name="Line 33">
            <a:extLst>
              <a:ext uri="{FF2B5EF4-FFF2-40B4-BE49-F238E27FC236}">
                <a16:creationId xmlns:a16="http://schemas.microsoft.com/office/drawing/2014/main" id="{590B5821-604F-EE41-8674-ED0C6D7D0B85}"/>
              </a:ext>
            </a:extLst>
          </p:cNvPr>
          <p:cNvSpPr>
            <a:spLocks noChangeShapeType="1"/>
          </p:cNvSpPr>
          <p:nvPr/>
        </p:nvSpPr>
        <p:spPr bwMode="auto">
          <a:xfrm>
            <a:off x="6115050" y="4743450"/>
            <a:ext cx="137160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392" name="Text Box 34">
            <a:extLst>
              <a:ext uri="{FF2B5EF4-FFF2-40B4-BE49-F238E27FC236}">
                <a16:creationId xmlns:a16="http://schemas.microsoft.com/office/drawing/2014/main" id="{41ED5F82-4BF0-6F41-A59F-C80DB37C3605}"/>
              </a:ext>
            </a:extLst>
          </p:cNvPr>
          <p:cNvSpPr txBox="1">
            <a:spLocks noChangeArrowheads="1"/>
          </p:cNvSpPr>
          <p:nvPr/>
        </p:nvSpPr>
        <p:spPr bwMode="auto">
          <a:xfrm>
            <a:off x="6172200" y="3714750"/>
            <a:ext cx="1314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800" b="1">
                <a:solidFill>
                  <a:schemeClr val="tx1"/>
                </a:solidFill>
              </a:rPr>
              <a:t>Sender : A</a:t>
            </a:r>
          </a:p>
        </p:txBody>
      </p:sp>
      <p:sp>
        <p:nvSpPr>
          <p:cNvPr id="143393" name="Text Box 35">
            <a:extLst>
              <a:ext uri="{FF2B5EF4-FFF2-40B4-BE49-F238E27FC236}">
                <a16:creationId xmlns:a16="http://schemas.microsoft.com/office/drawing/2014/main" id="{44CCB53F-95E4-7046-9774-F2545B05D31B}"/>
              </a:ext>
            </a:extLst>
          </p:cNvPr>
          <p:cNvSpPr txBox="1">
            <a:spLocks noChangeArrowheads="1"/>
          </p:cNvSpPr>
          <p:nvPr/>
        </p:nvSpPr>
        <p:spPr bwMode="auto">
          <a:xfrm>
            <a:off x="6172200" y="4114800"/>
            <a:ext cx="1200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800" b="1">
                <a:solidFill>
                  <a:schemeClr val="tx1"/>
                </a:solidFill>
              </a:rPr>
              <a:t>Size : 5</a:t>
            </a:r>
          </a:p>
        </p:txBody>
      </p:sp>
      <p:sp>
        <p:nvSpPr>
          <p:cNvPr id="143394" name="Text Box 36">
            <a:extLst>
              <a:ext uri="{FF2B5EF4-FFF2-40B4-BE49-F238E27FC236}">
                <a16:creationId xmlns:a16="http://schemas.microsoft.com/office/drawing/2014/main" id="{08F92D1B-C326-CA46-A5FC-69410CF9802A}"/>
              </a:ext>
            </a:extLst>
          </p:cNvPr>
          <p:cNvSpPr txBox="1">
            <a:spLocks noChangeArrowheads="1"/>
          </p:cNvSpPr>
          <p:nvPr/>
        </p:nvSpPr>
        <p:spPr bwMode="auto">
          <a:xfrm>
            <a:off x="6172200" y="4400550"/>
            <a:ext cx="137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800" b="1">
                <a:solidFill>
                  <a:schemeClr val="tx1"/>
                </a:solidFill>
              </a:rPr>
              <a:t>Text :Hello</a:t>
            </a:r>
          </a:p>
        </p:txBody>
      </p:sp>
      <p:sp>
        <p:nvSpPr>
          <p:cNvPr id="143395" name="Text Box 37">
            <a:extLst>
              <a:ext uri="{FF2B5EF4-FFF2-40B4-BE49-F238E27FC236}">
                <a16:creationId xmlns:a16="http://schemas.microsoft.com/office/drawing/2014/main" id="{213060AC-8FC2-CA40-BEFF-D3CD429489DB}"/>
              </a:ext>
            </a:extLst>
          </p:cNvPr>
          <p:cNvSpPr txBox="1">
            <a:spLocks noChangeArrowheads="1"/>
          </p:cNvSpPr>
          <p:nvPr/>
        </p:nvSpPr>
        <p:spPr bwMode="auto">
          <a:xfrm>
            <a:off x="2000250" y="1371600"/>
            <a:ext cx="10858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chemeClr val="tx1"/>
                </a:solidFill>
              </a:rPr>
              <a:t>进程</a:t>
            </a:r>
            <a:r>
              <a:rPr lang="en-US" altLang="zh-CN" sz="1800" b="1">
                <a:solidFill>
                  <a:schemeClr val="tx1"/>
                </a:solidFill>
              </a:rPr>
              <a:t>A</a:t>
            </a:r>
          </a:p>
        </p:txBody>
      </p:sp>
      <p:sp>
        <p:nvSpPr>
          <p:cNvPr id="143396" name="Text Box 38">
            <a:extLst>
              <a:ext uri="{FF2B5EF4-FFF2-40B4-BE49-F238E27FC236}">
                <a16:creationId xmlns:a16="http://schemas.microsoft.com/office/drawing/2014/main" id="{77BB4770-41C4-8F44-8F61-41F4C9B4EF54}"/>
              </a:ext>
            </a:extLst>
          </p:cNvPr>
          <p:cNvSpPr txBox="1">
            <a:spLocks noChangeArrowheads="1"/>
          </p:cNvSpPr>
          <p:nvPr/>
        </p:nvSpPr>
        <p:spPr bwMode="auto">
          <a:xfrm>
            <a:off x="6343650" y="1371600"/>
            <a:ext cx="1314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chemeClr val="tx1"/>
                </a:solidFill>
              </a:rPr>
              <a:t>进程</a:t>
            </a:r>
            <a:r>
              <a:rPr lang="en-US" altLang="zh-CN" sz="1800" b="1">
                <a:solidFill>
                  <a:schemeClr val="tx1"/>
                </a:solidFill>
              </a:rPr>
              <a:t>B</a:t>
            </a:r>
          </a:p>
        </p:txBody>
      </p:sp>
      <p:sp>
        <p:nvSpPr>
          <p:cNvPr id="143397" name="Text Box 39">
            <a:extLst>
              <a:ext uri="{FF2B5EF4-FFF2-40B4-BE49-F238E27FC236}">
                <a16:creationId xmlns:a16="http://schemas.microsoft.com/office/drawing/2014/main" id="{161F2A2E-48DA-5F4D-AD38-CE691BCEC465}"/>
              </a:ext>
            </a:extLst>
          </p:cNvPr>
          <p:cNvSpPr txBox="1">
            <a:spLocks noChangeArrowheads="1"/>
          </p:cNvSpPr>
          <p:nvPr/>
        </p:nvSpPr>
        <p:spPr bwMode="auto">
          <a:xfrm>
            <a:off x="1436192" y="3771900"/>
            <a:ext cx="46166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vert="eaVert">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chemeClr val="tx1"/>
                </a:solidFill>
              </a:rPr>
              <a:t>发送区</a:t>
            </a:r>
            <a:r>
              <a:rPr lang="en-US" altLang="zh-CN" sz="1800" b="1">
                <a:solidFill>
                  <a:schemeClr val="tx1"/>
                </a:solidFill>
              </a:rPr>
              <a:t>a</a:t>
            </a:r>
          </a:p>
        </p:txBody>
      </p:sp>
      <p:sp>
        <p:nvSpPr>
          <p:cNvPr id="143398" name="Text Box 40">
            <a:extLst>
              <a:ext uri="{FF2B5EF4-FFF2-40B4-BE49-F238E27FC236}">
                <a16:creationId xmlns:a16="http://schemas.microsoft.com/office/drawing/2014/main" id="{FE69DC79-3387-3A4F-B421-FFA26F584284}"/>
              </a:ext>
            </a:extLst>
          </p:cNvPr>
          <p:cNvSpPr txBox="1">
            <a:spLocks noChangeArrowheads="1"/>
          </p:cNvSpPr>
          <p:nvPr/>
        </p:nvSpPr>
        <p:spPr bwMode="auto">
          <a:xfrm>
            <a:off x="7539336" y="3771900"/>
            <a:ext cx="461665"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vert="eaVert">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chemeClr val="tx1"/>
                </a:solidFill>
              </a:rPr>
              <a:t>接收区</a:t>
            </a:r>
            <a:r>
              <a:rPr lang="en-US" altLang="zh-CN" sz="1800" b="1">
                <a:solidFill>
                  <a:schemeClr val="tx1"/>
                </a:solidFill>
              </a:rPr>
              <a:t>b</a:t>
            </a:r>
          </a:p>
        </p:txBody>
      </p:sp>
      <p:sp>
        <p:nvSpPr>
          <p:cNvPr id="143399" name="Text Box 41">
            <a:extLst>
              <a:ext uri="{FF2B5EF4-FFF2-40B4-BE49-F238E27FC236}">
                <a16:creationId xmlns:a16="http://schemas.microsoft.com/office/drawing/2014/main" id="{85000943-2E3B-CC46-B999-828FDE125320}"/>
              </a:ext>
            </a:extLst>
          </p:cNvPr>
          <p:cNvSpPr txBox="1">
            <a:spLocks noChangeArrowheads="1"/>
          </p:cNvSpPr>
          <p:nvPr/>
        </p:nvSpPr>
        <p:spPr bwMode="auto">
          <a:xfrm>
            <a:off x="3600450" y="3086100"/>
            <a:ext cx="2000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chemeClr val="tx1"/>
                </a:solidFill>
              </a:rPr>
              <a:t>第一消息缓冲区</a:t>
            </a:r>
          </a:p>
        </p:txBody>
      </p:sp>
      <p:sp>
        <p:nvSpPr>
          <p:cNvPr id="143400" name="AutoShape 42">
            <a:extLst>
              <a:ext uri="{FF2B5EF4-FFF2-40B4-BE49-F238E27FC236}">
                <a16:creationId xmlns:a16="http://schemas.microsoft.com/office/drawing/2014/main" id="{2775063E-2473-5344-AD1F-007471BDBD5A}"/>
              </a:ext>
            </a:extLst>
          </p:cNvPr>
          <p:cNvSpPr>
            <a:spLocks/>
          </p:cNvSpPr>
          <p:nvPr/>
        </p:nvSpPr>
        <p:spPr bwMode="auto">
          <a:xfrm>
            <a:off x="7486650" y="3714750"/>
            <a:ext cx="114300" cy="1028700"/>
          </a:xfrm>
          <a:prstGeom prst="rightBrace">
            <a:avLst>
              <a:gd name="adj1" fmla="val 75000"/>
              <a:gd name="adj2" fmla="val 50000"/>
            </a:avLst>
          </a:prstGeom>
          <a:noFill/>
          <a:ln w="190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sz="1800"/>
          </a:p>
        </p:txBody>
      </p:sp>
      <p:sp>
        <p:nvSpPr>
          <p:cNvPr id="143401" name="AutoShape 43">
            <a:extLst>
              <a:ext uri="{FF2B5EF4-FFF2-40B4-BE49-F238E27FC236}">
                <a16:creationId xmlns:a16="http://schemas.microsoft.com/office/drawing/2014/main" id="{83799F70-1E26-BF46-8DDE-32BA1DEBC788}"/>
              </a:ext>
            </a:extLst>
          </p:cNvPr>
          <p:cNvSpPr>
            <a:spLocks/>
          </p:cNvSpPr>
          <p:nvPr/>
        </p:nvSpPr>
        <p:spPr bwMode="auto">
          <a:xfrm>
            <a:off x="1828800" y="3429000"/>
            <a:ext cx="114300" cy="1028700"/>
          </a:xfrm>
          <a:prstGeom prst="leftBrace">
            <a:avLst>
              <a:gd name="adj1" fmla="val 75000"/>
              <a:gd name="adj2" fmla="val 50000"/>
            </a:avLst>
          </a:prstGeom>
          <a:noFill/>
          <a:ln w="190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sz="1800"/>
          </a:p>
        </p:txBody>
      </p:sp>
      <p:sp>
        <p:nvSpPr>
          <p:cNvPr id="143402" name="Line 44">
            <a:extLst>
              <a:ext uri="{FF2B5EF4-FFF2-40B4-BE49-F238E27FC236}">
                <a16:creationId xmlns:a16="http://schemas.microsoft.com/office/drawing/2014/main" id="{8DD2D573-1883-4045-A979-19DC2AD3B013}"/>
              </a:ext>
            </a:extLst>
          </p:cNvPr>
          <p:cNvSpPr>
            <a:spLocks noChangeShapeType="1"/>
          </p:cNvSpPr>
          <p:nvPr/>
        </p:nvSpPr>
        <p:spPr bwMode="auto">
          <a:xfrm>
            <a:off x="3028950" y="1885950"/>
            <a:ext cx="34290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403" name="Line 45">
            <a:extLst>
              <a:ext uri="{FF2B5EF4-FFF2-40B4-BE49-F238E27FC236}">
                <a16:creationId xmlns:a16="http://schemas.microsoft.com/office/drawing/2014/main" id="{EA6714D4-1329-9A41-8282-EBCAFC7E9342}"/>
              </a:ext>
            </a:extLst>
          </p:cNvPr>
          <p:cNvSpPr>
            <a:spLocks noChangeShapeType="1"/>
          </p:cNvSpPr>
          <p:nvPr/>
        </p:nvSpPr>
        <p:spPr bwMode="auto">
          <a:xfrm>
            <a:off x="3371850" y="1885950"/>
            <a:ext cx="0" cy="40005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404" name="Line 46">
            <a:extLst>
              <a:ext uri="{FF2B5EF4-FFF2-40B4-BE49-F238E27FC236}">
                <a16:creationId xmlns:a16="http://schemas.microsoft.com/office/drawing/2014/main" id="{184B8DEF-FF2B-5E4A-B803-163BCE1C2D5F}"/>
              </a:ext>
            </a:extLst>
          </p:cNvPr>
          <p:cNvSpPr>
            <a:spLocks noChangeShapeType="1"/>
          </p:cNvSpPr>
          <p:nvPr/>
        </p:nvSpPr>
        <p:spPr bwMode="auto">
          <a:xfrm flipH="1">
            <a:off x="1657350" y="2286000"/>
            <a:ext cx="171450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405" name="Line 47">
            <a:extLst>
              <a:ext uri="{FF2B5EF4-FFF2-40B4-BE49-F238E27FC236}">
                <a16:creationId xmlns:a16="http://schemas.microsoft.com/office/drawing/2014/main" id="{C72B5DFE-B64E-4645-A001-6973534D63DF}"/>
              </a:ext>
            </a:extLst>
          </p:cNvPr>
          <p:cNvSpPr>
            <a:spLocks noChangeShapeType="1"/>
          </p:cNvSpPr>
          <p:nvPr/>
        </p:nvSpPr>
        <p:spPr bwMode="auto">
          <a:xfrm>
            <a:off x="1657350" y="2286000"/>
            <a:ext cx="0" cy="114300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406" name="Line 48">
            <a:extLst>
              <a:ext uri="{FF2B5EF4-FFF2-40B4-BE49-F238E27FC236}">
                <a16:creationId xmlns:a16="http://schemas.microsoft.com/office/drawing/2014/main" id="{452E3FA4-B987-B344-9FF3-0DDA63F779B4}"/>
              </a:ext>
            </a:extLst>
          </p:cNvPr>
          <p:cNvSpPr>
            <a:spLocks noChangeShapeType="1"/>
          </p:cNvSpPr>
          <p:nvPr/>
        </p:nvSpPr>
        <p:spPr bwMode="auto">
          <a:xfrm>
            <a:off x="1657350" y="3429000"/>
            <a:ext cx="285750" cy="0"/>
          </a:xfrm>
          <a:prstGeom prst="line">
            <a:avLst/>
          </a:prstGeom>
          <a:noFill/>
          <a:ln w="28575">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sz="600"/>
          </a:p>
        </p:txBody>
      </p:sp>
      <p:sp>
        <p:nvSpPr>
          <p:cNvPr id="143407" name="AutoShape 49">
            <a:extLst>
              <a:ext uri="{FF2B5EF4-FFF2-40B4-BE49-F238E27FC236}">
                <a16:creationId xmlns:a16="http://schemas.microsoft.com/office/drawing/2014/main" id="{1979CB2F-6021-3A4D-8F6E-4D359F0C24B0}"/>
              </a:ext>
            </a:extLst>
          </p:cNvPr>
          <p:cNvSpPr>
            <a:spLocks noChangeArrowheads="1"/>
          </p:cNvSpPr>
          <p:nvPr/>
        </p:nvSpPr>
        <p:spPr bwMode="auto">
          <a:xfrm>
            <a:off x="3143250" y="3829050"/>
            <a:ext cx="628650" cy="342900"/>
          </a:xfrm>
          <a:prstGeom prst="rightArrow">
            <a:avLst>
              <a:gd name="adj1" fmla="val 50000"/>
              <a:gd name="adj2" fmla="val 45833"/>
            </a:avLst>
          </a:prstGeom>
          <a:solidFill>
            <a:schemeClr val="accent1"/>
          </a:solidFill>
          <a:ln w="12700">
            <a:solidFill>
              <a:schemeClr val="tx1"/>
            </a:solidFill>
            <a:miter lim="800000"/>
            <a:headEnd type="none" w="sm" len="sm"/>
            <a:tailEnd type="none" w="sm" len="sm"/>
          </a:ln>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sz="1800"/>
          </a:p>
        </p:txBody>
      </p:sp>
      <p:sp>
        <p:nvSpPr>
          <p:cNvPr id="143408" name="AutoShape 50">
            <a:extLst>
              <a:ext uri="{FF2B5EF4-FFF2-40B4-BE49-F238E27FC236}">
                <a16:creationId xmlns:a16="http://schemas.microsoft.com/office/drawing/2014/main" id="{C0C214D3-BB7F-7C42-B28E-4E9D6B6D55E3}"/>
              </a:ext>
            </a:extLst>
          </p:cNvPr>
          <p:cNvSpPr>
            <a:spLocks noChangeArrowheads="1"/>
          </p:cNvSpPr>
          <p:nvPr/>
        </p:nvSpPr>
        <p:spPr bwMode="auto">
          <a:xfrm>
            <a:off x="5200650" y="4057650"/>
            <a:ext cx="914400" cy="285750"/>
          </a:xfrm>
          <a:prstGeom prst="rightArrow">
            <a:avLst>
              <a:gd name="adj1" fmla="val 50000"/>
              <a:gd name="adj2" fmla="val 80000"/>
            </a:avLst>
          </a:prstGeom>
          <a:solidFill>
            <a:schemeClr val="accent1"/>
          </a:solidFill>
          <a:ln w="12700">
            <a:solidFill>
              <a:schemeClr val="tx1"/>
            </a:solidFill>
            <a:miter lim="800000"/>
            <a:headEnd type="none" w="sm" len="sm"/>
            <a:tailEnd type="none" w="sm" len="sm"/>
          </a:ln>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sz="1800"/>
          </a:p>
        </p:txBody>
      </p:sp>
      <p:sp>
        <p:nvSpPr>
          <p:cNvPr id="143409" name="Line 51">
            <a:extLst>
              <a:ext uri="{FF2B5EF4-FFF2-40B4-BE49-F238E27FC236}">
                <a16:creationId xmlns:a16="http://schemas.microsoft.com/office/drawing/2014/main" id="{FE2434B6-5076-1A4A-933E-943E2B6CCC2D}"/>
              </a:ext>
            </a:extLst>
          </p:cNvPr>
          <p:cNvSpPr>
            <a:spLocks noChangeShapeType="1"/>
          </p:cNvSpPr>
          <p:nvPr/>
        </p:nvSpPr>
        <p:spPr bwMode="auto">
          <a:xfrm>
            <a:off x="5029200" y="2114550"/>
            <a:ext cx="40005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410" name="Line 52">
            <a:extLst>
              <a:ext uri="{FF2B5EF4-FFF2-40B4-BE49-F238E27FC236}">
                <a16:creationId xmlns:a16="http://schemas.microsoft.com/office/drawing/2014/main" id="{CBEE7760-3DFB-A742-875F-84F43B381761}"/>
              </a:ext>
            </a:extLst>
          </p:cNvPr>
          <p:cNvSpPr>
            <a:spLocks noChangeShapeType="1"/>
          </p:cNvSpPr>
          <p:nvPr/>
        </p:nvSpPr>
        <p:spPr bwMode="auto">
          <a:xfrm>
            <a:off x="5429250" y="2114550"/>
            <a:ext cx="0" cy="85725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411" name="Line 53">
            <a:extLst>
              <a:ext uri="{FF2B5EF4-FFF2-40B4-BE49-F238E27FC236}">
                <a16:creationId xmlns:a16="http://schemas.microsoft.com/office/drawing/2014/main" id="{E47BD9E7-B16E-BC43-9D87-4DC96DC42BDA}"/>
              </a:ext>
            </a:extLst>
          </p:cNvPr>
          <p:cNvSpPr>
            <a:spLocks noChangeShapeType="1"/>
          </p:cNvSpPr>
          <p:nvPr/>
        </p:nvSpPr>
        <p:spPr bwMode="auto">
          <a:xfrm flipH="1">
            <a:off x="3429000" y="2971800"/>
            <a:ext cx="200025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412" name="Line 54">
            <a:extLst>
              <a:ext uri="{FF2B5EF4-FFF2-40B4-BE49-F238E27FC236}">
                <a16:creationId xmlns:a16="http://schemas.microsoft.com/office/drawing/2014/main" id="{845550CD-28A2-FF4F-AD36-A8CFF61BA66F}"/>
              </a:ext>
            </a:extLst>
          </p:cNvPr>
          <p:cNvSpPr>
            <a:spLocks noChangeShapeType="1"/>
          </p:cNvSpPr>
          <p:nvPr/>
        </p:nvSpPr>
        <p:spPr bwMode="auto">
          <a:xfrm>
            <a:off x="3429000" y="2971800"/>
            <a:ext cx="0" cy="57150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413" name="Line 55">
            <a:extLst>
              <a:ext uri="{FF2B5EF4-FFF2-40B4-BE49-F238E27FC236}">
                <a16:creationId xmlns:a16="http://schemas.microsoft.com/office/drawing/2014/main" id="{AA7D0306-C3F0-6B40-AEC3-8D7645430DA5}"/>
              </a:ext>
            </a:extLst>
          </p:cNvPr>
          <p:cNvSpPr>
            <a:spLocks noChangeShapeType="1"/>
          </p:cNvSpPr>
          <p:nvPr/>
        </p:nvSpPr>
        <p:spPr bwMode="auto">
          <a:xfrm>
            <a:off x="3429000" y="3543300"/>
            <a:ext cx="342900" cy="0"/>
          </a:xfrm>
          <a:prstGeom prst="line">
            <a:avLst/>
          </a:prstGeom>
          <a:noFill/>
          <a:ln w="28575">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sz="600"/>
          </a:p>
        </p:txBody>
      </p:sp>
      <p:sp>
        <p:nvSpPr>
          <p:cNvPr id="143414" name="Line 56">
            <a:extLst>
              <a:ext uri="{FF2B5EF4-FFF2-40B4-BE49-F238E27FC236}">
                <a16:creationId xmlns:a16="http://schemas.microsoft.com/office/drawing/2014/main" id="{66B324BA-4F6A-3C44-AFA1-72BB02F37C02}"/>
              </a:ext>
            </a:extLst>
          </p:cNvPr>
          <p:cNvSpPr>
            <a:spLocks noChangeShapeType="1"/>
          </p:cNvSpPr>
          <p:nvPr/>
        </p:nvSpPr>
        <p:spPr bwMode="auto">
          <a:xfrm>
            <a:off x="7315200" y="1943100"/>
            <a:ext cx="40005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415" name="Line 57">
            <a:extLst>
              <a:ext uri="{FF2B5EF4-FFF2-40B4-BE49-F238E27FC236}">
                <a16:creationId xmlns:a16="http://schemas.microsoft.com/office/drawing/2014/main" id="{EA305B7E-AFFE-FE49-BC81-FD0D001B676F}"/>
              </a:ext>
            </a:extLst>
          </p:cNvPr>
          <p:cNvSpPr>
            <a:spLocks noChangeShapeType="1"/>
          </p:cNvSpPr>
          <p:nvPr/>
        </p:nvSpPr>
        <p:spPr bwMode="auto">
          <a:xfrm>
            <a:off x="7715250" y="1943100"/>
            <a:ext cx="0" cy="51435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416" name="Line 58">
            <a:extLst>
              <a:ext uri="{FF2B5EF4-FFF2-40B4-BE49-F238E27FC236}">
                <a16:creationId xmlns:a16="http://schemas.microsoft.com/office/drawing/2014/main" id="{D3B2DAFA-B180-FA47-937F-F4938DFCD15B}"/>
              </a:ext>
            </a:extLst>
          </p:cNvPr>
          <p:cNvSpPr>
            <a:spLocks noChangeShapeType="1"/>
          </p:cNvSpPr>
          <p:nvPr/>
        </p:nvSpPr>
        <p:spPr bwMode="auto">
          <a:xfrm flipH="1">
            <a:off x="5772150" y="2457450"/>
            <a:ext cx="1943100" cy="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417" name="Line 59">
            <a:extLst>
              <a:ext uri="{FF2B5EF4-FFF2-40B4-BE49-F238E27FC236}">
                <a16:creationId xmlns:a16="http://schemas.microsoft.com/office/drawing/2014/main" id="{C46E71CF-D46F-F049-98B3-C6ED3C5C08AA}"/>
              </a:ext>
            </a:extLst>
          </p:cNvPr>
          <p:cNvSpPr>
            <a:spLocks noChangeShapeType="1"/>
          </p:cNvSpPr>
          <p:nvPr/>
        </p:nvSpPr>
        <p:spPr bwMode="auto">
          <a:xfrm>
            <a:off x="5772150" y="2457450"/>
            <a:ext cx="0" cy="1257300"/>
          </a:xfrm>
          <a:prstGeom prst="line">
            <a:avLst/>
          </a:prstGeom>
          <a:noFill/>
          <a:ln w="28575">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sz="600"/>
          </a:p>
        </p:txBody>
      </p:sp>
      <p:sp>
        <p:nvSpPr>
          <p:cNvPr id="143418" name="Line 60">
            <a:extLst>
              <a:ext uri="{FF2B5EF4-FFF2-40B4-BE49-F238E27FC236}">
                <a16:creationId xmlns:a16="http://schemas.microsoft.com/office/drawing/2014/main" id="{ECC1AB8F-5C48-1D4B-BE7D-D418DEDFF75C}"/>
              </a:ext>
            </a:extLst>
          </p:cNvPr>
          <p:cNvSpPr>
            <a:spLocks noChangeShapeType="1"/>
          </p:cNvSpPr>
          <p:nvPr/>
        </p:nvSpPr>
        <p:spPr bwMode="auto">
          <a:xfrm>
            <a:off x="5772150" y="3714750"/>
            <a:ext cx="342900" cy="0"/>
          </a:xfrm>
          <a:prstGeom prst="line">
            <a:avLst/>
          </a:prstGeom>
          <a:noFill/>
          <a:ln w="28575">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sz="600"/>
          </a:p>
        </p:txBody>
      </p:sp>
      <p:sp>
        <p:nvSpPr>
          <p:cNvPr id="143419" name="Text Box 61">
            <a:extLst>
              <a:ext uri="{FF2B5EF4-FFF2-40B4-BE49-F238E27FC236}">
                <a16:creationId xmlns:a16="http://schemas.microsoft.com/office/drawing/2014/main" id="{9A7EBABC-367C-9640-9AE3-1F21193BB0C1}"/>
              </a:ext>
            </a:extLst>
          </p:cNvPr>
          <p:cNvSpPr txBox="1">
            <a:spLocks noChangeArrowheads="1"/>
          </p:cNvSpPr>
          <p:nvPr/>
        </p:nvSpPr>
        <p:spPr bwMode="auto">
          <a:xfrm>
            <a:off x="5486400" y="3543300"/>
            <a:ext cx="342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800" b="1">
                <a:solidFill>
                  <a:schemeClr val="tx1"/>
                </a:solidFill>
              </a:rPr>
              <a:t>b</a:t>
            </a:r>
          </a:p>
        </p:txBody>
      </p:sp>
      <p:sp>
        <p:nvSpPr>
          <p:cNvPr id="143420" name="Text Box 62">
            <a:extLst>
              <a:ext uri="{FF2B5EF4-FFF2-40B4-BE49-F238E27FC236}">
                <a16:creationId xmlns:a16="http://schemas.microsoft.com/office/drawing/2014/main" id="{DB543C20-E522-D949-A972-4A900C09E4FC}"/>
              </a:ext>
            </a:extLst>
          </p:cNvPr>
          <p:cNvSpPr txBox="1">
            <a:spLocks noChangeArrowheads="1"/>
          </p:cNvSpPr>
          <p:nvPr/>
        </p:nvSpPr>
        <p:spPr bwMode="auto">
          <a:xfrm>
            <a:off x="1428750" y="3257550"/>
            <a:ext cx="228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800" b="1">
                <a:solidFill>
                  <a:schemeClr val="tx1"/>
                </a:solidFill>
              </a:rPr>
              <a:t>a</a:t>
            </a:r>
          </a:p>
        </p:txBody>
      </p:sp>
      <p:sp>
        <p:nvSpPr>
          <p:cNvPr id="143421" name="Text Box 63">
            <a:extLst>
              <a:ext uri="{FF2B5EF4-FFF2-40B4-BE49-F238E27FC236}">
                <a16:creationId xmlns:a16="http://schemas.microsoft.com/office/drawing/2014/main" id="{58AF0C10-8502-EA4C-A912-8C938C48CD6D}"/>
              </a:ext>
            </a:extLst>
          </p:cNvPr>
          <p:cNvSpPr txBox="1">
            <a:spLocks noChangeArrowheads="1"/>
          </p:cNvSpPr>
          <p:nvPr/>
        </p:nvSpPr>
        <p:spPr bwMode="auto">
          <a:xfrm>
            <a:off x="6115050" y="2000250"/>
            <a:ext cx="1657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800" b="1">
                <a:solidFill>
                  <a:schemeClr val="tx1"/>
                </a:solidFill>
              </a:rPr>
              <a:t>Receive ( b )</a:t>
            </a:r>
          </a:p>
        </p:txBody>
      </p:sp>
      <p:sp>
        <p:nvSpPr>
          <p:cNvPr id="143422" name="Text Box 64">
            <a:extLst>
              <a:ext uri="{FF2B5EF4-FFF2-40B4-BE49-F238E27FC236}">
                <a16:creationId xmlns:a16="http://schemas.microsoft.com/office/drawing/2014/main" id="{9791FB43-8B7F-0949-857F-BDCE93BA50F5}"/>
              </a:ext>
            </a:extLst>
          </p:cNvPr>
          <p:cNvSpPr txBox="1">
            <a:spLocks noChangeArrowheads="1"/>
          </p:cNvSpPr>
          <p:nvPr/>
        </p:nvSpPr>
        <p:spPr bwMode="auto">
          <a:xfrm>
            <a:off x="3739755" y="5357813"/>
            <a:ext cx="206454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100" b="1">
                <a:solidFill>
                  <a:srgbClr val="0000FF"/>
                </a:solidFill>
              </a:rPr>
              <a:t>消息缓冲通信 </a:t>
            </a:r>
          </a:p>
        </p:txBody>
      </p:sp>
      <p:sp>
        <p:nvSpPr>
          <p:cNvPr id="143423" name="Rectangle 65">
            <a:extLst>
              <a:ext uri="{FF2B5EF4-FFF2-40B4-BE49-F238E27FC236}">
                <a16:creationId xmlns:a16="http://schemas.microsoft.com/office/drawing/2014/main" id="{ED8D7D62-B93F-4549-9ECD-792B96918FBD}"/>
              </a:ext>
            </a:extLst>
          </p:cNvPr>
          <p:cNvSpPr>
            <a:spLocks noChangeArrowheads="1"/>
          </p:cNvSpPr>
          <p:nvPr/>
        </p:nvSpPr>
        <p:spPr bwMode="auto">
          <a:xfrm>
            <a:off x="2743200" y="1714500"/>
            <a:ext cx="228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sz="1800" b="1">
                <a:solidFill>
                  <a:schemeClr val="tx1"/>
                </a:solidFill>
              </a:rPr>
              <a:t>●</a:t>
            </a:r>
          </a:p>
        </p:txBody>
      </p:sp>
      <p:sp>
        <p:nvSpPr>
          <p:cNvPr id="143424" name="Rectangle 66">
            <a:extLst>
              <a:ext uri="{FF2B5EF4-FFF2-40B4-BE49-F238E27FC236}">
                <a16:creationId xmlns:a16="http://schemas.microsoft.com/office/drawing/2014/main" id="{5502C634-F369-6F47-9A8E-3B7B1D27E283}"/>
              </a:ext>
            </a:extLst>
          </p:cNvPr>
          <p:cNvSpPr>
            <a:spLocks noChangeArrowheads="1"/>
          </p:cNvSpPr>
          <p:nvPr/>
        </p:nvSpPr>
        <p:spPr bwMode="auto">
          <a:xfrm>
            <a:off x="4774407" y="1943100"/>
            <a:ext cx="254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sz="1800" b="1">
                <a:solidFill>
                  <a:schemeClr val="tx1"/>
                </a:solidFill>
              </a:rPr>
              <a:t>●</a:t>
            </a:r>
          </a:p>
        </p:txBody>
      </p:sp>
      <p:sp>
        <p:nvSpPr>
          <p:cNvPr id="143425" name="Rectangle 67">
            <a:extLst>
              <a:ext uri="{FF2B5EF4-FFF2-40B4-BE49-F238E27FC236}">
                <a16:creationId xmlns:a16="http://schemas.microsoft.com/office/drawing/2014/main" id="{469F81DE-5BCC-5645-9FA1-D03D5020A392}"/>
              </a:ext>
            </a:extLst>
          </p:cNvPr>
          <p:cNvSpPr>
            <a:spLocks noChangeArrowheads="1"/>
          </p:cNvSpPr>
          <p:nvPr/>
        </p:nvSpPr>
        <p:spPr bwMode="auto">
          <a:xfrm>
            <a:off x="7060407" y="1771650"/>
            <a:ext cx="417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sz="1800" b="1">
                <a:solidFill>
                  <a:schemeClr val="tx1"/>
                </a:solidFill>
              </a:rPr>
              <a:t>●</a:t>
            </a:r>
          </a:p>
        </p:txBody>
      </p:sp>
      <p:sp>
        <p:nvSpPr>
          <p:cNvPr id="68" name="Rectangle 4">
            <a:extLst>
              <a:ext uri="{FF2B5EF4-FFF2-40B4-BE49-F238E27FC236}">
                <a16:creationId xmlns:a16="http://schemas.microsoft.com/office/drawing/2014/main" id="{0372108E-17CA-434F-AD8A-72A9F5CDCA92}"/>
              </a:ext>
            </a:extLst>
          </p:cNvPr>
          <p:cNvSpPr>
            <a:spLocks noChangeArrowheads="1"/>
          </p:cNvSpPr>
          <p:nvPr/>
        </p:nvSpPr>
        <p:spPr bwMode="auto">
          <a:xfrm>
            <a:off x="1331640" y="250710"/>
            <a:ext cx="7421438" cy="69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2.6</a:t>
            </a:r>
            <a:r>
              <a:rPr lang="zh-CN" altLang="en-US" sz="2800" b="1" dirty="0">
                <a:solidFill>
                  <a:srgbClr val="0000FF"/>
                </a:solidFill>
                <a:latin typeface="宋体" panose="02010600030101010101" pitchFamily="2" charset="-122"/>
              </a:rPr>
              <a:t>  </a:t>
            </a:r>
            <a:r>
              <a:rPr lang="zh-TW" altLang="en-US" sz="2800" b="1" dirty="0">
                <a:solidFill>
                  <a:srgbClr val="0000FF"/>
                </a:solidFill>
                <a:latin typeface="宋体" panose="02010600030101010101" pitchFamily="2" charset="-122"/>
              </a:rPr>
              <a:t>调度算法</a:t>
            </a:r>
            <a:r>
              <a:rPr lang="zh-CN" altLang="en-US" sz="2800" b="1" dirty="0">
                <a:solidFill>
                  <a:srgbClr val="0000FF"/>
                </a:solidFill>
                <a:latin typeface="宋体" panose="02010600030101010101" pitchFamily="2" charset="-122"/>
              </a:rPr>
              <a:t>－－</a:t>
            </a:r>
            <a:r>
              <a:rPr lang="zh-CN" altLang="en-US" sz="2800" b="1" dirty="0">
                <a:solidFill>
                  <a:srgbClr val="FF0000"/>
                </a:solidFill>
                <a:latin typeface="宋体" panose="02010600030101010101" pitchFamily="2" charset="-122"/>
              </a:rPr>
              <a:t>消息缓冲队列通信机制</a:t>
            </a:r>
          </a:p>
        </p:txBody>
      </p:sp>
      <p:sp>
        <p:nvSpPr>
          <p:cNvPr id="2" name="Slide Number Placeholder 1">
            <a:extLst>
              <a:ext uri="{FF2B5EF4-FFF2-40B4-BE49-F238E27FC236}">
                <a16:creationId xmlns:a16="http://schemas.microsoft.com/office/drawing/2014/main" id="{E81F9129-DAE8-E74A-9813-41D5BCD45E61}"/>
              </a:ext>
            </a:extLst>
          </p:cNvPr>
          <p:cNvSpPr>
            <a:spLocks noGrp="1"/>
          </p:cNvSpPr>
          <p:nvPr>
            <p:ph type="sldNum" sz="quarter" idx="12"/>
          </p:nvPr>
        </p:nvSpPr>
        <p:spPr/>
        <p:txBody>
          <a:bodyPr/>
          <a:lstStyle/>
          <a:p>
            <a:fld id="{DC6D1BD5-D0BD-4B4A-ABF2-851E9CF71F86}" type="slidenum">
              <a:rPr lang="zh-CN" altLang="en-US" smtClean="0"/>
              <a:pPr/>
              <a:t>129</a:t>
            </a:fld>
            <a:endParaRPr lang="en-US" altLang="zh-CN" dirty="0"/>
          </a:p>
        </p:txBody>
      </p:sp>
    </p:spTree>
    <p:extLst>
      <p:ext uri="{BB962C8B-B14F-4D97-AF65-F5344CB8AC3E}">
        <p14:creationId xmlns:p14="http://schemas.microsoft.com/office/powerpoint/2010/main" val="2352047368"/>
      </p:ext>
    </p:extLst>
  </p:cSld>
  <p:clrMapOvr>
    <a:masterClrMapping/>
  </p:clrMapOvr>
  <p:transition>
    <p:random/>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4">
            <a:extLst>
              <a:ext uri="{FF2B5EF4-FFF2-40B4-BE49-F238E27FC236}">
                <a16:creationId xmlns:a16="http://schemas.microsoft.com/office/drawing/2014/main" id="{E1BD926B-82AC-D84E-A2FD-E26AD819EFA6}"/>
              </a:ext>
            </a:extLst>
          </p:cNvPr>
          <p:cNvSpPr>
            <a:spLocks noChangeArrowheads="1"/>
          </p:cNvSpPr>
          <p:nvPr/>
        </p:nvSpPr>
        <p:spPr bwMode="auto">
          <a:xfrm>
            <a:off x="982238" y="1314450"/>
            <a:ext cx="360045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b="1" dirty="0">
                <a:solidFill>
                  <a:srgbClr val="FF00FF"/>
                </a:solidFill>
                <a:latin typeface="华文楷体" panose="02010600040101010101" pitchFamily="2" charset="-122"/>
                <a:ea typeface="华文楷体" panose="02010600040101010101" pitchFamily="2" charset="-122"/>
              </a:rPr>
              <a:t>2</a:t>
            </a:r>
            <a:r>
              <a:rPr lang="zh-CN" altLang="en-US" b="1" dirty="0">
                <a:solidFill>
                  <a:srgbClr val="FF00FF"/>
                </a:solidFill>
                <a:latin typeface="华文楷体" panose="02010600040101010101" pitchFamily="2" charset="-122"/>
                <a:ea typeface="华文楷体" panose="02010600040101010101" pitchFamily="2" charset="-122"/>
              </a:rPr>
              <a:t>、发送原语</a:t>
            </a:r>
            <a:endParaRPr lang="zh-CN" altLang="en-US" b="1" dirty="0">
              <a:solidFill>
                <a:srgbClr val="FF00FF"/>
              </a:solidFill>
              <a:latin typeface="华文楷体" panose="02010600040101010101" pitchFamily="2" charset="-122"/>
              <a:ea typeface="华文楷体" panose="02010600040101010101" pitchFamily="2" charset="-122"/>
              <a:sym typeface="Wingdings" pitchFamily="2" charset="2"/>
            </a:endParaRPr>
          </a:p>
        </p:txBody>
      </p:sp>
      <p:sp>
        <p:nvSpPr>
          <p:cNvPr id="444421" name="Rectangle 5">
            <a:extLst>
              <a:ext uri="{FF2B5EF4-FFF2-40B4-BE49-F238E27FC236}">
                <a16:creationId xmlns:a16="http://schemas.microsoft.com/office/drawing/2014/main" id="{6460459A-F0F6-A74D-9C9D-6DF5E3932EA5}"/>
              </a:ext>
            </a:extLst>
          </p:cNvPr>
          <p:cNvSpPr>
            <a:spLocks noChangeArrowheads="1"/>
          </p:cNvSpPr>
          <p:nvPr/>
        </p:nvSpPr>
        <p:spPr bwMode="auto">
          <a:xfrm>
            <a:off x="982238" y="1916832"/>
            <a:ext cx="7421438" cy="4392488"/>
          </a:xfrm>
          <a:prstGeom prst="rect">
            <a:avLst/>
          </a:prstGeom>
          <a:solidFill>
            <a:srgbClr val="DDDDDD"/>
          </a:solidFill>
          <a:ln w="12700">
            <a:noFill/>
            <a:miter lim="800000"/>
            <a:headEnd type="none" w="sm" len="sm"/>
            <a:tailEnd type="none" w="sm" len="sm"/>
          </a:ln>
          <a:effec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sz="2100" b="1" dirty="0">
                <a:solidFill>
                  <a:srgbClr val="171D17"/>
                </a:solidFill>
                <a:latin typeface="Times New Roman" panose="02020603050405020304" pitchFamily="18" charset="0"/>
                <a:ea typeface="华文楷体" panose="02010600040101010101" pitchFamily="2" charset="-122"/>
              </a:rPr>
              <a:t>void send ( receiver, a) </a:t>
            </a:r>
            <a:r>
              <a:rPr lang="en-US" altLang="zh-CN" sz="1800" b="1" dirty="0">
                <a:solidFill>
                  <a:srgbClr val="0000FF"/>
                </a:solidFill>
                <a:latin typeface="Times New Roman" panose="02020603050405020304" pitchFamily="18" charset="0"/>
                <a:ea typeface="华文楷体" panose="02010600040101010101" pitchFamily="2" charset="-122"/>
              </a:rPr>
              <a:t>{ receiver</a:t>
            </a:r>
            <a:r>
              <a:rPr lang="zh-CN" altLang="en-US" sz="1800" b="1" dirty="0">
                <a:solidFill>
                  <a:srgbClr val="0000FF"/>
                </a:solidFill>
                <a:latin typeface="Times New Roman" panose="02020603050405020304" pitchFamily="18" charset="0"/>
                <a:ea typeface="华文楷体" panose="02010600040101010101" pitchFamily="2" charset="-122"/>
              </a:rPr>
              <a:t>接收进程标识，</a:t>
            </a:r>
            <a:r>
              <a:rPr lang="en-US" altLang="zh-CN" sz="1800" b="1" dirty="0">
                <a:solidFill>
                  <a:srgbClr val="0000FF"/>
                </a:solidFill>
                <a:latin typeface="Times New Roman" panose="02020603050405020304" pitchFamily="18" charset="0"/>
                <a:ea typeface="华文楷体" panose="02010600040101010101" pitchFamily="2" charset="-122"/>
              </a:rPr>
              <a:t>a</a:t>
            </a:r>
            <a:r>
              <a:rPr lang="zh-CN" altLang="en-US" sz="1800" b="1" dirty="0">
                <a:solidFill>
                  <a:srgbClr val="0000FF"/>
                </a:solidFill>
                <a:latin typeface="Times New Roman" panose="02020603050405020304" pitchFamily="18" charset="0"/>
                <a:ea typeface="华文楷体" panose="02010600040101010101" pitchFamily="2" charset="-122"/>
              </a:rPr>
              <a:t>发送区首址</a:t>
            </a:r>
            <a:endParaRPr lang="en-US" altLang="zh-CN" sz="1800" b="1" dirty="0">
              <a:solidFill>
                <a:srgbClr val="0000FF"/>
              </a:solidFill>
              <a:latin typeface="Times New Roman" panose="02020603050405020304" pitchFamily="18" charset="0"/>
              <a:ea typeface="华文楷体" panose="02010600040101010101" pitchFamily="2" charset="-122"/>
            </a:endParaRPr>
          </a:p>
          <a:p>
            <a:r>
              <a:rPr lang="en-US" altLang="zh-CN" sz="2100" b="1" dirty="0">
                <a:solidFill>
                  <a:srgbClr val="171D17"/>
                </a:solidFill>
                <a:latin typeface="Times New Roman" panose="02020603050405020304" pitchFamily="18" charset="0"/>
                <a:ea typeface="华文楷体" panose="02010600040101010101" pitchFamily="2" charset="-122"/>
              </a:rPr>
              <a:t>    </a:t>
            </a:r>
            <a:r>
              <a:rPr lang="en-US" altLang="zh-CN" sz="2100" b="1" dirty="0" err="1">
                <a:solidFill>
                  <a:srgbClr val="171D17"/>
                </a:solidFill>
                <a:latin typeface="Times New Roman" panose="02020603050405020304" pitchFamily="18" charset="0"/>
                <a:ea typeface="华文楷体" panose="02010600040101010101" pitchFamily="2" charset="-122"/>
              </a:rPr>
              <a:t>getbuf</a:t>
            </a:r>
            <a:r>
              <a:rPr lang="en-US" altLang="zh-CN" sz="2100" b="1" dirty="0">
                <a:solidFill>
                  <a:srgbClr val="171D17"/>
                </a:solidFill>
                <a:latin typeface="Times New Roman" panose="02020603050405020304" pitchFamily="18" charset="0"/>
                <a:ea typeface="华文楷体" panose="02010600040101010101" pitchFamily="2" charset="-122"/>
              </a:rPr>
              <a:t>( </a:t>
            </a:r>
            <a:r>
              <a:rPr lang="en-US" altLang="zh-CN" sz="2100" b="1" dirty="0" err="1">
                <a:solidFill>
                  <a:srgbClr val="171D17"/>
                </a:solidFill>
                <a:latin typeface="Times New Roman" panose="02020603050405020304" pitchFamily="18" charset="0"/>
                <a:ea typeface="华文楷体" panose="02010600040101010101" pitchFamily="2" charset="-122"/>
              </a:rPr>
              <a:t>a.size</a:t>
            </a:r>
            <a:r>
              <a:rPr lang="en-US" altLang="zh-CN" sz="2100" b="1" dirty="0">
                <a:solidFill>
                  <a:srgbClr val="171D17"/>
                </a:solidFill>
                <a:latin typeface="Times New Roman" panose="02020603050405020304" pitchFamily="18" charset="0"/>
                <a:ea typeface="华文楷体" panose="02010600040101010101" pitchFamily="2" charset="-122"/>
              </a:rPr>
              <a:t>, </a:t>
            </a:r>
            <a:r>
              <a:rPr lang="en-US" altLang="zh-CN" sz="2100" b="1" dirty="0" err="1">
                <a:solidFill>
                  <a:srgbClr val="171D17"/>
                </a:solidFill>
                <a:latin typeface="Times New Roman" panose="02020603050405020304" pitchFamily="18" charset="0"/>
                <a:ea typeface="华文楷体" panose="02010600040101010101" pitchFamily="2" charset="-122"/>
              </a:rPr>
              <a:t>i</a:t>
            </a:r>
            <a:r>
              <a:rPr lang="en-US" altLang="zh-CN" sz="2100" b="1" dirty="0">
                <a:solidFill>
                  <a:srgbClr val="171D17"/>
                </a:solidFill>
                <a:latin typeface="Times New Roman" panose="02020603050405020304" pitchFamily="18" charset="0"/>
                <a:ea typeface="华文楷体" panose="02010600040101010101" pitchFamily="2" charset="-122"/>
              </a:rPr>
              <a:t>);                       </a:t>
            </a:r>
            <a:r>
              <a:rPr lang="zh-CN" altLang="en-US" sz="1800" b="1" dirty="0">
                <a:solidFill>
                  <a:srgbClr val="0000FF"/>
                </a:solidFill>
                <a:latin typeface="Times New Roman" panose="02020603050405020304" pitchFamily="18" charset="0"/>
                <a:ea typeface="华文楷体" panose="02010600040101010101" pitchFamily="2" charset="-122"/>
              </a:rPr>
              <a:t>根据</a:t>
            </a:r>
            <a:r>
              <a:rPr lang="en-US" altLang="zh-CN" sz="1800" b="1" dirty="0" err="1">
                <a:solidFill>
                  <a:srgbClr val="0000FF"/>
                </a:solidFill>
                <a:latin typeface="Times New Roman" panose="02020603050405020304" pitchFamily="18" charset="0"/>
                <a:ea typeface="华文楷体" panose="02010600040101010101" pitchFamily="2" charset="-122"/>
              </a:rPr>
              <a:t>a.size</a:t>
            </a:r>
            <a:r>
              <a:rPr lang="zh-CN" altLang="en-US" sz="1800" b="1" dirty="0">
                <a:solidFill>
                  <a:srgbClr val="0000FF"/>
                </a:solidFill>
                <a:latin typeface="Times New Roman" panose="02020603050405020304" pitchFamily="18" charset="0"/>
                <a:ea typeface="华文楷体" panose="02010600040101010101" pitchFamily="2" charset="-122"/>
              </a:rPr>
              <a:t>申请缓冲区</a:t>
            </a:r>
          </a:p>
          <a:p>
            <a:r>
              <a:rPr lang="zh-CN" altLang="en-US" sz="2100" b="1" dirty="0">
                <a:solidFill>
                  <a:srgbClr val="171D17"/>
                </a:solidFill>
                <a:latin typeface="Times New Roman" panose="02020603050405020304" pitchFamily="18" charset="0"/>
                <a:ea typeface="华文楷体" panose="02010600040101010101" pitchFamily="2" charset="-122"/>
              </a:rPr>
              <a:t>    </a:t>
            </a:r>
            <a:r>
              <a:rPr lang="en-US" altLang="zh-CN" sz="2100" b="1" dirty="0" err="1">
                <a:solidFill>
                  <a:srgbClr val="171D17"/>
                </a:solidFill>
                <a:latin typeface="Times New Roman" panose="02020603050405020304" pitchFamily="18" charset="0"/>
                <a:ea typeface="华文楷体" panose="02010600040101010101" pitchFamily="2" charset="-122"/>
              </a:rPr>
              <a:t>i.sender</a:t>
            </a:r>
            <a:r>
              <a:rPr lang="en-US" altLang="zh-CN" sz="2100" b="1" dirty="0">
                <a:solidFill>
                  <a:srgbClr val="171D17"/>
                </a:solidFill>
                <a:latin typeface="Times New Roman" panose="02020603050405020304" pitchFamily="18" charset="0"/>
                <a:ea typeface="华文楷体" panose="02010600040101010101" pitchFamily="2" charset="-122"/>
              </a:rPr>
              <a:t> = </a:t>
            </a:r>
            <a:r>
              <a:rPr lang="en-US" altLang="zh-CN" sz="2100" b="1" dirty="0" err="1">
                <a:solidFill>
                  <a:srgbClr val="171D17"/>
                </a:solidFill>
                <a:latin typeface="Times New Roman" panose="02020603050405020304" pitchFamily="18" charset="0"/>
                <a:ea typeface="华文楷体" panose="02010600040101010101" pitchFamily="2" charset="-122"/>
              </a:rPr>
              <a:t>a.sender</a:t>
            </a:r>
            <a:r>
              <a:rPr lang="en-US" altLang="zh-CN" sz="2100" b="1" dirty="0">
                <a:solidFill>
                  <a:srgbClr val="171D17"/>
                </a:solidFill>
                <a:latin typeface="Times New Roman" panose="02020603050405020304" pitchFamily="18" charset="0"/>
                <a:ea typeface="华文楷体" panose="02010600040101010101" pitchFamily="2" charset="-122"/>
              </a:rPr>
              <a:t>;</a:t>
            </a:r>
          </a:p>
          <a:p>
            <a:r>
              <a:rPr lang="en-US" altLang="zh-CN" sz="2100" b="1" dirty="0">
                <a:solidFill>
                  <a:srgbClr val="171D17"/>
                </a:solidFill>
                <a:latin typeface="Times New Roman" panose="02020603050405020304" pitchFamily="18" charset="0"/>
                <a:ea typeface="华文楷体" panose="02010600040101010101" pitchFamily="2" charset="-122"/>
              </a:rPr>
              <a:t>    </a:t>
            </a:r>
            <a:r>
              <a:rPr lang="en-US" altLang="zh-CN" sz="2100" b="1" dirty="0" err="1">
                <a:solidFill>
                  <a:srgbClr val="171D17"/>
                </a:solidFill>
                <a:latin typeface="Times New Roman" panose="02020603050405020304" pitchFamily="18" charset="0"/>
                <a:ea typeface="华文楷体" panose="02010600040101010101" pitchFamily="2" charset="-122"/>
              </a:rPr>
              <a:t>i.size</a:t>
            </a:r>
            <a:r>
              <a:rPr lang="en-US" altLang="zh-CN" sz="2100" b="1" dirty="0">
                <a:solidFill>
                  <a:srgbClr val="171D17"/>
                </a:solidFill>
                <a:latin typeface="Times New Roman" panose="02020603050405020304" pitchFamily="18" charset="0"/>
                <a:ea typeface="华文楷体" panose="02010600040101010101" pitchFamily="2" charset="-122"/>
              </a:rPr>
              <a:t> = </a:t>
            </a:r>
            <a:r>
              <a:rPr lang="en-US" altLang="zh-CN" sz="2100" b="1" dirty="0" err="1">
                <a:solidFill>
                  <a:srgbClr val="171D17"/>
                </a:solidFill>
                <a:latin typeface="Times New Roman" panose="02020603050405020304" pitchFamily="18" charset="0"/>
                <a:ea typeface="华文楷体" panose="02010600040101010101" pitchFamily="2" charset="-122"/>
              </a:rPr>
              <a:t>a.size</a:t>
            </a:r>
            <a:r>
              <a:rPr lang="en-US" altLang="zh-CN" sz="2100" b="1" dirty="0">
                <a:solidFill>
                  <a:srgbClr val="171D17"/>
                </a:solidFill>
                <a:latin typeface="Times New Roman" panose="02020603050405020304" pitchFamily="18" charset="0"/>
                <a:ea typeface="华文楷体" panose="02010600040101010101" pitchFamily="2" charset="-122"/>
              </a:rPr>
              <a:t>;                           </a:t>
            </a:r>
            <a:endParaRPr lang="zh-CN" altLang="en-US" sz="1800" b="1" dirty="0">
              <a:solidFill>
                <a:srgbClr val="0000FF"/>
              </a:solidFill>
              <a:latin typeface="Times New Roman" panose="02020603050405020304" pitchFamily="18" charset="0"/>
              <a:ea typeface="华文楷体" panose="02010600040101010101" pitchFamily="2" charset="-122"/>
            </a:endParaRPr>
          </a:p>
          <a:p>
            <a:r>
              <a:rPr lang="zh-CN" altLang="en-US" sz="2100" b="1" dirty="0">
                <a:solidFill>
                  <a:srgbClr val="171D17"/>
                </a:solidFill>
                <a:latin typeface="Times New Roman" panose="02020603050405020304" pitchFamily="18" charset="0"/>
                <a:ea typeface="华文楷体" panose="02010600040101010101" pitchFamily="2" charset="-122"/>
              </a:rPr>
              <a:t>    </a:t>
            </a:r>
            <a:r>
              <a:rPr lang="en-US" altLang="zh-CN" sz="2100" b="1" dirty="0" err="1">
                <a:solidFill>
                  <a:srgbClr val="171D17"/>
                </a:solidFill>
                <a:latin typeface="Times New Roman" panose="02020603050405020304" pitchFamily="18" charset="0"/>
                <a:ea typeface="华文楷体" panose="02010600040101010101" pitchFamily="2" charset="-122"/>
              </a:rPr>
              <a:t>i.text</a:t>
            </a:r>
            <a:r>
              <a:rPr lang="en-US" altLang="zh-CN" sz="2100" b="1" dirty="0">
                <a:solidFill>
                  <a:srgbClr val="171D17"/>
                </a:solidFill>
                <a:latin typeface="Times New Roman" panose="02020603050405020304" pitchFamily="18" charset="0"/>
                <a:ea typeface="华文楷体" panose="02010600040101010101" pitchFamily="2" charset="-122"/>
              </a:rPr>
              <a:t> = </a:t>
            </a:r>
            <a:r>
              <a:rPr lang="en-US" altLang="zh-CN" sz="2100" b="1" dirty="0" err="1">
                <a:solidFill>
                  <a:srgbClr val="171D17"/>
                </a:solidFill>
                <a:latin typeface="Times New Roman" panose="02020603050405020304" pitchFamily="18" charset="0"/>
                <a:ea typeface="华文楷体" panose="02010600040101010101" pitchFamily="2" charset="-122"/>
              </a:rPr>
              <a:t>a.text</a:t>
            </a:r>
            <a:r>
              <a:rPr lang="en-US" altLang="zh-CN" sz="2100" b="1" dirty="0">
                <a:solidFill>
                  <a:srgbClr val="171D17"/>
                </a:solidFill>
                <a:latin typeface="Times New Roman" panose="02020603050405020304" pitchFamily="18" charset="0"/>
                <a:ea typeface="华文楷体" panose="02010600040101010101" pitchFamily="2" charset="-122"/>
              </a:rPr>
              <a:t>;          </a:t>
            </a:r>
            <a:r>
              <a:rPr lang="zh-CN" altLang="en-US" sz="1800" b="1" dirty="0">
                <a:solidFill>
                  <a:srgbClr val="0000FF"/>
                </a:solidFill>
                <a:latin typeface="Times New Roman" panose="02020603050405020304" pitchFamily="18" charset="0"/>
                <a:ea typeface="华文楷体" panose="02010600040101010101" pitchFamily="2" charset="-122"/>
              </a:rPr>
              <a:t>复制</a:t>
            </a:r>
            <a:r>
              <a:rPr lang="zh-CN" altLang="zh-CN" sz="1800" b="1" dirty="0">
                <a:solidFill>
                  <a:srgbClr val="0000FF"/>
                </a:solidFill>
                <a:latin typeface="Times New Roman" panose="02020603050405020304" pitchFamily="18" charset="0"/>
                <a:ea typeface="华文楷体" panose="02010600040101010101" pitchFamily="2" charset="-122"/>
              </a:rPr>
              <a:t>发送区</a:t>
            </a:r>
            <a:r>
              <a:rPr lang="en-US" altLang="zh-CN" sz="1800" b="1" dirty="0">
                <a:solidFill>
                  <a:srgbClr val="0000FF"/>
                </a:solidFill>
                <a:latin typeface="Times New Roman" panose="02020603050405020304" pitchFamily="18" charset="0"/>
                <a:ea typeface="华文楷体" panose="02010600040101010101" pitchFamily="2" charset="-122"/>
              </a:rPr>
              <a:t>a</a:t>
            </a:r>
            <a:r>
              <a:rPr lang="zh-CN" altLang="zh-CN" sz="1800" b="1" dirty="0">
                <a:solidFill>
                  <a:srgbClr val="0000FF"/>
                </a:solidFill>
                <a:latin typeface="Times New Roman" panose="02020603050405020304" pitchFamily="18" charset="0"/>
                <a:ea typeface="华文楷体" panose="02010600040101010101" pitchFamily="2" charset="-122"/>
              </a:rPr>
              <a:t>中的信息</a:t>
            </a:r>
            <a:r>
              <a:rPr lang="zh-CN" altLang="en-US" sz="1800" b="1" dirty="0">
                <a:solidFill>
                  <a:srgbClr val="0000FF"/>
                </a:solidFill>
                <a:latin typeface="Times New Roman" panose="02020603050405020304" pitchFamily="18" charset="0"/>
                <a:ea typeface="华文楷体" panose="02010600040101010101" pitchFamily="2" charset="-122"/>
              </a:rPr>
              <a:t>到消息缓冲区</a:t>
            </a:r>
            <a:r>
              <a:rPr lang="en-US" altLang="zh-CN" sz="1800" b="1" dirty="0" err="1">
                <a:solidFill>
                  <a:srgbClr val="0000FF"/>
                </a:solidFill>
                <a:latin typeface="Times New Roman" panose="02020603050405020304" pitchFamily="18" charset="0"/>
                <a:ea typeface="华文楷体" panose="02010600040101010101" pitchFamily="2" charset="-122"/>
              </a:rPr>
              <a:t>i</a:t>
            </a:r>
            <a:r>
              <a:rPr lang="zh-CN" altLang="en-US" sz="1800" b="1" dirty="0">
                <a:solidFill>
                  <a:srgbClr val="0000FF"/>
                </a:solidFill>
                <a:latin typeface="Times New Roman" panose="02020603050405020304" pitchFamily="18" charset="0"/>
                <a:ea typeface="华文楷体" panose="02010600040101010101" pitchFamily="2" charset="-122"/>
              </a:rPr>
              <a:t>中</a:t>
            </a:r>
          </a:p>
          <a:p>
            <a:r>
              <a:rPr lang="zh-CN" altLang="en-US" sz="2100" b="1" dirty="0">
                <a:solidFill>
                  <a:srgbClr val="171D17"/>
                </a:solidFill>
                <a:latin typeface="Times New Roman" panose="02020603050405020304" pitchFamily="18" charset="0"/>
                <a:ea typeface="华文楷体" panose="02010600040101010101" pitchFamily="2" charset="-122"/>
              </a:rPr>
              <a:t>    </a:t>
            </a:r>
            <a:r>
              <a:rPr lang="en-US" altLang="zh-CN" sz="2100" b="1" dirty="0" err="1">
                <a:solidFill>
                  <a:srgbClr val="171D17"/>
                </a:solidFill>
                <a:latin typeface="Times New Roman" panose="02020603050405020304" pitchFamily="18" charset="0"/>
                <a:ea typeface="华文楷体" panose="02010600040101010101" pitchFamily="2" charset="-122"/>
              </a:rPr>
              <a:t>i.next</a:t>
            </a:r>
            <a:r>
              <a:rPr lang="en-US" altLang="zh-CN" sz="2100" b="1" dirty="0">
                <a:solidFill>
                  <a:srgbClr val="171D17"/>
                </a:solidFill>
                <a:latin typeface="Times New Roman" panose="02020603050405020304" pitchFamily="18" charset="0"/>
                <a:ea typeface="华文楷体" panose="02010600040101010101" pitchFamily="2" charset="-122"/>
              </a:rPr>
              <a:t> = 0;</a:t>
            </a:r>
          </a:p>
          <a:p>
            <a:r>
              <a:rPr lang="en-US" altLang="zh-CN" sz="2100" b="1" dirty="0">
                <a:solidFill>
                  <a:srgbClr val="171D17"/>
                </a:solidFill>
                <a:latin typeface="Times New Roman" panose="02020603050405020304" pitchFamily="18" charset="0"/>
                <a:ea typeface="华文楷体" panose="02010600040101010101" pitchFamily="2" charset="-122"/>
              </a:rPr>
              <a:t>    </a:t>
            </a:r>
            <a:r>
              <a:rPr lang="en-US" altLang="zh-CN" sz="2100" b="1" dirty="0" err="1">
                <a:solidFill>
                  <a:srgbClr val="171D17"/>
                </a:solidFill>
                <a:latin typeface="Times New Roman" panose="02020603050405020304" pitchFamily="18" charset="0"/>
                <a:ea typeface="华文楷体" panose="02010600040101010101" pitchFamily="2" charset="-122"/>
              </a:rPr>
              <a:t>getid</a:t>
            </a:r>
            <a:r>
              <a:rPr lang="en-US" altLang="zh-CN" sz="2100" b="1" dirty="0">
                <a:solidFill>
                  <a:srgbClr val="171D17"/>
                </a:solidFill>
                <a:latin typeface="Times New Roman" panose="02020603050405020304" pitchFamily="18" charset="0"/>
                <a:ea typeface="华文楷体" panose="02010600040101010101" pitchFamily="2" charset="-122"/>
              </a:rPr>
              <a:t>(PCB set, receiver. j );  </a:t>
            </a:r>
            <a:r>
              <a:rPr lang="zh-CN" altLang="en-US" sz="1800" b="1" dirty="0">
                <a:solidFill>
                  <a:srgbClr val="0000FF"/>
                </a:solidFill>
                <a:latin typeface="Times New Roman" panose="02020603050405020304" pitchFamily="18" charset="0"/>
                <a:ea typeface="华文楷体" panose="02010600040101010101" pitchFamily="2" charset="-122"/>
              </a:rPr>
              <a:t>获得接收进程的内部标识符</a:t>
            </a:r>
            <a:r>
              <a:rPr lang="en-US" altLang="zh-CN" sz="1800" b="1" dirty="0">
                <a:solidFill>
                  <a:srgbClr val="0000FF"/>
                </a:solidFill>
                <a:latin typeface="Times New Roman" panose="02020603050405020304" pitchFamily="18" charset="0"/>
                <a:ea typeface="华文楷体" panose="02010600040101010101" pitchFamily="2" charset="-122"/>
              </a:rPr>
              <a:t>j</a:t>
            </a:r>
          </a:p>
          <a:p>
            <a:r>
              <a:rPr lang="en-US" altLang="zh-CN" sz="2100" b="1" dirty="0">
                <a:solidFill>
                  <a:srgbClr val="171D17"/>
                </a:solidFill>
                <a:latin typeface="Times New Roman" panose="02020603050405020304" pitchFamily="18" charset="0"/>
                <a:ea typeface="华文楷体" panose="02010600040101010101" pitchFamily="2" charset="-122"/>
              </a:rPr>
              <a:t>    wait ( </a:t>
            </a:r>
            <a:r>
              <a:rPr lang="en-US" altLang="zh-CN" sz="2100" b="1" dirty="0" err="1">
                <a:solidFill>
                  <a:srgbClr val="171D17"/>
                </a:solidFill>
                <a:latin typeface="Times New Roman" panose="02020603050405020304" pitchFamily="18" charset="0"/>
                <a:ea typeface="华文楷体" panose="02010600040101010101" pitchFamily="2" charset="-122"/>
              </a:rPr>
              <a:t>j.mutex</a:t>
            </a:r>
            <a:r>
              <a:rPr lang="en-US" altLang="zh-CN" sz="2100" b="1" dirty="0">
                <a:solidFill>
                  <a:srgbClr val="171D17"/>
                </a:solidFill>
                <a:latin typeface="Times New Roman" panose="02020603050405020304" pitchFamily="18" charset="0"/>
                <a:ea typeface="华文楷体" panose="02010600040101010101" pitchFamily="2" charset="-122"/>
              </a:rPr>
              <a:t> );</a:t>
            </a:r>
          </a:p>
          <a:p>
            <a:r>
              <a:rPr lang="en-US" altLang="zh-CN" sz="2100" b="1" dirty="0">
                <a:solidFill>
                  <a:srgbClr val="171D17"/>
                </a:solidFill>
                <a:latin typeface="Times New Roman" panose="02020603050405020304" pitchFamily="18" charset="0"/>
                <a:ea typeface="华文楷体" panose="02010600040101010101" pitchFamily="2" charset="-122"/>
              </a:rPr>
              <a:t>    insert( &amp;</a:t>
            </a:r>
            <a:r>
              <a:rPr lang="en-US" altLang="zh-CN" sz="2100" b="1" dirty="0" err="1">
                <a:solidFill>
                  <a:srgbClr val="171D17"/>
                </a:solidFill>
                <a:latin typeface="Times New Roman" panose="02020603050405020304" pitchFamily="18" charset="0"/>
                <a:ea typeface="华文楷体" panose="02010600040101010101" pitchFamily="2" charset="-122"/>
              </a:rPr>
              <a:t>j.mq</a:t>
            </a:r>
            <a:r>
              <a:rPr lang="en-US" altLang="zh-CN" sz="2100" b="1" dirty="0">
                <a:solidFill>
                  <a:srgbClr val="171D17"/>
                </a:solidFill>
                <a:latin typeface="Times New Roman" panose="02020603050405020304" pitchFamily="18" charset="0"/>
                <a:ea typeface="华文楷体" panose="02010600040101010101" pitchFamily="2" charset="-122"/>
              </a:rPr>
              <a:t>, </a:t>
            </a:r>
            <a:r>
              <a:rPr lang="en-US" altLang="zh-CN" sz="2100" b="1" dirty="0" err="1">
                <a:solidFill>
                  <a:srgbClr val="171D17"/>
                </a:solidFill>
                <a:latin typeface="Times New Roman" panose="02020603050405020304" pitchFamily="18" charset="0"/>
                <a:ea typeface="华文楷体" panose="02010600040101010101" pitchFamily="2" charset="-122"/>
              </a:rPr>
              <a:t>i</a:t>
            </a:r>
            <a:r>
              <a:rPr lang="en-US" altLang="zh-CN" sz="2100" b="1" dirty="0">
                <a:solidFill>
                  <a:srgbClr val="171D17"/>
                </a:solidFill>
                <a:latin typeface="Times New Roman" panose="02020603050405020304" pitchFamily="18" charset="0"/>
                <a:ea typeface="华文楷体" panose="02010600040101010101" pitchFamily="2" charset="-122"/>
              </a:rPr>
              <a:t> );                   </a:t>
            </a:r>
            <a:r>
              <a:rPr lang="zh-CN" altLang="en-US" sz="1800" b="1" dirty="0">
                <a:solidFill>
                  <a:srgbClr val="0000FF"/>
                </a:solidFill>
                <a:latin typeface="Times New Roman" panose="02020603050405020304" pitchFamily="18" charset="0"/>
                <a:ea typeface="华文楷体" panose="02010600040101010101" pitchFamily="2" charset="-122"/>
              </a:rPr>
              <a:t>将消息缓冲区插入消息队列</a:t>
            </a:r>
          </a:p>
          <a:p>
            <a:r>
              <a:rPr lang="zh-CN" altLang="en-US" sz="2100" b="1" dirty="0">
                <a:solidFill>
                  <a:srgbClr val="171D17"/>
                </a:solidFill>
                <a:latin typeface="Times New Roman" panose="02020603050405020304" pitchFamily="18" charset="0"/>
                <a:ea typeface="华文楷体" panose="02010600040101010101" pitchFamily="2" charset="-122"/>
              </a:rPr>
              <a:t>    </a:t>
            </a:r>
            <a:r>
              <a:rPr lang="en-US" altLang="zh-CN" sz="2100" b="1" dirty="0">
                <a:solidFill>
                  <a:srgbClr val="171D17"/>
                </a:solidFill>
                <a:latin typeface="Times New Roman" panose="02020603050405020304" pitchFamily="18" charset="0"/>
                <a:ea typeface="华文楷体" panose="02010600040101010101" pitchFamily="2" charset="-122"/>
              </a:rPr>
              <a:t>signal ( </a:t>
            </a:r>
            <a:r>
              <a:rPr lang="en-US" altLang="zh-CN" sz="2100" b="1" dirty="0" err="1">
                <a:solidFill>
                  <a:srgbClr val="171D17"/>
                </a:solidFill>
                <a:latin typeface="Times New Roman" panose="02020603050405020304" pitchFamily="18" charset="0"/>
                <a:ea typeface="华文楷体" panose="02010600040101010101" pitchFamily="2" charset="-122"/>
              </a:rPr>
              <a:t>j.mutex</a:t>
            </a:r>
            <a:r>
              <a:rPr lang="en-US" altLang="zh-CN" sz="2100" b="1" dirty="0">
                <a:solidFill>
                  <a:srgbClr val="171D17"/>
                </a:solidFill>
                <a:latin typeface="Times New Roman" panose="02020603050405020304" pitchFamily="18" charset="0"/>
                <a:ea typeface="华文楷体" panose="02010600040101010101" pitchFamily="2" charset="-122"/>
              </a:rPr>
              <a:t> ) ;</a:t>
            </a:r>
          </a:p>
          <a:p>
            <a:r>
              <a:rPr lang="en-US" altLang="zh-CN" sz="2100" b="1" dirty="0">
                <a:solidFill>
                  <a:srgbClr val="171D17"/>
                </a:solidFill>
                <a:latin typeface="Times New Roman" panose="02020603050405020304" pitchFamily="18" charset="0"/>
                <a:ea typeface="华文楷体" panose="02010600040101010101" pitchFamily="2" charset="-122"/>
              </a:rPr>
              <a:t>    signal ( </a:t>
            </a:r>
            <a:r>
              <a:rPr lang="en-US" altLang="zh-CN" sz="2100" b="1" dirty="0" err="1">
                <a:solidFill>
                  <a:srgbClr val="171D17"/>
                </a:solidFill>
                <a:latin typeface="Times New Roman" panose="02020603050405020304" pitchFamily="18" charset="0"/>
                <a:ea typeface="华文楷体" panose="02010600040101010101" pitchFamily="2" charset="-122"/>
              </a:rPr>
              <a:t>j.Sm</a:t>
            </a:r>
            <a:r>
              <a:rPr lang="en-US" altLang="zh-CN" sz="2100" b="1" dirty="0">
                <a:solidFill>
                  <a:srgbClr val="171D17"/>
                </a:solidFill>
                <a:latin typeface="Times New Roman" panose="02020603050405020304" pitchFamily="18" charset="0"/>
                <a:ea typeface="华文楷体" panose="02010600040101010101" pitchFamily="2" charset="-122"/>
              </a:rPr>
              <a:t> );       </a:t>
            </a:r>
            <a:r>
              <a:rPr lang="zh-CN" altLang="en-US" sz="1800" b="1" dirty="0">
                <a:solidFill>
                  <a:srgbClr val="0000FF"/>
                </a:solidFill>
                <a:latin typeface="Times New Roman" panose="02020603050405020304" pitchFamily="18" charset="0"/>
                <a:ea typeface="华文楷体" panose="02010600040101010101" pitchFamily="2" charset="-122"/>
              </a:rPr>
              <a:t>通知 </a:t>
            </a:r>
            <a:r>
              <a:rPr lang="en-US" altLang="zh-CN" sz="1800" b="1" dirty="0">
                <a:solidFill>
                  <a:srgbClr val="0000FF"/>
                </a:solidFill>
                <a:latin typeface="Times New Roman" panose="02020603050405020304" pitchFamily="18" charset="0"/>
                <a:ea typeface="华文楷体" panose="02010600040101010101" pitchFamily="2" charset="-122"/>
              </a:rPr>
              <a:t>J </a:t>
            </a:r>
            <a:r>
              <a:rPr lang="zh-CN" altLang="en-US" sz="1800" b="1" dirty="0">
                <a:solidFill>
                  <a:srgbClr val="0000FF"/>
                </a:solidFill>
                <a:latin typeface="Times New Roman" panose="02020603050405020304" pitchFamily="18" charset="0"/>
                <a:ea typeface="华文楷体" panose="02010600040101010101" pitchFamily="2" charset="-122"/>
              </a:rPr>
              <a:t>进程有消息挂到它 的消息队列上</a:t>
            </a:r>
          </a:p>
          <a:p>
            <a:r>
              <a:rPr lang="zh-CN" altLang="en-US" sz="2100" b="1" dirty="0">
                <a:solidFill>
                  <a:srgbClr val="171D17"/>
                </a:solidFill>
                <a:latin typeface="Times New Roman" panose="02020603050405020304" pitchFamily="18" charset="0"/>
                <a:ea typeface="华文楷体" panose="02010600040101010101" pitchFamily="2" charset="-122"/>
              </a:rPr>
              <a:t> </a:t>
            </a:r>
            <a:r>
              <a:rPr lang="en-US" altLang="zh-CN" sz="2100" b="1" dirty="0">
                <a:solidFill>
                  <a:srgbClr val="171D17"/>
                </a:solidFill>
                <a:latin typeface="Times New Roman" panose="02020603050405020304" pitchFamily="18" charset="0"/>
                <a:ea typeface="华文楷体" panose="02010600040101010101" pitchFamily="2" charset="-122"/>
              </a:rPr>
              <a:t> }</a:t>
            </a:r>
          </a:p>
        </p:txBody>
      </p:sp>
      <p:sp>
        <p:nvSpPr>
          <p:cNvPr id="6" name="Rectangle 4">
            <a:extLst>
              <a:ext uri="{FF2B5EF4-FFF2-40B4-BE49-F238E27FC236}">
                <a16:creationId xmlns:a16="http://schemas.microsoft.com/office/drawing/2014/main" id="{C730AB8E-8025-624E-BC38-B428C4BE7DCF}"/>
              </a:ext>
            </a:extLst>
          </p:cNvPr>
          <p:cNvSpPr>
            <a:spLocks noChangeArrowheads="1"/>
          </p:cNvSpPr>
          <p:nvPr/>
        </p:nvSpPr>
        <p:spPr bwMode="auto">
          <a:xfrm>
            <a:off x="1331640" y="250710"/>
            <a:ext cx="7421438" cy="69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2.6</a:t>
            </a:r>
            <a:r>
              <a:rPr lang="zh-CN" altLang="en-US" sz="2800" b="1" dirty="0">
                <a:solidFill>
                  <a:srgbClr val="0000FF"/>
                </a:solidFill>
                <a:latin typeface="宋体" panose="02010600030101010101" pitchFamily="2" charset="-122"/>
              </a:rPr>
              <a:t>  </a:t>
            </a:r>
            <a:r>
              <a:rPr lang="zh-TW" altLang="en-US" sz="2800" b="1" dirty="0">
                <a:solidFill>
                  <a:srgbClr val="0000FF"/>
                </a:solidFill>
                <a:latin typeface="宋体" panose="02010600030101010101" pitchFamily="2" charset="-122"/>
              </a:rPr>
              <a:t>调度算法</a:t>
            </a:r>
            <a:r>
              <a:rPr lang="zh-CN" altLang="en-US" sz="2800" b="1" dirty="0">
                <a:solidFill>
                  <a:srgbClr val="0000FF"/>
                </a:solidFill>
                <a:latin typeface="宋体" panose="02010600030101010101" pitchFamily="2" charset="-122"/>
              </a:rPr>
              <a:t>－－</a:t>
            </a:r>
            <a:r>
              <a:rPr lang="zh-CN" altLang="en-US" sz="2800" b="1" dirty="0">
                <a:solidFill>
                  <a:srgbClr val="FF0000"/>
                </a:solidFill>
                <a:latin typeface="宋体" panose="02010600030101010101" pitchFamily="2" charset="-122"/>
              </a:rPr>
              <a:t>消息缓冲队列通信机制</a:t>
            </a:r>
          </a:p>
        </p:txBody>
      </p:sp>
      <p:sp>
        <p:nvSpPr>
          <p:cNvPr id="2" name="Slide Number Placeholder 1">
            <a:extLst>
              <a:ext uri="{FF2B5EF4-FFF2-40B4-BE49-F238E27FC236}">
                <a16:creationId xmlns:a16="http://schemas.microsoft.com/office/drawing/2014/main" id="{DE6C8E81-B29C-714B-8919-3A79A4320F32}"/>
              </a:ext>
            </a:extLst>
          </p:cNvPr>
          <p:cNvSpPr>
            <a:spLocks noGrp="1"/>
          </p:cNvSpPr>
          <p:nvPr>
            <p:ph type="sldNum" sz="quarter" idx="12"/>
          </p:nvPr>
        </p:nvSpPr>
        <p:spPr/>
        <p:txBody>
          <a:bodyPr/>
          <a:lstStyle/>
          <a:p>
            <a:fld id="{DC6D1BD5-D0BD-4B4A-ABF2-851E9CF71F86}" type="slidenum">
              <a:rPr lang="zh-CN" altLang="en-US" smtClean="0"/>
              <a:pPr/>
              <a:t>130</a:t>
            </a:fld>
            <a:endParaRPr lang="en-US" altLang="zh-CN" dirty="0"/>
          </a:p>
        </p:txBody>
      </p:sp>
    </p:spTree>
    <p:extLst>
      <p:ext uri="{BB962C8B-B14F-4D97-AF65-F5344CB8AC3E}">
        <p14:creationId xmlns:p14="http://schemas.microsoft.com/office/powerpoint/2010/main" val="3985804804"/>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4421">
                                            <p:bg/>
                                          </p:spTgt>
                                        </p:tgtEl>
                                        <p:attrNameLst>
                                          <p:attrName>style.visibility</p:attrName>
                                        </p:attrNameLst>
                                      </p:cBhvr>
                                      <p:to>
                                        <p:strVal val="visible"/>
                                      </p:to>
                                    </p:set>
                                    <p:animEffect transition="in" filter="dissolve">
                                      <p:cBhvr>
                                        <p:cTn id="7" dur="500"/>
                                        <p:tgtEl>
                                          <p:spTgt spid="444421">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4421">
                                            <p:txEl>
                                              <p:pRg st="0" end="0"/>
                                            </p:txEl>
                                          </p:spTgt>
                                        </p:tgtEl>
                                        <p:attrNameLst>
                                          <p:attrName>style.visibility</p:attrName>
                                        </p:attrNameLst>
                                      </p:cBhvr>
                                      <p:to>
                                        <p:strVal val="visible"/>
                                      </p:to>
                                    </p:set>
                                    <p:animEffect transition="in" filter="dissolve">
                                      <p:cBhvr>
                                        <p:cTn id="12" dur="500"/>
                                        <p:tgtEl>
                                          <p:spTgt spid="44442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44421">
                                            <p:txEl>
                                              <p:pRg st="1" end="1"/>
                                            </p:txEl>
                                          </p:spTgt>
                                        </p:tgtEl>
                                        <p:attrNameLst>
                                          <p:attrName>style.visibility</p:attrName>
                                        </p:attrNameLst>
                                      </p:cBhvr>
                                      <p:to>
                                        <p:strVal val="visible"/>
                                      </p:to>
                                    </p:set>
                                    <p:animEffect transition="in" filter="dissolve">
                                      <p:cBhvr>
                                        <p:cTn id="17" dur="500"/>
                                        <p:tgtEl>
                                          <p:spTgt spid="44442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44421">
                                            <p:txEl>
                                              <p:pRg st="2" end="2"/>
                                            </p:txEl>
                                          </p:spTgt>
                                        </p:tgtEl>
                                        <p:attrNameLst>
                                          <p:attrName>style.visibility</p:attrName>
                                        </p:attrNameLst>
                                      </p:cBhvr>
                                      <p:to>
                                        <p:strVal val="visible"/>
                                      </p:to>
                                    </p:set>
                                    <p:animEffect transition="in" filter="dissolve">
                                      <p:cBhvr>
                                        <p:cTn id="22" dur="500"/>
                                        <p:tgtEl>
                                          <p:spTgt spid="44442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44421">
                                            <p:txEl>
                                              <p:pRg st="3" end="3"/>
                                            </p:txEl>
                                          </p:spTgt>
                                        </p:tgtEl>
                                        <p:attrNameLst>
                                          <p:attrName>style.visibility</p:attrName>
                                        </p:attrNameLst>
                                      </p:cBhvr>
                                      <p:to>
                                        <p:strVal val="visible"/>
                                      </p:to>
                                    </p:set>
                                    <p:animEffect transition="in" filter="dissolve">
                                      <p:cBhvr>
                                        <p:cTn id="27" dur="500"/>
                                        <p:tgtEl>
                                          <p:spTgt spid="44442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44421">
                                            <p:txEl>
                                              <p:pRg st="4" end="4"/>
                                            </p:txEl>
                                          </p:spTgt>
                                        </p:tgtEl>
                                        <p:attrNameLst>
                                          <p:attrName>style.visibility</p:attrName>
                                        </p:attrNameLst>
                                      </p:cBhvr>
                                      <p:to>
                                        <p:strVal val="visible"/>
                                      </p:to>
                                    </p:set>
                                    <p:animEffect transition="in" filter="dissolve">
                                      <p:cBhvr>
                                        <p:cTn id="32" dur="500"/>
                                        <p:tgtEl>
                                          <p:spTgt spid="44442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44421">
                                            <p:txEl>
                                              <p:pRg st="5" end="5"/>
                                            </p:txEl>
                                          </p:spTgt>
                                        </p:tgtEl>
                                        <p:attrNameLst>
                                          <p:attrName>style.visibility</p:attrName>
                                        </p:attrNameLst>
                                      </p:cBhvr>
                                      <p:to>
                                        <p:strVal val="visible"/>
                                      </p:to>
                                    </p:set>
                                    <p:animEffect transition="in" filter="dissolve">
                                      <p:cBhvr>
                                        <p:cTn id="37" dur="500"/>
                                        <p:tgtEl>
                                          <p:spTgt spid="444421">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444421">
                                            <p:txEl>
                                              <p:pRg st="6" end="6"/>
                                            </p:txEl>
                                          </p:spTgt>
                                        </p:tgtEl>
                                        <p:attrNameLst>
                                          <p:attrName>style.visibility</p:attrName>
                                        </p:attrNameLst>
                                      </p:cBhvr>
                                      <p:to>
                                        <p:strVal val="visible"/>
                                      </p:to>
                                    </p:set>
                                    <p:animEffect transition="in" filter="dissolve">
                                      <p:cBhvr>
                                        <p:cTn id="42" dur="500"/>
                                        <p:tgtEl>
                                          <p:spTgt spid="444421">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444421">
                                            <p:txEl>
                                              <p:pRg st="7" end="7"/>
                                            </p:txEl>
                                          </p:spTgt>
                                        </p:tgtEl>
                                        <p:attrNameLst>
                                          <p:attrName>style.visibility</p:attrName>
                                        </p:attrNameLst>
                                      </p:cBhvr>
                                      <p:to>
                                        <p:strVal val="visible"/>
                                      </p:to>
                                    </p:set>
                                    <p:animEffect transition="in" filter="dissolve">
                                      <p:cBhvr>
                                        <p:cTn id="47" dur="500"/>
                                        <p:tgtEl>
                                          <p:spTgt spid="444421">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444421">
                                            <p:txEl>
                                              <p:pRg st="8" end="8"/>
                                            </p:txEl>
                                          </p:spTgt>
                                        </p:tgtEl>
                                        <p:attrNameLst>
                                          <p:attrName>style.visibility</p:attrName>
                                        </p:attrNameLst>
                                      </p:cBhvr>
                                      <p:to>
                                        <p:strVal val="visible"/>
                                      </p:to>
                                    </p:set>
                                    <p:animEffect transition="in" filter="dissolve">
                                      <p:cBhvr>
                                        <p:cTn id="52" dur="500"/>
                                        <p:tgtEl>
                                          <p:spTgt spid="444421">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444421">
                                            <p:txEl>
                                              <p:pRg st="9" end="9"/>
                                            </p:txEl>
                                          </p:spTgt>
                                        </p:tgtEl>
                                        <p:attrNameLst>
                                          <p:attrName>style.visibility</p:attrName>
                                        </p:attrNameLst>
                                      </p:cBhvr>
                                      <p:to>
                                        <p:strVal val="visible"/>
                                      </p:to>
                                    </p:set>
                                    <p:animEffect transition="in" filter="dissolve">
                                      <p:cBhvr>
                                        <p:cTn id="57" dur="500"/>
                                        <p:tgtEl>
                                          <p:spTgt spid="444421">
                                            <p:txEl>
                                              <p:pRg st="9" end="9"/>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444421">
                                            <p:txEl>
                                              <p:pRg st="10" end="10"/>
                                            </p:txEl>
                                          </p:spTgt>
                                        </p:tgtEl>
                                        <p:attrNameLst>
                                          <p:attrName>style.visibility</p:attrName>
                                        </p:attrNameLst>
                                      </p:cBhvr>
                                      <p:to>
                                        <p:strVal val="visible"/>
                                      </p:to>
                                    </p:set>
                                    <p:animEffect transition="in" filter="dissolve">
                                      <p:cBhvr>
                                        <p:cTn id="62" dur="500"/>
                                        <p:tgtEl>
                                          <p:spTgt spid="444421">
                                            <p:txEl>
                                              <p:pRg st="10" end="10"/>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444421">
                                            <p:txEl>
                                              <p:pRg st="11" end="11"/>
                                            </p:txEl>
                                          </p:spTgt>
                                        </p:tgtEl>
                                        <p:attrNameLst>
                                          <p:attrName>style.visibility</p:attrName>
                                        </p:attrNameLst>
                                      </p:cBhvr>
                                      <p:to>
                                        <p:strVal val="visible"/>
                                      </p:to>
                                    </p:set>
                                    <p:animEffect transition="in" filter="dissolve">
                                      <p:cBhvr>
                                        <p:cTn id="67" dur="500"/>
                                        <p:tgtEl>
                                          <p:spTgt spid="44442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421" grpId="0" build="p"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8" name="Rectangle 4">
            <a:extLst>
              <a:ext uri="{FF2B5EF4-FFF2-40B4-BE49-F238E27FC236}">
                <a16:creationId xmlns:a16="http://schemas.microsoft.com/office/drawing/2014/main" id="{9D541EFF-2B7D-0A4E-86C6-420D2F656C42}"/>
              </a:ext>
            </a:extLst>
          </p:cNvPr>
          <p:cNvSpPr>
            <a:spLocks noChangeArrowheads="1"/>
          </p:cNvSpPr>
          <p:nvPr/>
        </p:nvSpPr>
        <p:spPr bwMode="auto">
          <a:xfrm>
            <a:off x="1600200" y="1322785"/>
            <a:ext cx="360045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b="1">
                <a:solidFill>
                  <a:srgbClr val="FF00FF"/>
                </a:solidFill>
                <a:latin typeface="华文楷体" panose="02010600040101010101" pitchFamily="2" charset="-122"/>
                <a:ea typeface="华文楷体" panose="02010600040101010101" pitchFamily="2" charset="-122"/>
              </a:rPr>
              <a:t>3</a:t>
            </a:r>
            <a:r>
              <a:rPr lang="zh-CN" altLang="en-US" b="1">
                <a:solidFill>
                  <a:srgbClr val="FF00FF"/>
                </a:solidFill>
                <a:latin typeface="华文楷体" panose="02010600040101010101" pitchFamily="2" charset="-122"/>
                <a:ea typeface="华文楷体" panose="02010600040101010101" pitchFamily="2" charset="-122"/>
              </a:rPr>
              <a:t>、接收原语</a:t>
            </a:r>
            <a:endParaRPr lang="zh-CN" altLang="en-US" b="1">
              <a:solidFill>
                <a:srgbClr val="FF00FF"/>
              </a:solidFill>
              <a:latin typeface="华文楷体" panose="02010600040101010101" pitchFamily="2" charset="-122"/>
              <a:ea typeface="华文楷体" panose="02010600040101010101" pitchFamily="2" charset="-122"/>
              <a:sym typeface="Wingdings" pitchFamily="2" charset="2"/>
            </a:endParaRPr>
          </a:p>
        </p:txBody>
      </p:sp>
      <p:sp>
        <p:nvSpPr>
          <p:cNvPr id="446469" name="Rectangle 5">
            <a:extLst>
              <a:ext uri="{FF2B5EF4-FFF2-40B4-BE49-F238E27FC236}">
                <a16:creationId xmlns:a16="http://schemas.microsoft.com/office/drawing/2014/main" id="{CA1CA101-DD02-0849-A98E-BAD435F929BA}"/>
              </a:ext>
            </a:extLst>
          </p:cNvPr>
          <p:cNvSpPr>
            <a:spLocks noChangeArrowheads="1"/>
          </p:cNvSpPr>
          <p:nvPr/>
        </p:nvSpPr>
        <p:spPr bwMode="auto">
          <a:xfrm>
            <a:off x="1115616" y="2014660"/>
            <a:ext cx="7056784" cy="4294660"/>
          </a:xfrm>
          <a:prstGeom prst="rect">
            <a:avLst/>
          </a:prstGeom>
          <a:solidFill>
            <a:srgbClr val="F8F8F8"/>
          </a:solidFill>
          <a:ln w="12700">
            <a:noFill/>
            <a:miter lim="800000"/>
            <a:headEnd type="none" w="sm" len="sm"/>
            <a:tailEnd type="none" w="sm" len="sm"/>
          </a:ln>
          <a:effec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sz="2100" b="1" dirty="0">
                <a:solidFill>
                  <a:srgbClr val="171D17"/>
                </a:solidFill>
                <a:latin typeface="Times New Roman" panose="02020603050405020304" pitchFamily="18" charset="0"/>
                <a:ea typeface="华文楷体" panose="02010600040101010101" pitchFamily="2" charset="-122"/>
              </a:rPr>
              <a:t> void receive ( b ) {</a:t>
            </a:r>
          </a:p>
          <a:p>
            <a:r>
              <a:rPr lang="en-US" altLang="zh-CN" sz="2100" b="1" dirty="0">
                <a:solidFill>
                  <a:srgbClr val="171D17"/>
                </a:solidFill>
                <a:latin typeface="Times New Roman" panose="02020603050405020304" pitchFamily="18" charset="0"/>
                <a:ea typeface="华文楷体" panose="02010600040101010101" pitchFamily="2" charset="-122"/>
              </a:rPr>
              <a:t>      j := internal name;             </a:t>
            </a:r>
            <a:r>
              <a:rPr lang="en-US" altLang="zh-CN" sz="2100" b="1" dirty="0">
                <a:solidFill>
                  <a:srgbClr val="0000FF"/>
                </a:solidFill>
                <a:latin typeface="Times New Roman" panose="02020603050405020304" pitchFamily="18" charset="0"/>
                <a:ea typeface="华文楷体" panose="02010600040101010101" pitchFamily="2" charset="-122"/>
              </a:rPr>
              <a:t>j </a:t>
            </a:r>
            <a:r>
              <a:rPr lang="zh-CN" altLang="en-US" sz="2100" b="1" dirty="0">
                <a:solidFill>
                  <a:srgbClr val="0000FF"/>
                </a:solidFill>
                <a:latin typeface="Times New Roman" panose="02020603050405020304" pitchFamily="18" charset="0"/>
                <a:ea typeface="华文楷体" panose="02010600040101010101" pitchFamily="2" charset="-122"/>
              </a:rPr>
              <a:t>为接收进程内部标识符</a:t>
            </a:r>
          </a:p>
          <a:p>
            <a:pPr lvl="1"/>
            <a:r>
              <a:rPr lang="en-US" altLang="zh-CN" sz="2100" b="1" dirty="0">
                <a:solidFill>
                  <a:srgbClr val="171D17"/>
                </a:solidFill>
                <a:latin typeface="Times New Roman" panose="02020603050405020304" pitchFamily="18" charset="0"/>
                <a:ea typeface="华文楷体" panose="02010600040101010101" pitchFamily="2" charset="-122"/>
              </a:rPr>
              <a:t>wait ( </a:t>
            </a:r>
            <a:r>
              <a:rPr lang="en-US" altLang="zh-CN" sz="2100" b="1" dirty="0" err="1">
                <a:solidFill>
                  <a:srgbClr val="171D17"/>
                </a:solidFill>
                <a:latin typeface="Times New Roman" panose="02020603050405020304" pitchFamily="18" charset="0"/>
                <a:ea typeface="华文楷体" panose="02010600040101010101" pitchFamily="2" charset="-122"/>
              </a:rPr>
              <a:t>j.Sm</a:t>
            </a:r>
            <a:r>
              <a:rPr lang="en-US" altLang="zh-CN" sz="2100" b="1" dirty="0">
                <a:solidFill>
                  <a:srgbClr val="171D17"/>
                </a:solidFill>
                <a:latin typeface="Times New Roman" panose="02020603050405020304" pitchFamily="18" charset="0"/>
                <a:ea typeface="华文楷体" panose="02010600040101010101" pitchFamily="2" charset="-122"/>
              </a:rPr>
              <a:t>);</a:t>
            </a:r>
          </a:p>
          <a:p>
            <a:pPr lvl="1"/>
            <a:r>
              <a:rPr lang="en-US" altLang="zh-CN" sz="2100" b="1" dirty="0">
                <a:solidFill>
                  <a:srgbClr val="171D17"/>
                </a:solidFill>
                <a:latin typeface="Times New Roman" panose="02020603050405020304" pitchFamily="18" charset="0"/>
                <a:ea typeface="华文楷体" panose="02010600040101010101" pitchFamily="2" charset="-122"/>
              </a:rPr>
              <a:t>wait ( </a:t>
            </a:r>
            <a:r>
              <a:rPr lang="en-US" altLang="zh-CN" sz="2100" b="1" dirty="0" err="1">
                <a:solidFill>
                  <a:srgbClr val="171D17"/>
                </a:solidFill>
                <a:latin typeface="Times New Roman" panose="02020603050405020304" pitchFamily="18" charset="0"/>
                <a:ea typeface="华文楷体" panose="02010600040101010101" pitchFamily="2" charset="-122"/>
              </a:rPr>
              <a:t>j.mutex</a:t>
            </a:r>
            <a:r>
              <a:rPr lang="en-US" altLang="zh-CN" sz="2100" b="1" dirty="0">
                <a:solidFill>
                  <a:srgbClr val="171D17"/>
                </a:solidFill>
                <a:latin typeface="Times New Roman" panose="02020603050405020304" pitchFamily="18" charset="0"/>
                <a:ea typeface="华文楷体" panose="02010600040101010101" pitchFamily="2" charset="-122"/>
              </a:rPr>
              <a:t>);</a:t>
            </a:r>
          </a:p>
          <a:p>
            <a:pPr lvl="1"/>
            <a:r>
              <a:rPr lang="en-US" altLang="zh-CN" sz="2100" b="1" dirty="0">
                <a:solidFill>
                  <a:srgbClr val="171D17"/>
                </a:solidFill>
                <a:latin typeface="Times New Roman" panose="02020603050405020304" pitchFamily="18" charset="0"/>
                <a:ea typeface="华文楷体" panose="02010600040101010101" pitchFamily="2" charset="-122"/>
              </a:rPr>
              <a:t>remove ( </a:t>
            </a:r>
            <a:r>
              <a:rPr lang="en-US" altLang="zh-CN" sz="2100" b="1" dirty="0" err="1">
                <a:solidFill>
                  <a:srgbClr val="171D17"/>
                </a:solidFill>
                <a:latin typeface="Times New Roman" panose="02020603050405020304" pitchFamily="18" charset="0"/>
                <a:ea typeface="华文楷体" panose="02010600040101010101" pitchFamily="2" charset="-122"/>
              </a:rPr>
              <a:t>j.mq</a:t>
            </a:r>
            <a:r>
              <a:rPr lang="en-US" altLang="zh-CN" sz="2100" b="1" dirty="0">
                <a:solidFill>
                  <a:srgbClr val="171D17"/>
                </a:solidFill>
                <a:latin typeface="Times New Roman" panose="02020603050405020304" pitchFamily="18" charset="0"/>
                <a:ea typeface="华文楷体" panose="02010600040101010101" pitchFamily="2" charset="-122"/>
              </a:rPr>
              <a:t>, </a:t>
            </a:r>
            <a:r>
              <a:rPr lang="en-US" altLang="zh-CN" sz="2100" b="1" dirty="0" err="1">
                <a:solidFill>
                  <a:srgbClr val="171D17"/>
                </a:solidFill>
                <a:latin typeface="Times New Roman" panose="02020603050405020304" pitchFamily="18" charset="0"/>
                <a:ea typeface="华文楷体" panose="02010600040101010101" pitchFamily="2" charset="-122"/>
              </a:rPr>
              <a:t>i</a:t>
            </a:r>
            <a:r>
              <a:rPr lang="en-US" altLang="zh-CN" sz="2100" b="1" dirty="0">
                <a:solidFill>
                  <a:srgbClr val="171D17"/>
                </a:solidFill>
                <a:latin typeface="Times New Roman" panose="02020603050405020304" pitchFamily="18" charset="0"/>
                <a:ea typeface="华文楷体" panose="02010600040101010101" pitchFamily="2" charset="-122"/>
              </a:rPr>
              <a:t> );           </a:t>
            </a:r>
            <a:r>
              <a:rPr lang="zh-CN" altLang="en-US" sz="2100" b="1" dirty="0">
                <a:solidFill>
                  <a:srgbClr val="0000FF"/>
                </a:solidFill>
                <a:latin typeface="Times New Roman" panose="02020603050405020304" pitchFamily="18" charset="0"/>
                <a:ea typeface="华文楷体" panose="02010600040101010101" pitchFamily="2" charset="-122"/>
              </a:rPr>
              <a:t>将消息队列中第一消息移出</a:t>
            </a:r>
          </a:p>
          <a:p>
            <a:pPr lvl="1"/>
            <a:r>
              <a:rPr lang="en-US" altLang="zh-CN" sz="2100" b="1" dirty="0">
                <a:solidFill>
                  <a:srgbClr val="171D17"/>
                </a:solidFill>
                <a:latin typeface="Times New Roman" panose="02020603050405020304" pitchFamily="18" charset="0"/>
                <a:ea typeface="华文楷体" panose="02010600040101010101" pitchFamily="2" charset="-122"/>
              </a:rPr>
              <a:t>signal ( </a:t>
            </a:r>
            <a:r>
              <a:rPr lang="en-US" altLang="zh-CN" sz="2100" b="1" dirty="0" err="1">
                <a:solidFill>
                  <a:srgbClr val="171D17"/>
                </a:solidFill>
                <a:latin typeface="Times New Roman" panose="02020603050405020304" pitchFamily="18" charset="0"/>
                <a:ea typeface="华文楷体" panose="02010600040101010101" pitchFamily="2" charset="-122"/>
              </a:rPr>
              <a:t>j.mutex</a:t>
            </a:r>
            <a:r>
              <a:rPr lang="en-US" altLang="zh-CN" sz="2100" b="1" dirty="0">
                <a:solidFill>
                  <a:srgbClr val="171D17"/>
                </a:solidFill>
                <a:latin typeface="Times New Roman" panose="02020603050405020304" pitchFamily="18" charset="0"/>
                <a:ea typeface="华文楷体" panose="02010600040101010101" pitchFamily="2" charset="-122"/>
              </a:rPr>
              <a:t> );</a:t>
            </a:r>
          </a:p>
          <a:p>
            <a:pPr lvl="1"/>
            <a:r>
              <a:rPr lang="en-US" altLang="zh-CN" sz="2100" b="1" dirty="0" err="1">
                <a:solidFill>
                  <a:srgbClr val="171D17"/>
                </a:solidFill>
                <a:latin typeface="Times New Roman" panose="02020603050405020304" pitchFamily="18" charset="0"/>
                <a:ea typeface="华文楷体" panose="02010600040101010101" pitchFamily="2" charset="-122"/>
              </a:rPr>
              <a:t>b.Sender</a:t>
            </a:r>
            <a:r>
              <a:rPr lang="en-US" altLang="zh-CN" sz="2100" b="1" dirty="0">
                <a:solidFill>
                  <a:srgbClr val="171D17"/>
                </a:solidFill>
                <a:latin typeface="Times New Roman" panose="02020603050405020304" pitchFamily="18" charset="0"/>
                <a:ea typeface="华文楷体" panose="02010600040101010101" pitchFamily="2" charset="-122"/>
              </a:rPr>
              <a:t> = </a:t>
            </a:r>
            <a:r>
              <a:rPr lang="en-US" altLang="zh-CN" sz="2100" b="1" dirty="0" err="1">
                <a:solidFill>
                  <a:srgbClr val="171D17"/>
                </a:solidFill>
                <a:latin typeface="Times New Roman" panose="02020603050405020304" pitchFamily="18" charset="0"/>
                <a:ea typeface="华文楷体" panose="02010600040101010101" pitchFamily="2" charset="-122"/>
              </a:rPr>
              <a:t>i.sender</a:t>
            </a:r>
            <a:r>
              <a:rPr lang="zh-CN" altLang="en-US" sz="2100" b="1" dirty="0">
                <a:solidFill>
                  <a:srgbClr val="171D17"/>
                </a:solidFill>
                <a:latin typeface="Times New Roman" panose="02020603050405020304" pitchFamily="18" charset="0"/>
                <a:ea typeface="华文楷体" panose="02010600040101010101" pitchFamily="2" charset="-122"/>
              </a:rPr>
              <a:t>；</a:t>
            </a:r>
          </a:p>
          <a:p>
            <a:pPr lvl="1"/>
            <a:r>
              <a:rPr lang="en-US" altLang="zh-CN" sz="2100" b="1" dirty="0" err="1">
                <a:solidFill>
                  <a:srgbClr val="171D17"/>
                </a:solidFill>
                <a:latin typeface="Times New Roman" panose="02020603050405020304" pitchFamily="18" charset="0"/>
                <a:ea typeface="华文楷体" panose="02010600040101010101" pitchFamily="2" charset="-122"/>
              </a:rPr>
              <a:t>b.Size</a:t>
            </a:r>
            <a:r>
              <a:rPr lang="en-US" altLang="zh-CN" sz="2100" b="1" dirty="0">
                <a:solidFill>
                  <a:srgbClr val="171D17"/>
                </a:solidFill>
                <a:latin typeface="Times New Roman" panose="02020603050405020304" pitchFamily="18" charset="0"/>
                <a:ea typeface="华文楷体" panose="02010600040101010101" pitchFamily="2" charset="-122"/>
              </a:rPr>
              <a:t> = </a:t>
            </a:r>
            <a:r>
              <a:rPr lang="en-US" altLang="zh-CN" sz="2100" b="1" dirty="0" err="1">
                <a:solidFill>
                  <a:srgbClr val="171D17"/>
                </a:solidFill>
                <a:latin typeface="Times New Roman" panose="02020603050405020304" pitchFamily="18" charset="0"/>
                <a:ea typeface="华文楷体" panose="02010600040101010101" pitchFamily="2" charset="-122"/>
              </a:rPr>
              <a:t>i.size</a:t>
            </a:r>
            <a:r>
              <a:rPr lang="en-US" altLang="zh-CN" sz="2100" b="1" dirty="0">
                <a:solidFill>
                  <a:srgbClr val="171D17"/>
                </a:solidFill>
                <a:latin typeface="Times New Roman" panose="02020603050405020304" pitchFamily="18" charset="0"/>
                <a:ea typeface="华文楷体" panose="02010600040101010101" pitchFamily="2" charset="-122"/>
              </a:rPr>
              <a:t>;                     </a:t>
            </a:r>
          </a:p>
          <a:p>
            <a:pPr lvl="1"/>
            <a:r>
              <a:rPr lang="en-US" altLang="zh-CN" sz="2100" b="1" dirty="0" err="1">
                <a:solidFill>
                  <a:srgbClr val="171D17"/>
                </a:solidFill>
                <a:latin typeface="Times New Roman" panose="02020603050405020304" pitchFamily="18" charset="0"/>
                <a:ea typeface="华文楷体" panose="02010600040101010101" pitchFamily="2" charset="-122"/>
              </a:rPr>
              <a:t>b.text</a:t>
            </a:r>
            <a:r>
              <a:rPr lang="en-US" altLang="zh-CN" sz="2100" b="1" dirty="0">
                <a:solidFill>
                  <a:srgbClr val="171D17"/>
                </a:solidFill>
                <a:latin typeface="Times New Roman" panose="02020603050405020304" pitchFamily="18" charset="0"/>
                <a:ea typeface="华文楷体" panose="02010600040101010101" pitchFamily="2" charset="-122"/>
              </a:rPr>
              <a:t>= </a:t>
            </a:r>
            <a:r>
              <a:rPr lang="en-US" altLang="zh-CN" sz="2100" b="1" dirty="0" err="1">
                <a:solidFill>
                  <a:srgbClr val="171D17"/>
                </a:solidFill>
                <a:latin typeface="Times New Roman" panose="02020603050405020304" pitchFamily="18" charset="0"/>
                <a:ea typeface="华文楷体" panose="02010600040101010101" pitchFamily="2" charset="-122"/>
              </a:rPr>
              <a:t>i.text</a:t>
            </a:r>
            <a:r>
              <a:rPr lang="en-US" altLang="zh-CN" sz="2100" b="1" dirty="0">
                <a:solidFill>
                  <a:srgbClr val="171D17"/>
                </a:solidFill>
                <a:latin typeface="Times New Roman" panose="02020603050405020304" pitchFamily="18" charset="0"/>
                <a:ea typeface="华文楷体" panose="02010600040101010101" pitchFamily="2" charset="-122"/>
              </a:rPr>
              <a:t>;       </a:t>
            </a:r>
            <a:r>
              <a:rPr lang="zh-CN" altLang="en-US" sz="1800" b="1" dirty="0">
                <a:solidFill>
                  <a:srgbClr val="0000FF"/>
                </a:solidFill>
                <a:latin typeface="Times New Roman" panose="02020603050405020304" pitchFamily="18" charset="0"/>
                <a:ea typeface="华文楷体" panose="02010600040101010101" pitchFamily="2" charset="-122"/>
              </a:rPr>
              <a:t>将消息缓冲区 </a:t>
            </a:r>
            <a:r>
              <a:rPr lang="en-US" altLang="zh-CN" sz="1800" b="1" dirty="0" err="1">
                <a:solidFill>
                  <a:srgbClr val="0000FF"/>
                </a:solidFill>
                <a:latin typeface="Times New Roman" panose="02020603050405020304" pitchFamily="18" charset="0"/>
                <a:ea typeface="华文楷体" panose="02010600040101010101" pitchFamily="2" charset="-122"/>
              </a:rPr>
              <a:t>i</a:t>
            </a:r>
            <a:r>
              <a:rPr lang="en-US" altLang="zh-CN" sz="1800" b="1" dirty="0">
                <a:solidFill>
                  <a:srgbClr val="0000FF"/>
                </a:solidFill>
                <a:latin typeface="Times New Roman" panose="02020603050405020304" pitchFamily="18" charset="0"/>
                <a:ea typeface="华文楷体" panose="02010600040101010101" pitchFamily="2" charset="-122"/>
              </a:rPr>
              <a:t> </a:t>
            </a:r>
            <a:r>
              <a:rPr lang="zh-CN" altLang="en-US" sz="1800" b="1" dirty="0">
                <a:solidFill>
                  <a:srgbClr val="0000FF"/>
                </a:solidFill>
                <a:latin typeface="Times New Roman" panose="02020603050405020304" pitchFamily="18" charset="0"/>
                <a:ea typeface="华文楷体" panose="02010600040101010101" pitchFamily="2" charset="-122"/>
              </a:rPr>
              <a:t>中的信息复制到接收区</a:t>
            </a:r>
            <a:r>
              <a:rPr lang="en-US" altLang="zh-CN" sz="1800" b="1" dirty="0">
                <a:solidFill>
                  <a:srgbClr val="0000FF"/>
                </a:solidFill>
                <a:latin typeface="Times New Roman" panose="02020603050405020304" pitchFamily="18" charset="0"/>
                <a:ea typeface="华文楷体" panose="02010600040101010101" pitchFamily="2" charset="-122"/>
              </a:rPr>
              <a:t>b</a:t>
            </a:r>
          </a:p>
          <a:p>
            <a:pPr lvl="1"/>
            <a:r>
              <a:rPr lang="en-US" altLang="zh-CN" sz="2100" b="1" dirty="0" err="1">
                <a:solidFill>
                  <a:srgbClr val="171D17"/>
                </a:solidFill>
                <a:latin typeface="Times New Roman" panose="02020603050405020304" pitchFamily="18" charset="0"/>
                <a:ea typeface="华文楷体" panose="02010600040101010101" pitchFamily="2" charset="-122"/>
              </a:rPr>
              <a:t>Releasebuf</a:t>
            </a:r>
            <a:r>
              <a:rPr lang="en-US" altLang="zh-CN" sz="2100" b="1" dirty="0">
                <a:solidFill>
                  <a:srgbClr val="171D17"/>
                </a:solidFill>
                <a:latin typeface="Times New Roman" panose="02020603050405020304" pitchFamily="18" charset="0"/>
                <a:ea typeface="华文楷体" panose="02010600040101010101" pitchFamily="2" charset="-122"/>
              </a:rPr>
              <a:t>(</a:t>
            </a:r>
            <a:r>
              <a:rPr lang="en-US" altLang="zh-CN" sz="2100" b="1" dirty="0" err="1">
                <a:solidFill>
                  <a:srgbClr val="171D17"/>
                </a:solidFill>
                <a:latin typeface="Times New Roman" panose="02020603050405020304" pitchFamily="18" charset="0"/>
                <a:ea typeface="华文楷体" panose="02010600040101010101" pitchFamily="2" charset="-122"/>
              </a:rPr>
              <a:t>i</a:t>
            </a:r>
            <a:r>
              <a:rPr lang="en-US" altLang="zh-CN" sz="2100" b="1" dirty="0">
                <a:solidFill>
                  <a:srgbClr val="171D17"/>
                </a:solidFill>
                <a:latin typeface="Times New Roman" panose="02020603050405020304" pitchFamily="18" charset="0"/>
                <a:ea typeface="华文楷体" panose="02010600040101010101" pitchFamily="2" charset="-122"/>
              </a:rPr>
              <a:t>);</a:t>
            </a:r>
          </a:p>
          <a:p>
            <a:r>
              <a:rPr lang="en-US" altLang="zh-CN" sz="2100" b="1" dirty="0">
                <a:solidFill>
                  <a:srgbClr val="171D17"/>
                </a:solidFill>
                <a:latin typeface="Times New Roman" panose="02020603050405020304" pitchFamily="18" charset="0"/>
                <a:ea typeface="华文楷体" panose="02010600040101010101" pitchFamily="2" charset="-122"/>
              </a:rPr>
              <a:t> }</a:t>
            </a:r>
          </a:p>
        </p:txBody>
      </p:sp>
      <p:sp>
        <p:nvSpPr>
          <p:cNvPr id="6" name="Rectangle 4">
            <a:extLst>
              <a:ext uri="{FF2B5EF4-FFF2-40B4-BE49-F238E27FC236}">
                <a16:creationId xmlns:a16="http://schemas.microsoft.com/office/drawing/2014/main" id="{7402802C-CF97-4C42-A1DB-9630033D4B42}"/>
              </a:ext>
            </a:extLst>
          </p:cNvPr>
          <p:cNvSpPr>
            <a:spLocks noChangeArrowheads="1"/>
          </p:cNvSpPr>
          <p:nvPr/>
        </p:nvSpPr>
        <p:spPr bwMode="auto">
          <a:xfrm>
            <a:off x="1331640" y="250710"/>
            <a:ext cx="7421438" cy="69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r>
              <a:rPr lang="en-US" altLang="zh-CN" sz="2800" b="1" dirty="0">
                <a:solidFill>
                  <a:srgbClr val="0000FF"/>
                </a:solidFill>
                <a:latin typeface="宋体" panose="02010600030101010101" pitchFamily="2" charset="-122"/>
              </a:rPr>
              <a:t>2.6</a:t>
            </a:r>
            <a:r>
              <a:rPr lang="zh-CN" altLang="en-US" sz="2800" b="1" dirty="0">
                <a:solidFill>
                  <a:srgbClr val="0000FF"/>
                </a:solidFill>
                <a:latin typeface="宋体" panose="02010600030101010101" pitchFamily="2" charset="-122"/>
              </a:rPr>
              <a:t>  </a:t>
            </a:r>
            <a:r>
              <a:rPr lang="zh-TW" altLang="en-US" sz="2800" b="1" dirty="0">
                <a:solidFill>
                  <a:srgbClr val="0000FF"/>
                </a:solidFill>
                <a:latin typeface="宋体" panose="02010600030101010101" pitchFamily="2" charset="-122"/>
              </a:rPr>
              <a:t>调度算法</a:t>
            </a:r>
            <a:r>
              <a:rPr lang="zh-CN" altLang="en-US" sz="2800" b="1" dirty="0">
                <a:solidFill>
                  <a:srgbClr val="0000FF"/>
                </a:solidFill>
                <a:latin typeface="宋体" panose="02010600030101010101" pitchFamily="2" charset="-122"/>
              </a:rPr>
              <a:t>－－</a:t>
            </a:r>
            <a:r>
              <a:rPr lang="zh-CN" altLang="en-US" sz="2800" b="1" dirty="0">
                <a:solidFill>
                  <a:srgbClr val="FF0000"/>
                </a:solidFill>
                <a:latin typeface="宋体" panose="02010600030101010101" pitchFamily="2" charset="-122"/>
              </a:rPr>
              <a:t>消息缓冲队列通信机制</a:t>
            </a:r>
          </a:p>
        </p:txBody>
      </p:sp>
      <p:sp>
        <p:nvSpPr>
          <p:cNvPr id="2" name="Slide Number Placeholder 1">
            <a:extLst>
              <a:ext uri="{FF2B5EF4-FFF2-40B4-BE49-F238E27FC236}">
                <a16:creationId xmlns:a16="http://schemas.microsoft.com/office/drawing/2014/main" id="{D34E3523-81C0-6849-A101-9B6EEF3A4B11}"/>
              </a:ext>
            </a:extLst>
          </p:cNvPr>
          <p:cNvSpPr>
            <a:spLocks noGrp="1"/>
          </p:cNvSpPr>
          <p:nvPr>
            <p:ph type="sldNum" sz="quarter" idx="12"/>
          </p:nvPr>
        </p:nvSpPr>
        <p:spPr/>
        <p:txBody>
          <a:bodyPr/>
          <a:lstStyle/>
          <a:p>
            <a:fld id="{DC6D1BD5-D0BD-4B4A-ABF2-851E9CF71F86}" type="slidenum">
              <a:rPr lang="zh-CN" altLang="en-US" smtClean="0"/>
              <a:pPr/>
              <a:t>131</a:t>
            </a:fld>
            <a:endParaRPr lang="en-US" altLang="zh-CN" dirty="0"/>
          </a:p>
        </p:txBody>
      </p:sp>
    </p:spTree>
    <p:extLst>
      <p:ext uri="{BB962C8B-B14F-4D97-AF65-F5344CB8AC3E}">
        <p14:creationId xmlns:p14="http://schemas.microsoft.com/office/powerpoint/2010/main" val="3534991806"/>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6468"/>
                                        </p:tgtEl>
                                        <p:attrNameLst>
                                          <p:attrName>style.visibility</p:attrName>
                                        </p:attrNameLst>
                                      </p:cBhvr>
                                      <p:to>
                                        <p:strVal val="visible"/>
                                      </p:to>
                                    </p:set>
                                    <p:animEffect transition="in" filter="dissolve">
                                      <p:cBhvr>
                                        <p:cTn id="7" dur="500"/>
                                        <p:tgtEl>
                                          <p:spTgt spid="4464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6469"/>
                                        </p:tgtEl>
                                        <p:attrNameLst>
                                          <p:attrName>style.visibility</p:attrName>
                                        </p:attrNameLst>
                                      </p:cBhvr>
                                      <p:to>
                                        <p:strVal val="visible"/>
                                      </p:to>
                                    </p:set>
                                    <p:animEffect transition="in" filter="dissolve">
                                      <p:cBhvr>
                                        <p:cTn id="12" dur="500"/>
                                        <p:tgtEl>
                                          <p:spTgt spid="446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6468" grpId="0"/>
      <p:bldP spid="446469"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ext Box 2">
            <a:extLst>
              <a:ext uri="{FF2B5EF4-FFF2-40B4-BE49-F238E27FC236}">
                <a16:creationId xmlns:a16="http://schemas.microsoft.com/office/drawing/2014/main" id="{9C1E1645-8C7A-5D4B-93E7-A31A30F3E900}"/>
              </a:ext>
            </a:extLst>
          </p:cNvPr>
          <p:cNvSpPr txBox="1">
            <a:spLocks noChangeArrowheads="1"/>
          </p:cNvSpPr>
          <p:nvPr/>
        </p:nvSpPr>
        <p:spPr bwMode="auto">
          <a:xfrm>
            <a:off x="1331640" y="395714"/>
            <a:ext cx="38933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000" b="1" dirty="0">
                <a:solidFill>
                  <a:srgbClr val="3333FF"/>
                </a:solidFill>
                <a:latin typeface="宋体" panose="02010600030101010101" pitchFamily="2" charset="-122"/>
              </a:rPr>
              <a:t>2.7 </a:t>
            </a:r>
            <a:r>
              <a:rPr lang="zh-CN" altLang="en-US" sz="3000" b="1" dirty="0">
                <a:solidFill>
                  <a:srgbClr val="3333FF"/>
                </a:solidFill>
                <a:latin typeface="宋体" panose="02010600030101010101" pitchFamily="2" charset="-122"/>
              </a:rPr>
              <a:t>线程</a:t>
            </a:r>
            <a:endParaRPr lang="zh-CN" altLang="en-US" sz="3000" b="1" dirty="0">
              <a:solidFill>
                <a:srgbClr val="FF0000"/>
              </a:solidFill>
            </a:endParaRPr>
          </a:p>
        </p:txBody>
      </p:sp>
      <p:sp>
        <p:nvSpPr>
          <p:cNvPr id="300035" name="Text Box 3">
            <a:extLst>
              <a:ext uri="{FF2B5EF4-FFF2-40B4-BE49-F238E27FC236}">
                <a16:creationId xmlns:a16="http://schemas.microsoft.com/office/drawing/2014/main" id="{182F6E8F-0BB1-8D46-867B-3B2DE26501DD}"/>
              </a:ext>
            </a:extLst>
          </p:cNvPr>
          <p:cNvSpPr txBox="1">
            <a:spLocks noChangeArrowheads="1"/>
          </p:cNvSpPr>
          <p:nvPr/>
        </p:nvSpPr>
        <p:spPr bwMode="auto">
          <a:xfrm>
            <a:off x="827584" y="1412776"/>
            <a:ext cx="6343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b="1" dirty="0">
                <a:solidFill>
                  <a:srgbClr val="0000FF"/>
                </a:solidFill>
                <a:latin typeface="STKaiti" panose="02010600040101010101" pitchFamily="2" charset="-122"/>
                <a:ea typeface="STKaiti" panose="02010600040101010101" pitchFamily="2" charset="-122"/>
              </a:rPr>
              <a:t>一、线程的引入</a:t>
            </a:r>
          </a:p>
        </p:txBody>
      </p:sp>
      <p:sp>
        <p:nvSpPr>
          <p:cNvPr id="300041" name="Text Box 9">
            <a:extLst>
              <a:ext uri="{FF2B5EF4-FFF2-40B4-BE49-F238E27FC236}">
                <a16:creationId xmlns:a16="http://schemas.microsoft.com/office/drawing/2014/main" id="{9E4B43E5-273E-0747-9EE3-3FB7CFC7F12D}"/>
              </a:ext>
            </a:extLst>
          </p:cNvPr>
          <p:cNvSpPr txBox="1">
            <a:spLocks noChangeArrowheads="1"/>
          </p:cNvSpPr>
          <p:nvPr/>
        </p:nvSpPr>
        <p:spPr bwMode="auto">
          <a:xfrm>
            <a:off x="1317128" y="2204864"/>
            <a:ext cx="7344816" cy="3606500"/>
          </a:xfrm>
          <a:prstGeom prst="rect">
            <a:avLst/>
          </a:prstGeom>
          <a:noFill/>
          <a:ln w="12700">
            <a:noFill/>
            <a:miter lim="800000"/>
            <a:headEnd type="none" w="sm" len="sm"/>
            <a:tailEnd type="none" w="sm" len="sm"/>
          </a:ln>
          <a:effec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30000"/>
              </a:lnSpc>
              <a:spcBef>
                <a:spcPct val="50000"/>
              </a:spcBef>
            </a:pPr>
            <a:r>
              <a:rPr lang="en-US" altLang="zh-CN" b="1" dirty="0">
                <a:solidFill>
                  <a:srgbClr val="FF0000"/>
                </a:solidFill>
                <a:latin typeface="华文楷体" panose="02010600040101010101" pitchFamily="2" charset="-122"/>
                <a:ea typeface="华文楷体" panose="02010600040101010101" pitchFamily="2" charset="-122"/>
              </a:rPr>
              <a:t>1</a:t>
            </a:r>
            <a:r>
              <a:rPr lang="zh-CN" altLang="en-US" b="1" dirty="0">
                <a:solidFill>
                  <a:srgbClr val="FF0000"/>
                </a:solidFill>
                <a:latin typeface="华文楷体" panose="02010600040101010101" pitchFamily="2" charset="-122"/>
                <a:ea typeface="华文楷体" panose="02010600040101010101" pitchFamily="2" charset="-122"/>
              </a:rPr>
              <a:t>、</a:t>
            </a:r>
            <a:r>
              <a:rPr lang="zh-CN" altLang="en-US" b="1" dirty="0">
                <a:solidFill>
                  <a:srgbClr val="FF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引入</a:t>
            </a:r>
            <a:r>
              <a:rPr lang="zh-CN" altLang="en-US" b="1" dirty="0">
                <a:solidFill>
                  <a:srgbClr val="FF0000"/>
                </a:solidFill>
                <a:latin typeface="华文楷体" panose="02010600040101010101" pitchFamily="2" charset="-122"/>
                <a:ea typeface="华文楷体" panose="02010600040101010101" pitchFamily="2" charset="-122"/>
              </a:rPr>
              <a:t>原因</a:t>
            </a:r>
          </a:p>
          <a:p>
            <a:pPr>
              <a:lnSpc>
                <a:spcPct val="130000"/>
              </a:lnSpc>
            </a:pPr>
            <a:r>
              <a:rPr lang="zh-CN" altLang="en-US" b="1" dirty="0">
                <a:solidFill>
                  <a:srgbClr val="171D17"/>
                </a:solidFill>
                <a:latin typeface="华文楷体" panose="02010600040101010101" pitchFamily="2" charset="-122"/>
                <a:ea typeface="华文楷体" panose="02010600040101010101" pitchFamily="2" charset="-122"/>
              </a:rPr>
              <a:t>        进程是一个资源拥有者，在进程进程的创建、撤消和切换中，系统必须为之付出较大的时空开销，限制了进程并发程度的进一步提高。</a:t>
            </a:r>
          </a:p>
          <a:p>
            <a:pPr>
              <a:lnSpc>
                <a:spcPct val="130000"/>
              </a:lnSpc>
            </a:pPr>
            <a:r>
              <a:rPr lang="en-US" altLang="zh-CN" b="1" dirty="0">
                <a:solidFill>
                  <a:srgbClr val="FF0000"/>
                </a:solidFill>
                <a:latin typeface="华文楷体" panose="02010600040101010101" pitchFamily="2" charset="-122"/>
                <a:ea typeface="华文楷体" panose="02010600040101010101" pitchFamily="2" charset="-122"/>
              </a:rPr>
              <a:t>2</a:t>
            </a:r>
            <a:r>
              <a:rPr lang="zh-CN" altLang="en-US" b="1" dirty="0">
                <a:solidFill>
                  <a:srgbClr val="FF0000"/>
                </a:solidFill>
                <a:latin typeface="华文楷体" panose="02010600040101010101" pitchFamily="2" charset="-122"/>
                <a:ea typeface="华文楷体" panose="02010600040101010101" pitchFamily="2" charset="-122"/>
              </a:rPr>
              <a:t>、</a:t>
            </a:r>
            <a:r>
              <a:rPr lang="zh-CN" altLang="en-US" b="1" dirty="0">
                <a:solidFill>
                  <a:srgbClr val="FF0000"/>
                </a:solidFill>
                <a:effectLst>
                  <a:outerShdw blurRad="38100" dist="38100" dir="2700000" algn="tl">
                    <a:srgbClr val="C0C0C0"/>
                  </a:outerShdw>
                </a:effectLst>
                <a:latin typeface="华文楷体" panose="02010600040101010101" pitchFamily="2" charset="-122"/>
                <a:ea typeface="华文楷体" panose="02010600040101010101" pitchFamily="2" charset="-122"/>
              </a:rPr>
              <a:t>引入线程的目的</a:t>
            </a:r>
          </a:p>
          <a:p>
            <a:pPr>
              <a:lnSpc>
                <a:spcPct val="130000"/>
              </a:lnSpc>
            </a:pPr>
            <a:r>
              <a:rPr lang="zh-CN" altLang="en-US" b="1" dirty="0">
                <a:solidFill>
                  <a:srgbClr val="171D17"/>
                </a:solidFill>
                <a:effectLst>
                  <a:outerShdw blurRad="38100" dist="38100" dir="2700000" algn="tl">
                    <a:srgbClr val="C0C0C0"/>
                  </a:outerShdw>
                </a:effectLst>
                <a:latin typeface="华文楷体" panose="02010600040101010101" pitchFamily="2" charset="-122"/>
                <a:ea typeface="华文楷体" panose="02010600040101010101" pitchFamily="2" charset="-122"/>
              </a:rPr>
              <a:t>        为了减少进程并发执行时所付出的时空开销，使</a:t>
            </a:r>
            <a:r>
              <a:rPr lang="en-US" altLang="zh-CN" b="1" dirty="0">
                <a:solidFill>
                  <a:srgbClr val="171D17"/>
                </a:solidFill>
                <a:effectLst>
                  <a:outerShdw blurRad="38100" dist="38100" dir="2700000" algn="tl">
                    <a:srgbClr val="C0C0C0"/>
                  </a:outerShdw>
                </a:effectLst>
                <a:latin typeface="华文楷体" panose="02010600040101010101" pitchFamily="2" charset="-122"/>
                <a:ea typeface="华文楷体" panose="02010600040101010101" pitchFamily="2" charset="-122"/>
              </a:rPr>
              <a:t>0S</a:t>
            </a:r>
            <a:r>
              <a:rPr lang="zh-CN" altLang="en-US" b="1" dirty="0">
                <a:solidFill>
                  <a:srgbClr val="171D17"/>
                </a:solidFill>
                <a:effectLst>
                  <a:outerShdw blurRad="38100" dist="38100" dir="2700000" algn="tl">
                    <a:srgbClr val="C0C0C0"/>
                  </a:outerShdw>
                </a:effectLst>
                <a:latin typeface="华文楷体" panose="02010600040101010101" pitchFamily="2" charset="-122"/>
                <a:ea typeface="华文楷体" panose="02010600040101010101" pitchFamily="2" charset="-122"/>
              </a:rPr>
              <a:t>具有更好的并发性。</a:t>
            </a:r>
          </a:p>
        </p:txBody>
      </p:sp>
      <p:sp>
        <p:nvSpPr>
          <p:cNvPr id="2" name="Slide Number Placeholder 1">
            <a:extLst>
              <a:ext uri="{FF2B5EF4-FFF2-40B4-BE49-F238E27FC236}">
                <a16:creationId xmlns:a16="http://schemas.microsoft.com/office/drawing/2014/main" id="{65DF20A4-2030-B84A-A58F-92AF28FBB114}"/>
              </a:ext>
            </a:extLst>
          </p:cNvPr>
          <p:cNvSpPr>
            <a:spLocks noGrp="1"/>
          </p:cNvSpPr>
          <p:nvPr>
            <p:ph type="sldNum" sz="quarter" idx="12"/>
          </p:nvPr>
        </p:nvSpPr>
        <p:spPr/>
        <p:txBody>
          <a:bodyPr/>
          <a:lstStyle/>
          <a:p>
            <a:fld id="{DC6D1BD5-D0BD-4B4A-ABF2-851E9CF71F86}" type="slidenum">
              <a:rPr lang="zh-CN" altLang="en-US" smtClean="0"/>
              <a:pPr/>
              <a:t>132</a:t>
            </a:fld>
            <a:endParaRPr lang="en-US" altLang="zh-CN" dirty="0"/>
          </a:p>
        </p:txBody>
      </p:sp>
    </p:spTree>
    <p:extLst>
      <p:ext uri="{BB962C8B-B14F-4D97-AF65-F5344CB8AC3E}">
        <p14:creationId xmlns:p14="http://schemas.microsoft.com/office/powerpoint/2010/main" val="4061768365"/>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0035"/>
                                        </p:tgtEl>
                                        <p:attrNameLst>
                                          <p:attrName>style.visibility</p:attrName>
                                        </p:attrNameLst>
                                      </p:cBhvr>
                                      <p:to>
                                        <p:strVal val="visible"/>
                                      </p:to>
                                    </p:set>
                                    <p:animEffect transition="in" filter="dissolve">
                                      <p:cBhvr>
                                        <p:cTn id="7" dur="500"/>
                                        <p:tgtEl>
                                          <p:spTgt spid="3000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00041">
                                            <p:txEl>
                                              <p:pRg st="0" end="0"/>
                                            </p:txEl>
                                          </p:spTgt>
                                        </p:tgtEl>
                                        <p:attrNameLst>
                                          <p:attrName>style.visibility</p:attrName>
                                        </p:attrNameLst>
                                      </p:cBhvr>
                                      <p:to>
                                        <p:strVal val="visible"/>
                                      </p:to>
                                    </p:set>
                                    <p:animEffect transition="in" filter="barn(outVertical)">
                                      <p:cBhvr>
                                        <p:cTn id="12" dur="500"/>
                                        <p:tgtEl>
                                          <p:spTgt spid="30004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00041">
                                            <p:txEl>
                                              <p:pRg st="1" end="1"/>
                                            </p:txEl>
                                          </p:spTgt>
                                        </p:tgtEl>
                                        <p:attrNameLst>
                                          <p:attrName>style.visibility</p:attrName>
                                        </p:attrNameLst>
                                      </p:cBhvr>
                                      <p:to>
                                        <p:strVal val="visible"/>
                                      </p:to>
                                    </p:set>
                                    <p:animEffect transition="in" filter="barn(outVertical)">
                                      <p:cBhvr>
                                        <p:cTn id="17" dur="500"/>
                                        <p:tgtEl>
                                          <p:spTgt spid="30004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00041">
                                            <p:txEl>
                                              <p:pRg st="2" end="2"/>
                                            </p:txEl>
                                          </p:spTgt>
                                        </p:tgtEl>
                                        <p:attrNameLst>
                                          <p:attrName>style.visibility</p:attrName>
                                        </p:attrNameLst>
                                      </p:cBhvr>
                                      <p:to>
                                        <p:strVal val="visible"/>
                                      </p:to>
                                    </p:set>
                                    <p:animEffect transition="in" filter="barn(outVertical)">
                                      <p:cBhvr>
                                        <p:cTn id="22" dur="500"/>
                                        <p:tgtEl>
                                          <p:spTgt spid="30004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300041">
                                            <p:txEl>
                                              <p:pRg st="3" end="3"/>
                                            </p:txEl>
                                          </p:spTgt>
                                        </p:tgtEl>
                                        <p:attrNameLst>
                                          <p:attrName>style.visibility</p:attrName>
                                        </p:attrNameLst>
                                      </p:cBhvr>
                                      <p:to>
                                        <p:strVal val="visible"/>
                                      </p:to>
                                    </p:set>
                                    <p:animEffect transition="in" filter="barn(outVertical)">
                                      <p:cBhvr>
                                        <p:cTn id="27" dur="500"/>
                                        <p:tgtEl>
                                          <p:spTgt spid="30004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035" grpId="0" autoUpdateAnimBg="0"/>
      <p:bldP spid="300041" grpId="0" build="p" autoUpdateAnimBg="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a:extLst>
              <a:ext uri="{FF2B5EF4-FFF2-40B4-BE49-F238E27FC236}">
                <a16:creationId xmlns:a16="http://schemas.microsoft.com/office/drawing/2014/main" id="{4B182B29-C788-A44E-85D6-57EA892D55E8}"/>
              </a:ext>
            </a:extLst>
          </p:cNvPr>
          <p:cNvSpPr>
            <a:spLocks noChangeArrowheads="1"/>
          </p:cNvSpPr>
          <p:nvPr/>
        </p:nvSpPr>
        <p:spPr bwMode="auto">
          <a:xfrm>
            <a:off x="943409" y="2996952"/>
            <a:ext cx="7257181" cy="3002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lnSpc>
                <a:spcPct val="130000"/>
              </a:lnSpc>
              <a:spcBef>
                <a:spcPct val="20000"/>
              </a:spcBef>
              <a:buClr>
                <a:schemeClr val="bg2"/>
              </a:buClr>
              <a:buFont typeface="Monotype Sorts" pitchFamily="2" charset="2"/>
              <a:buNone/>
            </a:pPr>
            <a:r>
              <a:rPr lang="en-US" altLang="zh-CN" sz="2700" b="1" dirty="0">
                <a:solidFill>
                  <a:srgbClr val="FF0000"/>
                </a:solidFill>
                <a:latin typeface="华文楷体" panose="02010600040101010101" pitchFamily="2" charset="-122"/>
                <a:ea typeface="华文楷体" panose="02010600040101010101" pitchFamily="2" charset="-122"/>
              </a:rPr>
              <a:t>4</a:t>
            </a:r>
            <a:r>
              <a:rPr lang="zh-CN" altLang="en-US" sz="2700" b="1" dirty="0">
                <a:solidFill>
                  <a:srgbClr val="FF0000"/>
                </a:solidFill>
                <a:latin typeface="华文楷体" panose="02010600040101010101" pitchFamily="2" charset="-122"/>
                <a:ea typeface="华文楷体" panose="02010600040101010101" pitchFamily="2" charset="-122"/>
              </a:rPr>
              <a:t>．线程的组成</a:t>
            </a:r>
          </a:p>
          <a:p>
            <a:pPr eaLnBrk="1" hangingPunct="1">
              <a:lnSpc>
                <a:spcPct val="130000"/>
              </a:lnSpc>
              <a:spcBef>
                <a:spcPct val="20000"/>
              </a:spcBef>
              <a:buClr>
                <a:srgbClr val="FF0000"/>
              </a:buClr>
              <a:buFont typeface="Monotype Sorts" pitchFamily="2" charset="2"/>
              <a:buNone/>
            </a:pPr>
            <a:r>
              <a:rPr lang="zh-CN" altLang="en-US" b="1" dirty="0">
                <a:solidFill>
                  <a:schemeClr val="tx1"/>
                </a:solidFill>
                <a:latin typeface="华文楷体" panose="02010600040101010101" pitchFamily="2" charset="-122"/>
                <a:ea typeface="华文楷体" panose="02010600040101010101" pitchFamily="2" charset="-122"/>
              </a:rPr>
              <a:t>           每个线程有一个</a:t>
            </a:r>
            <a:r>
              <a:rPr lang="en-US" altLang="zh-CN" b="1" dirty="0">
                <a:solidFill>
                  <a:schemeClr val="tx1"/>
                </a:solidFill>
                <a:latin typeface="华文楷体" panose="02010600040101010101" pitchFamily="2" charset="-122"/>
                <a:ea typeface="华文楷体" panose="02010600040101010101" pitchFamily="2" charset="-122"/>
              </a:rPr>
              <a:t>thread</a:t>
            </a:r>
            <a:r>
              <a:rPr lang="zh-CN" altLang="en-US" b="1" dirty="0">
                <a:solidFill>
                  <a:schemeClr val="tx1"/>
                </a:solidFill>
                <a:latin typeface="华文楷体" panose="02010600040101010101" pitchFamily="2" charset="-122"/>
                <a:ea typeface="华文楷体" panose="02010600040101010101" pitchFamily="2" charset="-122"/>
              </a:rPr>
              <a:t>结构，即线程控制块，用于保存自己私有的信息，主要由以下</a:t>
            </a:r>
            <a:r>
              <a:rPr lang="en-US" altLang="zh-CN" b="1" dirty="0">
                <a:solidFill>
                  <a:schemeClr val="tx1"/>
                </a:solidFill>
                <a:latin typeface="华文楷体" panose="02010600040101010101" pitchFamily="2" charset="-122"/>
                <a:ea typeface="华文楷体" panose="02010600040101010101" pitchFamily="2" charset="-122"/>
              </a:rPr>
              <a:t>4</a:t>
            </a:r>
            <a:r>
              <a:rPr lang="zh-CN" altLang="en-US" b="1" dirty="0">
                <a:solidFill>
                  <a:schemeClr val="tx1"/>
                </a:solidFill>
                <a:latin typeface="华文楷体" panose="02010600040101010101" pitchFamily="2" charset="-122"/>
                <a:ea typeface="华文楷体" panose="02010600040101010101" pitchFamily="2" charset="-122"/>
              </a:rPr>
              <a:t>个基本部分组成：</a:t>
            </a:r>
          </a:p>
        </p:txBody>
      </p:sp>
      <p:sp>
        <p:nvSpPr>
          <p:cNvPr id="355334" name="Text Box 6">
            <a:extLst>
              <a:ext uri="{FF2B5EF4-FFF2-40B4-BE49-F238E27FC236}">
                <a16:creationId xmlns:a16="http://schemas.microsoft.com/office/drawing/2014/main" id="{98289699-57CC-8842-9111-C959F3E5EE78}"/>
              </a:ext>
            </a:extLst>
          </p:cNvPr>
          <p:cNvSpPr txBox="1">
            <a:spLocks noChangeArrowheads="1"/>
          </p:cNvSpPr>
          <p:nvPr/>
        </p:nvSpPr>
        <p:spPr bwMode="auto">
          <a:xfrm>
            <a:off x="923168" y="1520578"/>
            <a:ext cx="6400800" cy="951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en-US" altLang="zh-CN" sz="2700" b="1" dirty="0">
                <a:solidFill>
                  <a:srgbClr val="FF0000"/>
                </a:solidFill>
                <a:latin typeface="华文楷体" panose="02010600040101010101" pitchFamily="2" charset="-122"/>
                <a:ea typeface="华文楷体" panose="02010600040101010101" pitchFamily="2" charset="-122"/>
              </a:rPr>
              <a:t>3</a:t>
            </a:r>
            <a:r>
              <a:rPr lang="zh-CN" altLang="en-US" sz="2700" b="1" dirty="0">
                <a:solidFill>
                  <a:srgbClr val="FF0000"/>
                </a:solidFill>
                <a:latin typeface="华文楷体" panose="02010600040101010101" pitchFamily="2" charset="-122"/>
                <a:ea typeface="华文楷体" panose="02010600040101010101" pitchFamily="2" charset="-122"/>
              </a:rPr>
              <a:t>、什么是线程</a:t>
            </a:r>
          </a:p>
          <a:p>
            <a:pPr eaLnBrk="1" hangingPunct="1">
              <a:spcBef>
                <a:spcPct val="20000"/>
              </a:spcBef>
              <a:buClr>
                <a:schemeClr val="hlink"/>
              </a:buClr>
              <a:buSzPct val="120000"/>
            </a:pPr>
            <a:r>
              <a:rPr kumimoji="0" lang="zh-CN" altLang="en-US" b="1" dirty="0">
                <a:solidFill>
                  <a:schemeClr val="tx1"/>
                </a:solidFill>
                <a:latin typeface="华文楷体" panose="02010600040101010101" pitchFamily="2" charset="-122"/>
                <a:ea typeface="华文楷体" panose="02010600040101010101" pitchFamily="2" charset="-122"/>
              </a:rPr>
              <a:t>    </a:t>
            </a:r>
            <a:r>
              <a:rPr kumimoji="0" lang="zh-CN" altLang="en-US" b="1" dirty="0">
                <a:solidFill>
                  <a:srgbClr val="171D17"/>
                </a:solidFill>
                <a:latin typeface="华文楷体" panose="02010600040101010101" pitchFamily="2" charset="-122"/>
                <a:ea typeface="华文楷体" panose="02010600040101010101" pitchFamily="2" charset="-122"/>
              </a:rPr>
              <a:t>是进程中实施调度和分派的基本单位</a:t>
            </a:r>
          </a:p>
        </p:txBody>
      </p:sp>
      <p:sp>
        <p:nvSpPr>
          <p:cNvPr id="6" name="Text Box 2">
            <a:extLst>
              <a:ext uri="{FF2B5EF4-FFF2-40B4-BE49-F238E27FC236}">
                <a16:creationId xmlns:a16="http://schemas.microsoft.com/office/drawing/2014/main" id="{8A10C185-35F5-F548-B765-AF17A743E646}"/>
              </a:ext>
            </a:extLst>
          </p:cNvPr>
          <p:cNvSpPr txBox="1">
            <a:spLocks noChangeArrowheads="1"/>
          </p:cNvSpPr>
          <p:nvPr/>
        </p:nvSpPr>
        <p:spPr bwMode="auto">
          <a:xfrm>
            <a:off x="1331640" y="395714"/>
            <a:ext cx="38933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000" b="1" dirty="0">
                <a:solidFill>
                  <a:srgbClr val="3333FF"/>
                </a:solidFill>
                <a:latin typeface="宋体" panose="02010600030101010101" pitchFamily="2" charset="-122"/>
              </a:rPr>
              <a:t>2.7 </a:t>
            </a:r>
            <a:r>
              <a:rPr lang="zh-CN" altLang="en-US" sz="3000" b="1" dirty="0">
                <a:solidFill>
                  <a:srgbClr val="3333FF"/>
                </a:solidFill>
                <a:latin typeface="宋体" panose="02010600030101010101" pitchFamily="2" charset="-122"/>
              </a:rPr>
              <a:t>线程</a:t>
            </a:r>
            <a:endParaRPr lang="zh-CN" altLang="en-US" sz="3000" b="1" dirty="0">
              <a:solidFill>
                <a:srgbClr val="FF0000"/>
              </a:solidFill>
            </a:endParaRPr>
          </a:p>
        </p:txBody>
      </p:sp>
      <p:sp>
        <p:nvSpPr>
          <p:cNvPr id="2" name="Slide Number Placeholder 1">
            <a:extLst>
              <a:ext uri="{FF2B5EF4-FFF2-40B4-BE49-F238E27FC236}">
                <a16:creationId xmlns:a16="http://schemas.microsoft.com/office/drawing/2014/main" id="{F289777C-6DB4-1440-B7E7-2D2F2F8AB38D}"/>
              </a:ext>
            </a:extLst>
          </p:cNvPr>
          <p:cNvSpPr>
            <a:spLocks noGrp="1"/>
          </p:cNvSpPr>
          <p:nvPr>
            <p:ph type="sldNum" sz="quarter" idx="12"/>
          </p:nvPr>
        </p:nvSpPr>
        <p:spPr/>
        <p:txBody>
          <a:bodyPr/>
          <a:lstStyle/>
          <a:p>
            <a:fld id="{DC6D1BD5-D0BD-4B4A-ABF2-851E9CF71F86}" type="slidenum">
              <a:rPr lang="zh-CN" altLang="en-US" smtClean="0"/>
              <a:pPr/>
              <a:t>133</a:t>
            </a:fld>
            <a:endParaRPr lang="en-US" altLang="zh-CN" dirty="0"/>
          </a:p>
        </p:txBody>
      </p:sp>
    </p:spTree>
    <p:extLst>
      <p:ext uri="{BB962C8B-B14F-4D97-AF65-F5344CB8AC3E}">
        <p14:creationId xmlns:p14="http://schemas.microsoft.com/office/powerpoint/2010/main" val="254826409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5334"/>
                                        </p:tgtEl>
                                        <p:attrNameLst>
                                          <p:attrName>style.visibility</p:attrName>
                                        </p:attrNameLst>
                                      </p:cBhvr>
                                      <p:to>
                                        <p:strVal val="visible"/>
                                      </p:to>
                                    </p:set>
                                    <p:animEffect transition="in" filter="dissolve">
                                      <p:cBhvr>
                                        <p:cTn id="7" dur="500"/>
                                        <p:tgtEl>
                                          <p:spTgt spid="3553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55330">
                                            <p:txEl>
                                              <p:pRg st="0" end="0"/>
                                            </p:txEl>
                                          </p:spTgt>
                                        </p:tgtEl>
                                        <p:attrNameLst>
                                          <p:attrName>style.visibility</p:attrName>
                                        </p:attrNameLst>
                                      </p:cBhvr>
                                      <p:to>
                                        <p:strVal val="visible"/>
                                      </p:to>
                                    </p:set>
                                    <p:animEffect transition="in" filter="barn(outVertical)">
                                      <p:cBhvr>
                                        <p:cTn id="12" dur="500"/>
                                        <p:tgtEl>
                                          <p:spTgt spid="35533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55330">
                                            <p:txEl>
                                              <p:pRg st="1" end="1"/>
                                            </p:txEl>
                                          </p:spTgt>
                                        </p:tgtEl>
                                        <p:attrNameLst>
                                          <p:attrName>style.visibility</p:attrName>
                                        </p:attrNameLst>
                                      </p:cBhvr>
                                      <p:to>
                                        <p:strVal val="visible"/>
                                      </p:to>
                                    </p:set>
                                    <p:animEffect transition="in" filter="barn(outVertical)">
                                      <p:cBhvr>
                                        <p:cTn id="17" dur="500"/>
                                        <p:tgtEl>
                                          <p:spTgt spid="35533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330" grpId="0" build="p" autoUpdateAnimBg="0"/>
      <p:bldP spid="355334" grpId="0" autoUpdateAnimBg="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9" name="Rectangle 3">
            <a:extLst>
              <a:ext uri="{FF2B5EF4-FFF2-40B4-BE49-F238E27FC236}">
                <a16:creationId xmlns:a16="http://schemas.microsoft.com/office/drawing/2014/main" id="{8C119A4B-CBDE-FF43-9B68-2BC6134972F5}"/>
              </a:ext>
            </a:extLst>
          </p:cNvPr>
          <p:cNvSpPr>
            <a:spLocks noChangeArrowheads="1"/>
          </p:cNvSpPr>
          <p:nvPr/>
        </p:nvSpPr>
        <p:spPr bwMode="auto">
          <a:xfrm>
            <a:off x="1600200" y="1314450"/>
            <a:ext cx="61722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b="1" dirty="0">
                <a:solidFill>
                  <a:srgbClr val="0000FF"/>
                </a:solidFill>
                <a:latin typeface="华文楷体" panose="02010600040101010101" pitchFamily="2" charset="-122"/>
                <a:ea typeface="华文楷体" panose="02010600040101010101" pitchFamily="2" charset="-122"/>
              </a:rPr>
              <a:t>（</a:t>
            </a:r>
            <a:r>
              <a:rPr lang="en-US" altLang="zh-CN" b="1" dirty="0">
                <a:solidFill>
                  <a:srgbClr val="0000FF"/>
                </a:solidFill>
                <a:latin typeface="华文楷体" panose="02010600040101010101" pitchFamily="2" charset="-122"/>
                <a:ea typeface="华文楷体" panose="02010600040101010101" pitchFamily="2" charset="-122"/>
              </a:rPr>
              <a:t>1</a:t>
            </a:r>
            <a:r>
              <a:rPr lang="zh-CN" altLang="en-US" b="1" dirty="0">
                <a:solidFill>
                  <a:srgbClr val="0000FF"/>
                </a:solidFill>
                <a:latin typeface="华文楷体" panose="02010600040101010101" pitchFamily="2" charset="-122"/>
                <a:ea typeface="华文楷体" panose="02010600040101010101" pitchFamily="2" charset="-122"/>
              </a:rPr>
              <a:t>）一个唯一的标识符，称为客户</a:t>
            </a:r>
            <a:r>
              <a:rPr lang="en-US" altLang="zh-CN" b="1" dirty="0">
                <a:solidFill>
                  <a:srgbClr val="0000FF"/>
                </a:solidFill>
                <a:latin typeface="华文楷体" panose="02010600040101010101" pitchFamily="2" charset="-122"/>
                <a:ea typeface="华文楷体" panose="02010600040101010101" pitchFamily="2" charset="-122"/>
              </a:rPr>
              <a:t>ID</a:t>
            </a:r>
            <a:r>
              <a:rPr lang="zh-CN" altLang="en-US" b="1" dirty="0">
                <a:solidFill>
                  <a:srgbClr val="0000FF"/>
                </a:solidFill>
                <a:latin typeface="华文楷体" panose="02010600040101010101" pitchFamily="2" charset="-122"/>
                <a:ea typeface="华文楷体" panose="02010600040101010101" pitchFamily="2" charset="-122"/>
              </a:rPr>
              <a:t>；</a:t>
            </a:r>
          </a:p>
          <a:p>
            <a:r>
              <a:rPr lang="zh-CN" altLang="en-US" b="1" dirty="0">
                <a:solidFill>
                  <a:srgbClr val="0000FF"/>
                </a:solidFill>
                <a:latin typeface="华文楷体" panose="02010600040101010101" pitchFamily="2" charset="-122"/>
                <a:ea typeface="华文楷体" panose="02010600040101010101" pitchFamily="2" charset="-122"/>
              </a:rPr>
              <a:t>（</a:t>
            </a:r>
            <a:r>
              <a:rPr lang="en-US" altLang="zh-CN" b="1" dirty="0">
                <a:solidFill>
                  <a:srgbClr val="0000FF"/>
                </a:solidFill>
                <a:latin typeface="华文楷体" panose="02010600040101010101" pitchFamily="2" charset="-122"/>
                <a:ea typeface="华文楷体" panose="02010600040101010101" pitchFamily="2" charset="-122"/>
              </a:rPr>
              <a:t>2</a:t>
            </a:r>
            <a:r>
              <a:rPr lang="zh-CN" altLang="en-US" b="1" dirty="0">
                <a:solidFill>
                  <a:srgbClr val="0000FF"/>
                </a:solidFill>
                <a:latin typeface="华文楷体" panose="02010600040101010101" pitchFamily="2" charset="-122"/>
                <a:ea typeface="华文楷体" panose="02010600040101010101" pitchFamily="2" charset="-122"/>
              </a:rPr>
              <a:t>）一组处理器状态寄存器；</a:t>
            </a:r>
          </a:p>
          <a:p>
            <a:r>
              <a:rPr lang="zh-CN" altLang="en-US" b="1" dirty="0">
                <a:solidFill>
                  <a:srgbClr val="0000FF"/>
                </a:solidFill>
                <a:latin typeface="华文楷体" panose="02010600040101010101" pitchFamily="2" charset="-122"/>
                <a:ea typeface="华文楷体" panose="02010600040101010101" pitchFamily="2" charset="-122"/>
              </a:rPr>
              <a:t>（</a:t>
            </a:r>
            <a:r>
              <a:rPr lang="en-US" altLang="zh-CN" b="1" dirty="0">
                <a:solidFill>
                  <a:srgbClr val="0000FF"/>
                </a:solidFill>
                <a:latin typeface="华文楷体" panose="02010600040101010101" pitchFamily="2" charset="-122"/>
                <a:ea typeface="华文楷体" panose="02010600040101010101" pitchFamily="2" charset="-122"/>
              </a:rPr>
              <a:t>3</a:t>
            </a:r>
            <a:r>
              <a:rPr lang="zh-CN" altLang="en-US" b="1" dirty="0">
                <a:solidFill>
                  <a:srgbClr val="0000FF"/>
                </a:solidFill>
                <a:latin typeface="华文楷体" panose="02010600040101010101" pitchFamily="2" charset="-122"/>
                <a:ea typeface="华文楷体" panose="02010600040101010101" pitchFamily="2" charset="-122"/>
              </a:rPr>
              <a:t>）分别在用户态和核心态下使用的两个栈；</a:t>
            </a:r>
          </a:p>
          <a:p>
            <a:r>
              <a:rPr lang="zh-CN" altLang="en-US" b="1" dirty="0">
                <a:solidFill>
                  <a:srgbClr val="0000FF"/>
                </a:solidFill>
                <a:latin typeface="华文楷体" panose="02010600040101010101" pitchFamily="2" charset="-122"/>
                <a:ea typeface="华文楷体" panose="02010600040101010101" pitchFamily="2" charset="-122"/>
              </a:rPr>
              <a:t>（</a:t>
            </a:r>
            <a:r>
              <a:rPr lang="en-US" altLang="zh-CN" b="1" dirty="0">
                <a:solidFill>
                  <a:srgbClr val="0000FF"/>
                </a:solidFill>
                <a:latin typeface="华文楷体" panose="02010600040101010101" pitchFamily="2" charset="-122"/>
                <a:ea typeface="华文楷体" panose="02010600040101010101" pitchFamily="2" charset="-122"/>
              </a:rPr>
              <a:t>4</a:t>
            </a:r>
            <a:r>
              <a:rPr lang="zh-CN" altLang="en-US" b="1" dirty="0">
                <a:solidFill>
                  <a:srgbClr val="0000FF"/>
                </a:solidFill>
                <a:latin typeface="华文楷体" panose="02010600040101010101" pitchFamily="2" charset="-122"/>
                <a:ea typeface="华文楷体" panose="02010600040101010101" pitchFamily="2" charset="-122"/>
              </a:rPr>
              <a:t>）一个私用存储器；</a:t>
            </a:r>
          </a:p>
        </p:txBody>
      </p:sp>
      <p:pic>
        <p:nvPicPr>
          <p:cNvPr id="357380" name="Picture 4" descr="T28">
            <a:extLst>
              <a:ext uri="{FF2B5EF4-FFF2-40B4-BE49-F238E27FC236}">
                <a16:creationId xmlns:a16="http://schemas.microsoft.com/office/drawing/2014/main" id="{A633411E-E7C7-564A-B57C-3E75C61A5D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7748" y="3427811"/>
            <a:ext cx="4158853" cy="1944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7381" name="Text Box 5">
            <a:extLst>
              <a:ext uri="{FF2B5EF4-FFF2-40B4-BE49-F238E27FC236}">
                <a16:creationId xmlns:a16="http://schemas.microsoft.com/office/drawing/2014/main" id="{D3C5BA57-B255-3D4C-ABC6-14D17050074C}"/>
              </a:ext>
            </a:extLst>
          </p:cNvPr>
          <p:cNvSpPr txBox="1">
            <a:spLocks noChangeArrowheads="1"/>
          </p:cNvSpPr>
          <p:nvPr/>
        </p:nvSpPr>
        <p:spPr bwMode="auto">
          <a:xfrm>
            <a:off x="3275410" y="5416153"/>
            <a:ext cx="405765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kumimoji="0" lang="en-US" altLang="zh-CN" sz="2100" b="1">
                <a:solidFill>
                  <a:srgbClr val="0000FF"/>
                </a:solidFill>
                <a:latin typeface="楷体_GB2312" pitchFamily="49" charset="-122"/>
                <a:ea typeface="楷体_GB2312" pitchFamily="49" charset="-122"/>
              </a:rPr>
              <a:t> thread</a:t>
            </a:r>
            <a:r>
              <a:rPr kumimoji="0" lang="zh-CN" altLang="en-US" sz="2100" b="1">
                <a:solidFill>
                  <a:srgbClr val="0000FF"/>
                </a:solidFill>
                <a:latin typeface="楷体_GB2312" pitchFamily="49" charset="-122"/>
                <a:ea typeface="楷体_GB2312" pitchFamily="49" charset="-122"/>
              </a:rPr>
              <a:t>结构示意图</a:t>
            </a:r>
          </a:p>
        </p:txBody>
      </p:sp>
      <p:sp>
        <p:nvSpPr>
          <p:cNvPr id="6" name="Text Box 2">
            <a:extLst>
              <a:ext uri="{FF2B5EF4-FFF2-40B4-BE49-F238E27FC236}">
                <a16:creationId xmlns:a16="http://schemas.microsoft.com/office/drawing/2014/main" id="{3867D30E-09AF-E744-A655-000219B3B3C9}"/>
              </a:ext>
            </a:extLst>
          </p:cNvPr>
          <p:cNvSpPr txBox="1">
            <a:spLocks noChangeArrowheads="1"/>
          </p:cNvSpPr>
          <p:nvPr/>
        </p:nvSpPr>
        <p:spPr bwMode="auto">
          <a:xfrm>
            <a:off x="1331640" y="395714"/>
            <a:ext cx="38933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000" b="1" dirty="0">
                <a:solidFill>
                  <a:srgbClr val="3333FF"/>
                </a:solidFill>
                <a:latin typeface="宋体" panose="02010600030101010101" pitchFamily="2" charset="-122"/>
              </a:rPr>
              <a:t>2.7 </a:t>
            </a:r>
            <a:r>
              <a:rPr lang="zh-CN" altLang="en-US" sz="3000" b="1" dirty="0">
                <a:solidFill>
                  <a:srgbClr val="3333FF"/>
                </a:solidFill>
                <a:latin typeface="宋体" panose="02010600030101010101" pitchFamily="2" charset="-122"/>
              </a:rPr>
              <a:t>线程</a:t>
            </a:r>
            <a:endParaRPr lang="zh-CN" altLang="en-US" sz="3000" b="1" dirty="0">
              <a:solidFill>
                <a:srgbClr val="FF0000"/>
              </a:solidFill>
            </a:endParaRPr>
          </a:p>
        </p:txBody>
      </p:sp>
      <p:sp>
        <p:nvSpPr>
          <p:cNvPr id="2" name="Slide Number Placeholder 1">
            <a:extLst>
              <a:ext uri="{FF2B5EF4-FFF2-40B4-BE49-F238E27FC236}">
                <a16:creationId xmlns:a16="http://schemas.microsoft.com/office/drawing/2014/main" id="{1A4F5607-7DCE-1A41-B50A-B6C50550E023}"/>
              </a:ext>
            </a:extLst>
          </p:cNvPr>
          <p:cNvSpPr>
            <a:spLocks noGrp="1"/>
          </p:cNvSpPr>
          <p:nvPr>
            <p:ph type="sldNum" sz="quarter" idx="12"/>
          </p:nvPr>
        </p:nvSpPr>
        <p:spPr/>
        <p:txBody>
          <a:bodyPr/>
          <a:lstStyle/>
          <a:p>
            <a:fld id="{DC6D1BD5-D0BD-4B4A-ABF2-851E9CF71F86}" type="slidenum">
              <a:rPr lang="zh-CN" altLang="en-US" smtClean="0"/>
              <a:pPr/>
              <a:t>134</a:t>
            </a:fld>
            <a:endParaRPr lang="en-US" altLang="zh-CN" dirty="0"/>
          </a:p>
        </p:txBody>
      </p:sp>
    </p:spTree>
    <p:extLst>
      <p:ext uri="{BB962C8B-B14F-4D97-AF65-F5344CB8AC3E}">
        <p14:creationId xmlns:p14="http://schemas.microsoft.com/office/powerpoint/2010/main" val="119953421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57379">
                                            <p:txEl>
                                              <p:pRg st="0" end="0"/>
                                            </p:txEl>
                                          </p:spTgt>
                                        </p:tgtEl>
                                        <p:attrNameLst>
                                          <p:attrName>style.visibility</p:attrName>
                                        </p:attrNameLst>
                                      </p:cBhvr>
                                      <p:to>
                                        <p:strVal val="visible"/>
                                      </p:to>
                                    </p:set>
                                    <p:animEffect transition="in" filter="barn(outVertical)">
                                      <p:cBhvr>
                                        <p:cTn id="7" dur="500"/>
                                        <p:tgtEl>
                                          <p:spTgt spid="357379">
                                            <p:txEl>
                                              <p:pRg st="0" end="0"/>
                                            </p:txEl>
                                          </p:spTgt>
                                        </p:tgtEl>
                                      </p:cBhvr>
                                    </p:animEffect>
                                  </p:childTnLst>
                                  <p:subTnLst>
                                    <p:animClr clrSpc="rgb" dir="cw">
                                      <p:cBhvr override="childStyle">
                                        <p:cTn dur="1" fill="hold" display="0" masterRel="nextClick" afterEffect="1"/>
                                        <p:tgtEl>
                                          <p:spTgt spid="357379">
                                            <p:txEl>
                                              <p:pRg st="0" end="0"/>
                                            </p:txEl>
                                          </p:spTgt>
                                        </p:tgtEl>
                                        <p:attrNameLst>
                                          <p:attrName>ppt_c</p:attrName>
                                        </p:attrNameLst>
                                      </p:cBhvr>
                                      <p:to>
                                        <a:srgbClr val="171D17"/>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57379">
                                            <p:txEl>
                                              <p:pRg st="1" end="1"/>
                                            </p:txEl>
                                          </p:spTgt>
                                        </p:tgtEl>
                                        <p:attrNameLst>
                                          <p:attrName>style.visibility</p:attrName>
                                        </p:attrNameLst>
                                      </p:cBhvr>
                                      <p:to>
                                        <p:strVal val="visible"/>
                                      </p:to>
                                    </p:set>
                                    <p:animEffect transition="in" filter="barn(outVertical)">
                                      <p:cBhvr>
                                        <p:cTn id="12" dur="500"/>
                                        <p:tgtEl>
                                          <p:spTgt spid="357379">
                                            <p:txEl>
                                              <p:pRg st="1" end="1"/>
                                            </p:txEl>
                                          </p:spTgt>
                                        </p:tgtEl>
                                      </p:cBhvr>
                                    </p:animEffect>
                                  </p:childTnLst>
                                  <p:subTnLst>
                                    <p:animClr clrSpc="rgb" dir="cw">
                                      <p:cBhvr override="childStyle">
                                        <p:cTn dur="1" fill="hold" display="0" masterRel="nextClick" afterEffect="1"/>
                                        <p:tgtEl>
                                          <p:spTgt spid="357379">
                                            <p:txEl>
                                              <p:pRg st="1" end="1"/>
                                            </p:txEl>
                                          </p:spTgt>
                                        </p:tgtEl>
                                        <p:attrNameLst>
                                          <p:attrName>ppt_c</p:attrName>
                                        </p:attrNameLst>
                                      </p:cBhvr>
                                      <p:to>
                                        <a:srgbClr val="171D17"/>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57379">
                                            <p:txEl>
                                              <p:pRg st="2" end="2"/>
                                            </p:txEl>
                                          </p:spTgt>
                                        </p:tgtEl>
                                        <p:attrNameLst>
                                          <p:attrName>style.visibility</p:attrName>
                                        </p:attrNameLst>
                                      </p:cBhvr>
                                      <p:to>
                                        <p:strVal val="visible"/>
                                      </p:to>
                                    </p:set>
                                    <p:animEffect transition="in" filter="barn(outVertical)">
                                      <p:cBhvr>
                                        <p:cTn id="17" dur="500"/>
                                        <p:tgtEl>
                                          <p:spTgt spid="357379">
                                            <p:txEl>
                                              <p:pRg st="2" end="2"/>
                                            </p:txEl>
                                          </p:spTgt>
                                        </p:tgtEl>
                                      </p:cBhvr>
                                    </p:animEffect>
                                  </p:childTnLst>
                                  <p:subTnLst>
                                    <p:animClr clrSpc="rgb" dir="cw">
                                      <p:cBhvr override="childStyle">
                                        <p:cTn dur="1" fill="hold" display="0" masterRel="nextClick" afterEffect="1"/>
                                        <p:tgtEl>
                                          <p:spTgt spid="357379">
                                            <p:txEl>
                                              <p:pRg st="2" end="2"/>
                                            </p:txEl>
                                          </p:spTgt>
                                        </p:tgtEl>
                                        <p:attrNameLst>
                                          <p:attrName>ppt_c</p:attrName>
                                        </p:attrNameLst>
                                      </p:cBhvr>
                                      <p:to>
                                        <a:srgbClr val="171D17"/>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57379">
                                            <p:txEl>
                                              <p:pRg st="3" end="3"/>
                                            </p:txEl>
                                          </p:spTgt>
                                        </p:tgtEl>
                                        <p:attrNameLst>
                                          <p:attrName>style.visibility</p:attrName>
                                        </p:attrNameLst>
                                      </p:cBhvr>
                                      <p:to>
                                        <p:strVal val="visible"/>
                                      </p:to>
                                    </p:set>
                                    <p:animEffect transition="in" filter="barn(outVertical)">
                                      <p:cBhvr>
                                        <p:cTn id="22" dur="500"/>
                                        <p:tgtEl>
                                          <p:spTgt spid="357379">
                                            <p:txEl>
                                              <p:pRg st="3" end="3"/>
                                            </p:txEl>
                                          </p:spTgt>
                                        </p:tgtEl>
                                      </p:cBhvr>
                                    </p:animEffect>
                                  </p:childTnLst>
                                  <p:subTnLst>
                                    <p:animClr clrSpc="rgb" dir="cw">
                                      <p:cBhvr override="childStyle">
                                        <p:cTn dur="1" fill="hold" display="0" masterRel="nextClick" afterEffect="1"/>
                                        <p:tgtEl>
                                          <p:spTgt spid="357379">
                                            <p:txEl>
                                              <p:pRg st="3" end="3"/>
                                            </p:txEl>
                                          </p:spTgt>
                                        </p:tgtEl>
                                        <p:attrNameLst>
                                          <p:attrName>ppt_c</p:attrName>
                                        </p:attrNameLst>
                                      </p:cBhvr>
                                      <p:to>
                                        <a:srgbClr val="171D17"/>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nodeType="clickEffect">
                                  <p:stCondLst>
                                    <p:cond delay="0"/>
                                  </p:stCondLst>
                                  <p:childTnLst>
                                    <p:set>
                                      <p:cBhvr>
                                        <p:cTn id="26" dur="1" fill="hold">
                                          <p:stCondLst>
                                            <p:cond delay="0"/>
                                          </p:stCondLst>
                                        </p:cTn>
                                        <p:tgtEl>
                                          <p:spTgt spid="357380"/>
                                        </p:tgtEl>
                                        <p:attrNameLst>
                                          <p:attrName>style.visibility</p:attrName>
                                        </p:attrNameLst>
                                      </p:cBhvr>
                                      <p:to>
                                        <p:strVal val="visible"/>
                                      </p:to>
                                    </p:set>
                                    <p:anim calcmode="lin" valueType="num">
                                      <p:cBhvr additive="base">
                                        <p:cTn id="27" dur="500" fill="hold"/>
                                        <p:tgtEl>
                                          <p:spTgt spid="357380"/>
                                        </p:tgtEl>
                                        <p:attrNameLst>
                                          <p:attrName>ppt_x</p:attrName>
                                        </p:attrNameLst>
                                      </p:cBhvr>
                                      <p:tavLst>
                                        <p:tav tm="0">
                                          <p:val>
                                            <p:strVal val="0-#ppt_w/2"/>
                                          </p:val>
                                        </p:tav>
                                        <p:tav tm="100000">
                                          <p:val>
                                            <p:strVal val="#ppt_x"/>
                                          </p:val>
                                        </p:tav>
                                      </p:tavLst>
                                    </p:anim>
                                    <p:anim calcmode="lin" valueType="num">
                                      <p:cBhvr additive="base">
                                        <p:cTn id="28" dur="500" fill="hold"/>
                                        <p:tgtEl>
                                          <p:spTgt spid="357380"/>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500"/>
                            </p:stCondLst>
                            <p:childTnLst>
                              <p:par>
                                <p:cTn id="30" presetID="2" presetClass="entr" presetSubtype="8" fill="hold" grpId="0" nodeType="afterEffect">
                                  <p:stCondLst>
                                    <p:cond delay="0"/>
                                  </p:stCondLst>
                                  <p:childTnLst>
                                    <p:set>
                                      <p:cBhvr>
                                        <p:cTn id="31" dur="1" fill="hold">
                                          <p:stCondLst>
                                            <p:cond delay="0"/>
                                          </p:stCondLst>
                                        </p:cTn>
                                        <p:tgtEl>
                                          <p:spTgt spid="357381"/>
                                        </p:tgtEl>
                                        <p:attrNameLst>
                                          <p:attrName>style.visibility</p:attrName>
                                        </p:attrNameLst>
                                      </p:cBhvr>
                                      <p:to>
                                        <p:strVal val="visible"/>
                                      </p:to>
                                    </p:set>
                                    <p:anim calcmode="lin" valueType="num">
                                      <p:cBhvr additive="base">
                                        <p:cTn id="32" dur="500" fill="hold"/>
                                        <p:tgtEl>
                                          <p:spTgt spid="357381"/>
                                        </p:tgtEl>
                                        <p:attrNameLst>
                                          <p:attrName>ppt_x</p:attrName>
                                        </p:attrNameLst>
                                      </p:cBhvr>
                                      <p:tavLst>
                                        <p:tav tm="0">
                                          <p:val>
                                            <p:strVal val="0-#ppt_w/2"/>
                                          </p:val>
                                        </p:tav>
                                        <p:tav tm="100000">
                                          <p:val>
                                            <p:strVal val="#ppt_x"/>
                                          </p:val>
                                        </p:tav>
                                      </p:tavLst>
                                    </p:anim>
                                    <p:anim calcmode="lin" valueType="num">
                                      <p:cBhvr additive="base">
                                        <p:cTn id="33" dur="500" fill="hold"/>
                                        <p:tgtEl>
                                          <p:spTgt spid="3573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379" grpId="0" build="p" autoUpdateAnimBg="0"/>
      <p:bldP spid="357381" grpId="0" autoUpdateAnimBg="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a:extLst>
              <a:ext uri="{FF2B5EF4-FFF2-40B4-BE49-F238E27FC236}">
                <a16:creationId xmlns:a16="http://schemas.microsoft.com/office/drawing/2014/main" id="{98F5222E-3A29-BB46-A3F6-0D2F0F65E1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314451"/>
            <a:ext cx="6400800" cy="3764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49507" name="Text Box 3">
            <a:extLst>
              <a:ext uri="{FF2B5EF4-FFF2-40B4-BE49-F238E27FC236}">
                <a16:creationId xmlns:a16="http://schemas.microsoft.com/office/drawing/2014/main" id="{01083C47-EFC3-2047-9A00-7DF3B14F0FEC}"/>
              </a:ext>
            </a:extLst>
          </p:cNvPr>
          <p:cNvSpPr txBox="1">
            <a:spLocks noChangeArrowheads="1"/>
          </p:cNvSpPr>
          <p:nvPr/>
        </p:nvSpPr>
        <p:spPr bwMode="auto">
          <a:xfrm>
            <a:off x="2919339" y="5877272"/>
            <a:ext cx="461129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2100" b="1" dirty="0">
                <a:solidFill>
                  <a:srgbClr val="0000FF"/>
                </a:solidFill>
                <a:latin typeface="楷体_GB2312" pitchFamily="49" charset="-122"/>
                <a:ea typeface="楷体_GB2312" pitchFamily="49" charset="-122"/>
              </a:rPr>
              <a:t> </a:t>
            </a:r>
            <a:r>
              <a:rPr lang="zh-CN" altLang="en-US" sz="2100" b="1" dirty="0">
                <a:solidFill>
                  <a:srgbClr val="0000FF"/>
                </a:solidFill>
                <a:latin typeface="楷体_GB2312" pitchFamily="49" charset="-122"/>
                <a:ea typeface="楷体_GB2312" pitchFamily="49" charset="-122"/>
              </a:rPr>
              <a:t>进程和线程的对应关系</a:t>
            </a:r>
          </a:p>
        </p:txBody>
      </p:sp>
      <p:sp>
        <p:nvSpPr>
          <p:cNvPr id="6" name="Text Box 2">
            <a:extLst>
              <a:ext uri="{FF2B5EF4-FFF2-40B4-BE49-F238E27FC236}">
                <a16:creationId xmlns:a16="http://schemas.microsoft.com/office/drawing/2014/main" id="{25603206-0C8D-ED4A-9481-03C31AE388D9}"/>
              </a:ext>
            </a:extLst>
          </p:cNvPr>
          <p:cNvSpPr txBox="1">
            <a:spLocks noChangeArrowheads="1"/>
          </p:cNvSpPr>
          <p:nvPr/>
        </p:nvSpPr>
        <p:spPr bwMode="auto">
          <a:xfrm>
            <a:off x="1331640" y="395714"/>
            <a:ext cx="38933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000" b="1" dirty="0">
                <a:solidFill>
                  <a:srgbClr val="3333FF"/>
                </a:solidFill>
                <a:latin typeface="宋体" panose="02010600030101010101" pitchFamily="2" charset="-122"/>
              </a:rPr>
              <a:t>2.7 </a:t>
            </a:r>
            <a:r>
              <a:rPr lang="zh-CN" altLang="en-US" sz="3000" b="1" dirty="0">
                <a:solidFill>
                  <a:srgbClr val="3333FF"/>
                </a:solidFill>
                <a:latin typeface="宋体" panose="02010600030101010101" pitchFamily="2" charset="-122"/>
              </a:rPr>
              <a:t>线程</a:t>
            </a:r>
            <a:endParaRPr lang="zh-CN" altLang="en-US" sz="3000" b="1" dirty="0">
              <a:solidFill>
                <a:srgbClr val="FF0000"/>
              </a:solidFill>
            </a:endParaRPr>
          </a:p>
        </p:txBody>
      </p:sp>
      <p:sp>
        <p:nvSpPr>
          <p:cNvPr id="2" name="Slide Number Placeholder 1">
            <a:extLst>
              <a:ext uri="{FF2B5EF4-FFF2-40B4-BE49-F238E27FC236}">
                <a16:creationId xmlns:a16="http://schemas.microsoft.com/office/drawing/2014/main" id="{8FAEDB7E-8A4F-DD4C-87D7-F8FBB5BF8342}"/>
              </a:ext>
            </a:extLst>
          </p:cNvPr>
          <p:cNvSpPr>
            <a:spLocks noGrp="1"/>
          </p:cNvSpPr>
          <p:nvPr>
            <p:ph type="sldNum" sz="quarter" idx="12"/>
          </p:nvPr>
        </p:nvSpPr>
        <p:spPr/>
        <p:txBody>
          <a:bodyPr/>
          <a:lstStyle/>
          <a:p>
            <a:fld id="{DC6D1BD5-D0BD-4B4A-ABF2-851E9CF71F86}" type="slidenum">
              <a:rPr lang="zh-CN" altLang="en-US" smtClean="0"/>
              <a:pPr/>
              <a:t>135</a:t>
            </a:fld>
            <a:endParaRPr lang="en-US" altLang="zh-CN" dirty="0"/>
          </a:p>
        </p:txBody>
      </p:sp>
    </p:spTree>
    <p:extLst>
      <p:ext uri="{BB962C8B-B14F-4D97-AF65-F5344CB8AC3E}">
        <p14:creationId xmlns:p14="http://schemas.microsoft.com/office/powerpoint/2010/main" val="4208864640"/>
      </p:ext>
    </p:extLst>
  </p:cSld>
  <p:clrMapOvr>
    <a:masterClrMapping/>
  </p:clrMapOvr>
  <p:transition>
    <p:random/>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ext Box 5">
            <a:extLst>
              <a:ext uri="{FF2B5EF4-FFF2-40B4-BE49-F238E27FC236}">
                <a16:creationId xmlns:a16="http://schemas.microsoft.com/office/drawing/2014/main" id="{40E5FF83-561E-4549-A3EA-426833388A65}"/>
              </a:ext>
            </a:extLst>
          </p:cNvPr>
          <p:cNvSpPr txBox="1">
            <a:spLocks noChangeArrowheads="1"/>
          </p:cNvSpPr>
          <p:nvPr/>
        </p:nvSpPr>
        <p:spPr bwMode="auto">
          <a:xfrm>
            <a:off x="3127057" y="5462620"/>
            <a:ext cx="445651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100" b="1">
                <a:solidFill>
                  <a:srgbClr val="0000FF"/>
                </a:solidFill>
                <a:latin typeface="楷体_GB2312" pitchFamily="49" charset="-122"/>
                <a:ea typeface="楷体_GB2312" pitchFamily="49" charset="-122"/>
              </a:rPr>
              <a:t>单线程与多线程的进程模型</a:t>
            </a:r>
          </a:p>
        </p:txBody>
      </p:sp>
      <p:grpSp>
        <p:nvGrpSpPr>
          <p:cNvPr id="150531" name="Group 32">
            <a:extLst>
              <a:ext uri="{FF2B5EF4-FFF2-40B4-BE49-F238E27FC236}">
                <a16:creationId xmlns:a16="http://schemas.microsoft.com/office/drawing/2014/main" id="{A1BE5DF4-F34C-A548-BE05-3E551EC72D09}"/>
              </a:ext>
            </a:extLst>
          </p:cNvPr>
          <p:cNvGrpSpPr>
            <a:grpSpLocks/>
          </p:cNvGrpSpPr>
          <p:nvPr/>
        </p:nvGrpSpPr>
        <p:grpSpPr bwMode="auto">
          <a:xfrm>
            <a:off x="1600200" y="1485900"/>
            <a:ext cx="6172200" cy="3457576"/>
            <a:chOff x="384" y="528"/>
            <a:chExt cx="5184" cy="2904"/>
          </a:xfrm>
        </p:grpSpPr>
        <p:sp>
          <p:nvSpPr>
            <p:cNvPr id="150534" name="Text Box 8">
              <a:extLst>
                <a:ext uri="{FF2B5EF4-FFF2-40B4-BE49-F238E27FC236}">
                  <a16:creationId xmlns:a16="http://schemas.microsoft.com/office/drawing/2014/main" id="{D4864F41-1703-194E-8B44-B15DFAA06714}"/>
                </a:ext>
              </a:extLst>
            </p:cNvPr>
            <p:cNvSpPr txBox="1">
              <a:spLocks noChangeArrowheads="1"/>
            </p:cNvSpPr>
            <p:nvPr/>
          </p:nvSpPr>
          <p:spPr bwMode="auto">
            <a:xfrm>
              <a:off x="528" y="528"/>
              <a:ext cx="1536" cy="2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endParaRPr lang="en-US" altLang="zh-CN" sz="1800"/>
            </a:p>
            <a:p>
              <a:pPr>
                <a:spcBef>
                  <a:spcPct val="50000"/>
                </a:spcBef>
              </a:pPr>
              <a:endParaRPr lang="en-US" altLang="zh-CN" sz="1800"/>
            </a:p>
            <a:p>
              <a:pPr>
                <a:spcBef>
                  <a:spcPct val="50000"/>
                </a:spcBef>
              </a:pPr>
              <a:endParaRPr lang="en-US" altLang="zh-CN" sz="1800"/>
            </a:p>
            <a:p>
              <a:pPr>
                <a:spcBef>
                  <a:spcPct val="50000"/>
                </a:spcBef>
              </a:pPr>
              <a:endParaRPr lang="en-US" altLang="zh-CN" sz="1800"/>
            </a:p>
            <a:p>
              <a:pPr>
                <a:spcBef>
                  <a:spcPct val="50000"/>
                </a:spcBef>
              </a:pPr>
              <a:endParaRPr lang="en-US" altLang="zh-CN" sz="1800"/>
            </a:p>
            <a:p>
              <a:pPr>
                <a:spcBef>
                  <a:spcPct val="50000"/>
                </a:spcBef>
              </a:pPr>
              <a:endParaRPr lang="en-US" altLang="zh-CN" sz="1800"/>
            </a:p>
          </p:txBody>
        </p:sp>
        <p:sp>
          <p:nvSpPr>
            <p:cNvPr id="150535" name="Rectangle 9">
              <a:extLst>
                <a:ext uri="{FF2B5EF4-FFF2-40B4-BE49-F238E27FC236}">
                  <a16:creationId xmlns:a16="http://schemas.microsoft.com/office/drawing/2014/main" id="{945A65A8-1881-434A-B56D-CD2D0C3E5613}"/>
                </a:ext>
              </a:extLst>
            </p:cNvPr>
            <p:cNvSpPr>
              <a:spLocks noChangeArrowheads="1"/>
            </p:cNvSpPr>
            <p:nvPr/>
          </p:nvSpPr>
          <p:spPr bwMode="auto">
            <a:xfrm>
              <a:off x="384" y="1717"/>
              <a:ext cx="155" cy="310"/>
            </a:xfrm>
            <a:prstGeom prst="rect">
              <a:avLst/>
            </a:prstGeom>
            <a:solidFill>
              <a:srgbClr val="C0C0C0"/>
            </a:solidFill>
            <a:ln w="12700">
              <a:solidFill>
                <a:schemeClr val="tx1"/>
              </a:solidFill>
              <a:miter lim="800000"/>
              <a:headEnd type="none" w="sm" len="sm"/>
              <a:tailEnd type="none" w="sm" len="sm"/>
            </a:ln>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sz="1800"/>
            </a:p>
          </p:txBody>
        </p:sp>
        <p:sp>
          <p:nvSpPr>
            <p:cNvPr id="150536" name="Rectangle 10">
              <a:extLst>
                <a:ext uri="{FF2B5EF4-FFF2-40B4-BE49-F238E27FC236}">
                  <a16:creationId xmlns:a16="http://schemas.microsoft.com/office/drawing/2014/main" id="{EC395442-630C-E94C-B75B-BD81ADA60C29}"/>
                </a:ext>
              </a:extLst>
            </p:cNvPr>
            <p:cNvSpPr>
              <a:spLocks noChangeArrowheads="1"/>
            </p:cNvSpPr>
            <p:nvPr/>
          </p:nvSpPr>
          <p:spPr bwMode="auto">
            <a:xfrm>
              <a:off x="2304" y="1717"/>
              <a:ext cx="3264" cy="310"/>
            </a:xfrm>
            <a:prstGeom prst="rect">
              <a:avLst/>
            </a:prstGeom>
            <a:solidFill>
              <a:srgbClr val="C0C0C0"/>
            </a:solidFill>
            <a:ln w="12700">
              <a:solidFill>
                <a:schemeClr val="tx1"/>
              </a:solidFill>
              <a:miter lim="800000"/>
              <a:headEnd type="none" w="sm" len="sm"/>
              <a:tailEnd type="none" w="sm" len="sm"/>
            </a:ln>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sz="1800"/>
            </a:p>
          </p:txBody>
        </p:sp>
        <p:sp>
          <p:nvSpPr>
            <p:cNvPr id="150537" name="Text Box 11">
              <a:extLst>
                <a:ext uri="{FF2B5EF4-FFF2-40B4-BE49-F238E27FC236}">
                  <a16:creationId xmlns:a16="http://schemas.microsoft.com/office/drawing/2014/main" id="{3AE6F944-F527-894E-BAE3-DC6EE28DEEA6}"/>
                </a:ext>
              </a:extLst>
            </p:cNvPr>
            <p:cNvSpPr txBox="1">
              <a:spLocks noChangeArrowheads="1"/>
            </p:cNvSpPr>
            <p:nvPr/>
          </p:nvSpPr>
          <p:spPr bwMode="auto">
            <a:xfrm>
              <a:off x="432" y="1056"/>
              <a:ext cx="768" cy="514"/>
            </a:xfrm>
            <a:prstGeom prst="rect">
              <a:avLst/>
            </a:prstGeom>
            <a:solidFill>
              <a:srgbClr val="FFFFFF"/>
            </a:solidFill>
            <a:ln w="12700">
              <a:solidFill>
                <a:srgbClr val="171D17"/>
              </a:solidFill>
              <a:miter lim="800000"/>
              <a:headEnd type="none" w="sm" len="sm"/>
              <a:tailEnd type="none" w="sm" len="sm"/>
            </a:ln>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spcBef>
                  <a:spcPct val="50000"/>
                </a:spcBef>
              </a:pPr>
              <a:r>
                <a:rPr lang="zh-CN" altLang="en-US" sz="1350" b="1">
                  <a:solidFill>
                    <a:srgbClr val="171D17"/>
                  </a:solidFill>
                </a:rPr>
                <a:t>进程</a:t>
              </a:r>
            </a:p>
            <a:p>
              <a:pPr algn="ctr">
                <a:spcBef>
                  <a:spcPct val="50000"/>
                </a:spcBef>
              </a:pPr>
              <a:r>
                <a:rPr lang="zh-CN" altLang="en-US" sz="1350" b="1">
                  <a:solidFill>
                    <a:srgbClr val="171D17"/>
                  </a:solidFill>
                </a:rPr>
                <a:t>控制块</a:t>
              </a:r>
            </a:p>
          </p:txBody>
        </p:sp>
        <p:sp>
          <p:nvSpPr>
            <p:cNvPr id="150538" name="Text Box 12">
              <a:extLst>
                <a:ext uri="{FF2B5EF4-FFF2-40B4-BE49-F238E27FC236}">
                  <a16:creationId xmlns:a16="http://schemas.microsoft.com/office/drawing/2014/main" id="{E6B00FD9-1DA0-D646-AB1D-F54A56D128A9}"/>
                </a:ext>
              </a:extLst>
            </p:cNvPr>
            <p:cNvSpPr txBox="1">
              <a:spLocks noChangeArrowheads="1"/>
            </p:cNvSpPr>
            <p:nvPr/>
          </p:nvSpPr>
          <p:spPr bwMode="auto">
            <a:xfrm>
              <a:off x="432" y="2208"/>
              <a:ext cx="768" cy="427"/>
            </a:xfrm>
            <a:prstGeom prst="rect">
              <a:avLst/>
            </a:prstGeom>
            <a:solidFill>
              <a:srgbClr val="FFFFFF"/>
            </a:solidFill>
            <a:ln w="12700">
              <a:solidFill>
                <a:srgbClr val="171D17"/>
              </a:solidFill>
              <a:miter lim="800000"/>
              <a:headEnd type="none" w="sm" len="sm"/>
              <a:tailEnd type="none" w="sm" len="sm"/>
            </a:ln>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spcBef>
                  <a:spcPct val="50000"/>
                </a:spcBef>
              </a:pPr>
              <a:r>
                <a:rPr lang="zh-CN" altLang="en-US" sz="1350" b="1">
                  <a:solidFill>
                    <a:srgbClr val="171D17"/>
                  </a:solidFill>
                </a:rPr>
                <a:t>用户地址空间</a:t>
              </a:r>
            </a:p>
          </p:txBody>
        </p:sp>
        <p:sp>
          <p:nvSpPr>
            <p:cNvPr id="150539" name="Text Box 13">
              <a:extLst>
                <a:ext uri="{FF2B5EF4-FFF2-40B4-BE49-F238E27FC236}">
                  <a16:creationId xmlns:a16="http://schemas.microsoft.com/office/drawing/2014/main" id="{0417FA55-C5C3-2741-96D0-9DB94AFA17DC}"/>
                </a:ext>
              </a:extLst>
            </p:cNvPr>
            <p:cNvSpPr txBox="1">
              <a:spLocks noChangeArrowheads="1"/>
            </p:cNvSpPr>
            <p:nvPr/>
          </p:nvSpPr>
          <p:spPr bwMode="auto">
            <a:xfrm>
              <a:off x="1344" y="912"/>
              <a:ext cx="720" cy="2520"/>
            </a:xfrm>
            <a:prstGeom prst="rect">
              <a:avLst/>
            </a:prstGeom>
            <a:solidFill>
              <a:srgbClr val="FFFFFF"/>
            </a:solidFill>
            <a:ln w="12700">
              <a:solidFill>
                <a:srgbClr val="171D17"/>
              </a:solidFill>
              <a:miter lim="800000"/>
              <a:headEnd type="none" w="sm" len="sm"/>
              <a:tailEnd type="none" w="sm" len="sm"/>
            </a:ln>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endParaRPr lang="en-US" altLang="zh-CN" sz="1800" b="1">
                <a:solidFill>
                  <a:srgbClr val="171D17"/>
                </a:solidFill>
              </a:endParaRPr>
            </a:p>
            <a:p>
              <a:pPr>
                <a:spcBef>
                  <a:spcPct val="50000"/>
                </a:spcBef>
              </a:pPr>
              <a:r>
                <a:rPr lang="zh-CN" altLang="en-US" sz="1800" b="1">
                  <a:solidFill>
                    <a:srgbClr val="171D17"/>
                  </a:solidFill>
                </a:rPr>
                <a:t>用户栈</a:t>
              </a:r>
            </a:p>
            <a:p>
              <a:pPr>
                <a:spcBef>
                  <a:spcPct val="50000"/>
                </a:spcBef>
              </a:pPr>
              <a:endParaRPr lang="zh-CN" altLang="en-US" sz="1800" b="1">
                <a:solidFill>
                  <a:srgbClr val="171D17"/>
                </a:solidFill>
              </a:endParaRPr>
            </a:p>
            <a:p>
              <a:pPr>
                <a:spcBef>
                  <a:spcPct val="50000"/>
                </a:spcBef>
              </a:pPr>
              <a:endParaRPr lang="zh-CN" altLang="en-US" sz="1800" b="1">
                <a:solidFill>
                  <a:srgbClr val="171D17"/>
                </a:solidFill>
              </a:endParaRPr>
            </a:p>
            <a:p>
              <a:pPr>
                <a:spcBef>
                  <a:spcPct val="50000"/>
                </a:spcBef>
              </a:pPr>
              <a:r>
                <a:rPr lang="zh-CN" altLang="en-US" sz="1800" b="1">
                  <a:solidFill>
                    <a:srgbClr val="171D17"/>
                  </a:solidFill>
                </a:rPr>
                <a:t>内核栈</a:t>
              </a:r>
            </a:p>
            <a:p>
              <a:pPr>
                <a:spcBef>
                  <a:spcPct val="50000"/>
                </a:spcBef>
              </a:pPr>
              <a:endParaRPr lang="en-US" altLang="zh-CN" sz="1800" b="1">
                <a:solidFill>
                  <a:srgbClr val="171D17"/>
                </a:solidFill>
              </a:endParaRPr>
            </a:p>
          </p:txBody>
        </p:sp>
        <p:sp>
          <p:nvSpPr>
            <p:cNvPr id="150540" name="Line 14">
              <a:extLst>
                <a:ext uri="{FF2B5EF4-FFF2-40B4-BE49-F238E27FC236}">
                  <a16:creationId xmlns:a16="http://schemas.microsoft.com/office/drawing/2014/main" id="{F3F0C18F-6E87-2B46-988E-7A22415696E6}"/>
                </a:ext>
              </a:extLst>
            </p:cNvPr>
            <p:cNvSpPr>
              <a:spLocks noChangeShapeType="1"/>
            </p:cNvSpPr>
            <p:nvPr/>
          </p:nvSpPr>
          <p:spPr bwMode="auto">
            <a:xfrm>
              <a:off x="1344" y="1920"/>
              <a:ext cx="72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spAutoFit/>
            </a:bodyPr>
            <a:lstStyle/>
            <a:p>
              <a:endParaRPr lang="en-US" sz="600"/>
            </a:p>
          </p:txBody>
        </p:sp>
        <p:sp>
          <p:nvSpPr>
            <p:cNvPr id="150541" name="Rectangle 15">
              <a:extLst>
                <a:ext uri="{FF2B5EF4-FFF2-40B4-BE49-F238E27FC236}">
                  <a16:creationId xmlns:a16="http://schemas.microsoft.com/office/drawing/2014/main" id="{304D1EC2-76F7-0047-86F5-0D0002779DA7}"/>
                </a:ext>
              </a:extLst>
            </p:cNvPr>
            <p:cNvSpPr>
              <a:spLocks noChangeArrowheads="1"/>
            </p:cNvSpPr>
            <p:nvPr/>
          </p:nvSpPr>
          <p:spPr bwMode="auto">
            <a:xfrm>
              <a:off x="629" y="608"/>
              <a:ext cx="1286"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sz="1500" b="1">
                  <a:solidFill>
                    <a:srgbClr val="171D17"/>
                  </a:solidFill>
                </a:rPr>
                <a:t>单线程进程模式</a:t>
              </a:r>
            </a:p>
          </p:txBody>
        </p:sp>
        <p:sp>
          <p:nvSpPr>
            <p:cNvPr id="150542" name="Text Box 16">
              <a:extLst>
                <a:ext uri="{FF2B5EF4-FFF2-40B4-BE49-F238E27FC236}">
                  <a16:creationId xmlns:a16="http://schemas.microsoft.com/office/drawing/2014/main" id="{5952F695-A3F4-4541-ABC5-00776C20DD2C}"/>
                </a:ext>
              </a:extLst>
            </p:cNvPr>
            <p:cNvSpPr txBox="1">
              <a:spLocks noChangeArrowheads="1"/>
            </p:cNvSpPr>
            <p:nvPr/>
          </p:nvSpPr>
          <p:spPr bwMode="auto">
            <a:xfrm>
              <a:off x="2448" y="1661"/>
              <a:ext cx="624" cy="514"/>
            </a:xfrm>
            <a:prstGeom prst="rect">
              <a:avLst/>
            </a:prstGeom>
            <a:solidFill>
              <a:srgbClr val="FFFFFF"/>
            </a:solidFill>
            <a:ln w="12700">
              <a:solidFill>
                <a:srgbClr val="171D17"/>
              </a:solidFill>
              <a:miter lim="800000"/>
              <a:headEnd type="none" w="sm" len="sm"/>
              <a:tailEnd type="none" w="sm" len="sm"/>
            </a:ln>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spcBef>
                  <a:spcPct val="50000"/>
                </a:spcBef>
              </a:pPr>
              <a:r>
                <a:rPr lang="zh-CN" altLang="en-US" sz="1350" b="1">
                  <a:solidFill>
                    <a:srgbClr val="171D17"/>
                  </a:solidFill>
                </a:rPr>
                <a:t>进程</a:t>
              </a:r>
            </a:p>
            <a:p>
              <a:pPr algn="ctr">
                <a:spcBef>
                  <a:spcPct val="50000"/>
                </a:spcBef>
              </a:pPr>
              <a:r>
                <a:rPr lang="zh-CN" altLang="en-US" sz="1350" b="1">
                  <a:solidFill>
                    <a:srgbClr val="171D17"/>
                  </a:solidFill>
                </a:rPr>
                <a:t>控制块</a:t>
              </a:r>
            </a:p>
          </p:txBody>
        </p:sp>
        <p:sp>
          <p:nvSpPr>
            <p:cNvPr id="150543" name="Text Box 17">
              <a:extLst>
                <a:ext uri="{FF2B5EF4-FFF2-40B4-BE49-F238E27FC236}">
                  <a16:creationId xmlns:a16="http://schemas.microsoft.com/office/drawing/2014/main" id="{9FECFFCA-AA98-8C41-A55F-B86DA79C6A14}"/>
                </a:ext>
              </a:extLst>
            </p:cNvPr>
            <p:cNvSpPr txBox="1">
              <a:spLocks noChangeArrowheads="1"/>
            </p:cNvSpPr>
            <p:nvPr/>
          </p:nvSpPr>
          <p:spPr bwMode="auto">
            <a:xfrm>
              <a:off x="2448" y="2304"/>
              <a:ext cx="672" cy="427"/>
            </a:xfrm>
            <a:prstGeom prst="rect">
              <a:avLst/>
            </a:prstGeom>
            <a:solidFill>
              <a:srgbClr val="FFFFFF"/>
            </a:solidFill>
            <a:ln w="12700">
              <a:solidFill>
                <a:srgbClr val="171D17"/>
              </a:solidFill>
              <a:miter lim="800000"/>
              <a:headEnd type="none" w="sm" len="sm"/>
              <a:tailEnd type="none" w="sm" len="sm"/>
            </a:ln>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spcBef>
                  <a:spcPct val="50000"/>
                </a:spcBef>
              </a:pPr>
              <a:r>
                <a:rPr lang="zh-CN" altLang="en-US" sz="1350" b="1">
                  <a:solidFill>
                    <a:srgbClr val="171D17"/>
                  </a:solidFill>
                </a:rPr>
                <a:t>用户地址空间</a:t>
              </a:r>
            </a:p>
          </p:txBody>
        </p:sp>
        <p:sp>
          <p:nvSpPr>
            <p:cNvPr id="150544" name="Text Box 18">
              <a:extLst>
                <a:ext uri="{FF2B5EF4-FFF2-40B4-BE49-F238E27FC236}">
                  <a16:creationId xmlns:a16="http://schemas.microsoft.com/office/drawing/2014/main" id="{EC14D0AE-BF15-2F4D-A5D9-63452FFB5A61}"/>
                </a:ext>
              </a:extLst>
            </p:cNvPr>
            <p:cNvSpPr txBox="1">
              <a:spLocks noChangeArrowheads="1"/>
            </p:cNvSpPr>
            <p:nvPr/>
          </p:nvSpPr>
          <p:spPr bwMode="auto">
            <a:xfrm>
              <a:off x="3216" y="1909"/>
              <a:ext cx="624" cy="1037"/>
            </a:xfrm>
            <a:prstGeom prst="rect">
              <a:avLst/>
            </a:prstGeom>
            <a:solidFill>
              <a:srgbClr val="FFFFFF"/>
            </a:solidFill>
            <a:ln w="12700">
              <a:solidFill>
                <a:srgbClr val="171D17"/>
              </a:solidFill>
              <a:miter lim="800000"/>
              <a:headEnd type="none" w="sm" len="sm"/>
              <a:tailEnd type="none" w="sm" len="sm"/>
            </a:ln>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spcBef>
                  <a:spcPct val="50000"/>
                </a:spcBef>
              </a:pPr>
              <a:r>
                <a:rPr lang="zh-CN" altLang="en-US" sz="1350" b="1">
                  <a:solidFill>
                    <a:srgbClr val="171D17"/>
                  </a:solidFill>
                </a:rPr>
                <a:t>用户栈</a:t>
              </a:r>
            </a:p>
            <a:p>
              <a:pPr algn="ctr">
                <a:spcBef>
                  <a:spcPct val="50000"/>
                </a:spcBef>
              </a:pPr>
              <a:endParaRPr lang="zh-CN" altLang="en-US" sz="1350" b="1">
                <a:solidFill>
                  <a:srgbClr val="171D17"/>
                </a:solidFill>
              </a:endParaRPr>
            </a:p>
            <a:p>
              <a:pPr algn="ctr">
                <a:spcBef>
                  <a:spcPct val="50000"/>
                </a:spcBef>
              </a:pPr>
              <a:endParaRPr lang="zh-CN" altLang="en-US" sz="1350" b="1">
                <a:solidFill>
                  <a:srgbClr val="171D17"/>
                </a:solidFill>
              </a:endParaRPr>
            </a:p>
            <a:p>
              <a:pPr algn="ctr">
                <a:spcBef>
                  <a:spcPct val="50000"/>
                </a:spcBef>
              </a:pPr>
              <a:r>
                <a:rPr lang="zh-CN" altLang="en-US" sz="1350" b="1">
                  <a:solidFill>
                    <a:srgbClr val="171D17"/>
                  </a:solidFill>
                </a:rPr>
                <a:t>内核栈</a:t>
              </a:r>
            </a:p>
          </p:txBody>
        </p:sp>
        <p:sp>
          <p:nvSpPr>
            <p:cNvPr id="150545" name="Text Box 19">
              <a:extLst>
                <a:ext uri="{FF2B5EF4-FFF2-40B4-BE49-F238E27FC236}">
                  <a16:creationId xmlns:a16="http://schemas.microsoft.com/office/drawing/2014/main" id="{A6D3D5F7-7623-4E4B-ADC0-D11B1206E0F8}"/>
                </a:ext>
              </a:extLst>
            </p:cNvPr>
            <p:cNvSpPr txBox="1">
              <a:spLocks noChangeArrowheads="1"/>
            </p:cNvSpPr>
            <p:nvPr/>
          </p:nvSpPr>
          <p:spPr bwMode="auto">
            <a:xfrm>
              <a:off x="3984" y="1896"/>
              <a:ext cx="624" cy="1037"/>
            </a:xfrm>
            <a:prstGeom prst="rect">
              <a:avLst/>
            </a:prstGeom>
            <a:solidFill>
              <a:srgbClr val="FFFFFF"/>
            </a:solidFill>
            <a:ln w="12700">
              <a:solidFill>
                <a:srgbClr val="171D17"/>
              </a:solidFill>
              <a:miter lim="800000"/>
              <a:headEnd type="none" w="sm" len="sm"/>
              <a:tailEnd type="none" w="sm" len="sm"/>
            </a:ln>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spcBef>
                  <a:spcPct val="50000"/>
                </a:spcBef>
              </a:pPr>
              <a:r>
                <a:rPr lang="zh-CN" altLang="en-US" sz="1350" b="1">
                  <a:solidFill>
                    <a:srgbClr val="171D17"/>
                  </a:solidFill>
                </a:rPr>
                <a:t>用户栈</a:t>
              </a:r>
            </a:p>
            <a:p>
              <a:pPr algn="ctr">
                <a:spcBef>
                  <a:spcPct val="50000"/>
                </a:spcBef>
              </a:pPr>
              <a:endParaRPr lang="zh-CN" altLang="en-US" sz="1350" b="1">
                <a:solidFill>
                  <a:srgbClr val="171D17"/>
                </a:solidFill>
              </a:endParaRPr>
            </a:p>
            <a:p>
              <a:pPr algn="ctr">
                <a:spcBef>
                  <a:spcPct val="50000"/>
                </a:spcBef>
              </a:pPr>
              <a:endParaRPr lang="zh-CN" altLang="en-US" sz="1350" b="1">
                <a:solidFill>
                  <a:srgbClr val="171D17"/>
                </a:solidFill>
              </a:endParaRPr>
            </a:p>
            <a:p>
              <a:pPr algn="ctr">
                <a:spcBef>
                  <a:spcPct val="50000"/>
                </a:spcBef>
              </a:pPr>
              <a:r>
                <a:rPr lang="zh-CN" altLang="en-US" sz="1350" b="1">
                  <a:solidFill>
                    <a:srgbClr val="171D17"/>
                  </a:solidFill>
                </a:rPr>
                <a:t>内核栈</a:t>
              </a:r>
            </a:p>
          </p:txBody>
        </p:sp>
        <p:sp>
          <p:nvSpPr>
            <p:cNvPr id="150546" name="Text Box 20">
              <a:extLst>
                <a:ext uri="{FF2B5EF4-FFF2-40B4-BE49-F238E27FC236}">
                  <a16:creationId xmlns:a16="http://schemas.microsoft.com/office/drawing/2014/main" id="{EBDA6409-EBA0-0949-9AAE-B40A75DBA0DB}"/>
                </a:ext>
              </a:extLst>
            </p:cNvPr>
            <p:cNvSpPr txBox="1">
              <a:spLocks noChangeArrowheads="1"/>
            </p:cNvSpPr>
            <p:nvPr/>
          </p:nvSpPr>
          <p:spPr bwMode="auto">
            <a:xfrm>
              <a:off x="4752" y="1896"/>
              <a:ext cx="624" cy="1037"/>
            </a:xfrm>
            <a:prstGeom prst="rect">
              <a:avLst/>
            </a:prstGeom>
            <a:solidFill>
              <a:srgbClr val="FFFFFF"/>
            </a:solidFill>
            <a:ln w="12700">
              <a:solidFill>
                <a:srgbClr val="171D17"/>
              </a:solidFill>
              <a:miter lim="800000"/>
              <a:headEnd type="none" w="sm" len="sm"/>
              <a:tailEnd type="none" w="sm" len="sm"/>
            </a:ln>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spcBef>
                  <a:spcPct val="50000"/>
                </a:spcBef>
              </a:pPr>
              <a:r>
                <a:rPr lang="zh-CN" altLang="en-US" sz="1350" b="1">
                  <a:solidFill>
                    <a:srgbClr val="171D17"/>
                  </a:solidFill>
                </a:rPr>
                <a:t>用户栈</a:t>
              </a:r>
            </a:p>
            <a:p>
              <a:pPr algn="ctr">
                <a:spcBef>
                  <a:spcPct val="50000"/>
                </a:spcBef>
              </a:pPr>
              <a:endParaRPr lang="zh-CN" altLang="en-US" sz="1350" b="1">
                <a:solidFill>
                  <a:srgbClr val="171D17"/>
                </a:solidFill>
              </a:endParaRPr>
            </a:p>
            <a:p>
              <a:pPr algn="ctr">
                <a:spcBef>
                  <a:spcPct val="50000"/>
                </a:spcBef>
              </a:pPr>
              <a:endParaRPr lang="zh-CN" altLang="en-US" sz="1350" b="1">
                <a:solidFill>
                  <a:srgbClr val="171D17"/>
                </a:solidFill>
              </a:endParaRPr>
            </a:p>
            <a:p>
              <a:pPr algn="ctr">
                <a:spcBef>
                  <a:spcPct val="50000"/>
                </a:spcBef>
              </a:pPr>
              <a:r>
                <a:rPr lang="zh-CN" altLang="en-US" sz="1350" b="1">
                  <a:solidFill>
                    <a:srgbClr val="171D17"/>
                  </a:solidFill>
                </a:rPr>
                <a:t>内核栈</a:t>
              </a:r>
            </a:p>
          </p:txBody>
        </p:sp>
        <p:sp>
          <p:nvSpPr>
            <p:cNvPr id="150547" name="Line 21">
              <a:extLst>
                <a:ext uri="{FF2B5EF4-FFF2-40B4-BE49-F238E27FC236}">
                  <a16:creationId xmlns:a16="http://schemas.microsoft.com/office/drawing/2014/main" id="{402D3535-0FC4-9941-85FF-DB44C2F05AA1}"/>
                </a:ext>
              </a:extLst>
            </p:cNvPr>
            <p:cNvSpPr>
              <a:spLocks noChangeShapeType="1"/>
            </p:cNvSpPr>
            <p:nvPr/>
          </p:nvSpPr>
          <p:spPr bwMode="auto">
            <a:xfrm>
              <a:off x="3216" y="2424"/>
              <a:ext cx="624"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0548" name="Line 22">
              <a:extLst>
                <a:ext uri="{FF2B5EF4-FFF2-40B4-BE49-F238E27FC236}">
                  <a16:creationId xmlns:a16="http://schemas.microsoft.com/office/drawing/2014/main" id="{8B536D20-2321-D643-9528-DF22AB1E7FE7}"/>
                </a:ext>
              </a:extLst>
            </p:cNvPr>
            <p:cNvSpPr>
              <a:spLocks noChangeShapeType="1"/>
            </p:cNvSpPr>
            <p:nvPr/>
          </p:nvSpPr>
          <p:spPr bwMode="auto">
            <a:xfrm>
              <a:off x="3984" y="2424"/>
              <a:ext cx="624"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0549" name="Line 23">
              <a:extLst>
                <a:ext uri="{FF2B5EF4-FFF2-40B4-BE49-F238E27FC236}">
                  <a16:creationId xmlns:a16="http://schemas.microsoft.com/office/drawing/2014/main" id="{FD7276A2-FFFC-3145-A2B3-0ECF79FD17EB}"/>
                </a:ext>
              </a:extLst>
            </p:cNvPr>
            <p:cNvSpPr>
              <a:spLocks noChangeShapeType="1"/>
            </p:cNvSpPr>
            <p:nvPr/>
          </p:nvSpPr>
          <p:spPr bwMode="auto">
            <a:xfrm>
              <a:off x="4752" y="2424"/>
              <a:ext cx="576"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0550" name="Text Box 24">
              <a:extLst>
                <a:ext uri="{FF2B5EF4-FFF2-40B4-BE49-F238E27FC236}">
                  <a16:creationId xmlns:a16="http://schemas.microsoft.com/office/drawing/2014/main" id="{83DFFBA1-877E-3243-AC51-72165AECD7E8}"/>
                </a:ext>
              </a:extLst>
            </p:cNvPr>
            <p:cNvSpPr txBox="1">
              <a:spLocks noChangeArrowheads="1"/>
            </p:cNvSpPr>
            <p:nvPr/>
          </p:nvSpPr>
          <p:spPr bwMode="auto">
            <a:xfrm>
              <a:off x="3216" y="1224"/>
              <a:ext cx="624" cy="514"/>
            </a:xfrm>
            <a:prstGeom prst="rect">
              <a:avLst/>
            </a:prstGeom>
            <a:solidFill>
              <a:srgbClr val="FFFFFF"/>
            </a:solidFill>
            <a:ln w="12700">
              <a:solidFill>
                <a:srgbClr val="171D17"/>
              </a:solidFill>
              <a:miter lim="800000"/>
              <a:headEnd type="none" w="sm" len="sm"/>
              <a:tailEnd type="none" w="sm" len="sm"/>
            </a:ln>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spcBef>
                  <a:spcPct val="50000"/>
                </a:spcBef>
              </a:pPr>
              <a:r>
                <a:rPr lang="zh-CN" altLang="en-US" sz="1350" b="1">
                  <a:solidFill>
                    <a:srgbClr val="171D17"/>
                  </a:solidFill>
                </a:rPr>
                <a:t>线程</a:t>
              </a:r>
            </a:p>
            <a:p>
              <a:pPr algn="ctr">
                <a:spcBef>
                  <a:spcPct val="50000"/>
                </a:spcBef>
              </a:pPr>
              <a:r>
                <a:rPr lang="zh-CN" altLang="en-US" sz="1350" b="1">
                  <a:solidFill>
                    <a:srgbClr val="171D17"/>
                  </a:solidFill>
                </a:rPr>
                <a:t>控制块</a:t>
              </a:r>
            </a:p>
          </p:txBody>
        </p:sp>
        <p:sp>
          <p:nvSpPr>
            <p:cNvPr id="150551" name="Text Box 25">
              <a:extLst>
                <a:ext uri="{FF2B5EF4-FFF2-40B4-BE49-F238E27FC236}">
                  <a16:creationId xmlns:a16="http://schemas.microsoft.com/office/drawing/2014/main" id="{C608C72E-BCB8-CB47-97E8-24EA8D9790E3}"/>
                </a:ext>
              </a:extLst>
            </p:cNvPr>
            <p:cNvSpPr txBox="1">
              <a:spLocks noChangeArrowheads="1"/>
            </p:cNvSpPr>
            <p:nvPr/>
          </p:nvSpPr>
          <p:spPr bwMode="auto">
            <a:xfrm>
              <a:off x="3984" y="1224"/>
              <a:ext cx="624" cy="514"/>
            </a:xfrm>
            <a:prstGeom prst="rect">
              <a:avLst/>
            </a:prstGeom>
            <a:solidFill>
              <a:srgbClr val="FFFFFF"/>
            </a:solidFill>
            <a:ln w="12700">
              <a:solidFill>
                <a:srgbClr val="171D17"/>
              </a:solidFill>
              <a:miter lim="800000"/>
              <a:headEnd type="none" w="sm" len="sm"/>
              <a:tailEnd type="none" w="sm" len="sm"/>
            </a:ln>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spcBef>
                  <a:spcPct val="50000"/>
                </a:spcBef>
              </a:pPr>
              <a:r>
                <a:rPr lang="zh-CN" altLang="en-US" sz="1350" b="1">
                  <a:solidFill>
                    <a:srgbClr val="171D17"/>
                  </a:solidFill>
                </a:rPr>
                <a:t>线程</a:t>
              </a:r>
            </a:p>
            <a:p>
              <a:pPr algn="ctr">
                <a:spcBef>
                  <a:spcPct val="50000"/>
                </a:spcBef>
              </a:pPr>
              <a:r>
                <a:rPr lang="zh-CN" altLang="en-US" sz="1350" b="1">
                  <a:solidFill>
                    <a:srgbClr val="171D17"/>
                  </a:solidFill>
                </a:rPr>
                <a:t>控制块</a:t>
              </a:r>
            </a:p>
          </p:txBody>
        </p:sp>
        <p:sp>
          <p:nvSpPr>
            <p:cNvPr id="150552" name="Text Box 26">
              <a:extLst>
                <a:ext uri="{FF2B5EF4-FFF2-40B4-BE49-F238E27FC236}">
                  <a16:creationId xmlns:a16="http://schemas.microsoft.com/office/drawing/2014/main" id="{AF79D1EA-838E-C845-8B41-FAFF256ABC7C}"/>
                </a:ext>
              </a:extLst>
            </p:cNvPr>
            <p:cNvSpPr txBox="1">
              <a:spLocks noChangeArrowheads="1"/>
            </p:cNvSpPr>
            <p:nvPr/>
          </p:nvSpPr>
          <p:spPr bwMode="auto">
            <a:xfrm>
              <a:off x="4752" y="1224"/>
              <a:ext cx="624" cy="514"/>
            </a:xfrm>
            <a:prstGeom prst="rect">
              <a:avLst/>
            </a:prstGeom>
            <a:solidFill>
              <a:srgbClr val="FFFFFF"/>
            </a:solidFill>
            <a:ln w="12700">
              <a:solidFill>
                <a:srgbClr val="171D17"/>
              </a:solidFill>
              <a:miter lim="800000"/>
              <a:headEnd type="none" w="sm" len="sm"/>
              <a:tailEnd type="none" w="sm" len="sm"/>
            </a:ln>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spcBef>
                  <a:spcPct val="50000"/>
                </a:spcBef>
              </a:pPr>
              <a:r>
                <a:rPr lang="zh-CN" altLang="en-US" sz="1350" b="1">
                  <a:solidFill>
                    <a:srgbClr val="171D17"/>
                  </a:solidFill>
                </a:rPr>
                <a:t>线程</a:t>
              </a:r>
            </a:p>
            <a:p>
              <a:pPr algn="ctr">
                <a:spcBef>
                  <a:spcPct val="50000"/>
                </a:spcBef>
              </a:pPr>
              <a:r>
                <a:rPr lang="zh-CN" altLang="en-US" sz="1350" b="1">
                  <a:solidFill>
                    <a:srgbClr val="171D17"/>
                  </a:solidFill>
                </a:rPr>
                <a:t>控制块</a:t>
              </a:r>
            </a:p>
          </p:txBody>
        </p:sp>
        <p:sp>
          <p:nvSpPr>
            <p:cNvPr id="150553" name="Rectangle 27">
              <a:extLst>
                <a:ext uri="{FF2B5EF4-FFF2-40B4-BE49-F238E27FC236}">
                  <a16:creationId xmlns:a16="http://schemas.microsoft.com/office/drawing/2014/main" id="{8A7058B0-1A81-3E4E-81AB-4F610F6CB8BB}"/>
                </a:ext>
              </a:extLst>
            </p:cNvPr>
            <p:cNvSpPr>
              <a:spLocks noChangeArrowheads="1"/>
            </p:cNvSpPr>
            <p:nvPr/>
          </p:nvSpPr>
          <p:spPr bwMode="auto">
            <a:xfrm>
              <a:off x="3631" y="661"/>
              <a:ext cx="1286"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sz="1500" b="1">
                  <a:solidFill>
                    <a:srgbClr val="171D17"/>
                  </a:solidFill>
                </a:rPr>
                <a:t>多线程进程模式</a:t>
              </a:r>
            </a:p>
          </p:txBody>
        </p:sp>
        <p:sp>
          <p:nvSpPr>
            <p:cNvPr id="150554" name="Rectangle 28">
              <a:extLst>
                <a:ext uri="{FF2B5EF4-FFF2-40B4-BE49-F238E27FC236}">
                  <a16:creationId xmlns:a16="http://schemas.microsoft.com/office/drawing/2014/main" id="{F454CBAB-EE6D-9D48-ACAC-81853E6BBDEE}"/>
                </a:ext>
              </a:extLst>
            </p:cNvPr>
            <p:cNvSpPr>
              <a:spLocks noChangeArrowheads="1"/>
            </p:cNvSpPr>
            <p:nvPr/>
          </p:nvSpPr>
          <p:spPr bwMode="auto">
            <a:xfrm>
              <a:off x="3168" y="1909"/>
              <a:ext cx="155" cy="310"/>
            </a:xfrm>
            <a:prstGeom prst="rect">
              <a:avLst/>
            </a:prstGeom>
            <a:noFill/>
            <a:ln w="12700">
              <a:solidFill>
                <a:srgbClr val="0000FF"/>
              </a:solidFill>
              <a:prstDash val="dash"/>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sz="1800"/>
            </a:p>
          </p:txBody>
        </p:sp>
        <p:sp>
          <p:nvSpPr>
            <p:cNvPr id="150555" name="Rectangle 29">
              <a:extLst>
                <a:ext uri="{FF2B5EF4-FFF2-40B4-BE49-F238E27FC236}">
                  <a16:creationId xmlns:a16="http://schemas.microsoft.com/office/drawing/2014/main" id="{246ED8C2-A26C-AD4D-853A-7C28AECA43FE}"/>
                </a:ext>
              </a:extLst>
            </p:cNvPr>
            <p:cNvSpPr>
              <a:spLocks noChangeArrowheads="1"/>
            </p:cNvSpPr>
            <p:nvPr/>
          </p:nvSpPr>
          <p:spPr bwMode="auto">
            <a:xfrm>
              <a:off x="4704" y="1909"/>
              <a:ext cx="155" cy="310"/>
            </a:xfrm>
            <a:prstGeom prst="rect">
              <a:avLst/>
            </a:prstGeom>
            <a:noFill/>
            <a:ln w="12700">
              <a:solidFill>
                <a:srgbClr val="0000FF"/>
              </a:solidFill>
              <a:prstDash val="dash"/>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sz="1800"/>
            </a:p>
          </p:txBody>
        </p:sp>
        <p:sp>
          <p:nvSpPr>
            <p:cNvPr id="150556" name="Rectangle 30">
              <a:extLst>
                <a:ext uri="{FF2B5EF4-FFF2-40B4-BE49-F238E27FC236}">
                  <a16:creationId xmlns:a16="http://schemas.microsoft.com/office/drawing/2014/main" id="{9D884566-03A7-8B44-AD2F-F39EAC04A1C2}"/>
                </a:ext>
              </a:extLst>
            </p:cNvPr>
            <p:cNvSpPr>
              <a:spLocks noChangeArrowheads="1"/>
            </p:cNvSpPr>
            <p:nvPr/>
          </p:nvSpPr>
          <p:spPr bwMode="auto">
            <a:xfrm>
              <a:off x="3936" y="1909"/>
              <a:ext cx="155" cy="310"/>
            </a:xfrm>
            <a:prstGeom prst="rect">
              <a:avLst/>
            </a:prstGeom>
            <a:noFill/>
            <a:ln w="12700">
              <a:solidFill>
                <a:srgbClr val="0000FF"/>
              </a:solidFill>
              <a:prstDash val="dash"/>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sz="1800"/>
            </a:p>
          </p:txBody>
        </p:sp>
      </p:grpSp>
      <p:sp>
        <p:nvSpPr>
          <p:cNvPr id="29" name="Text Box 2">
            <a:extLst>
              <a:ext uri="{FF2B5EF4-FFF2-40B4-BE49-F238E27FC236}">
                <a16:creationId xmlns:a16="http://schemas.microsoft.com/office/drawing/2014/main" id="{9376F4E2-4D11-9D4B-959D-913A3EECA09B}"/>
              </a:ext>
            </a:extLst>
          </p:cNvPr>
          <p:cNvSpPr txBox="1">
            <a:spLocks noChangeArrowheads="1"/>
          </p:cNvSpPr>
          <p:nvPr/>
        </p:nvSpPr>
        <p:spPr bwMode="auto">
          <a:xfrm>
            <a:off x="1331640" y="395714"/>
            <a:ext cx="38933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000" b="1" dirty="0">
                <a:solidFill>
                  <a:srgbClr val="3333FF"/>
                </a:solidFill>
                <a:latin typeface="宋体" panose="02010600030101010101" pitchFamily="2" charset="-122"/>
              </a:rPr>
              <a:t>2.7 </a:t>
            </a:r>
            <a:r>
              <a:rPr lang="zh-CN" altLang="en-US" sz="3000" b="1" dirty="0">
                <a:solidFill>
                  <a:srgbClr val="3333FF"/>
                </a:solidFill>
                <a:latin typeface="宋体" panose="02010600030101010101" pitchFamily="2" charset="-122"/>
              </a:rPr>
              <a:t>线程</a:t>
            </a:r>
            <a:endParaRPr lang="zh-CN" altLang="en-US" sz="3000" b="1" dirty="0">
              <a:solidFill>
                <a:srgbClr val="FF0000"/>
              </a:solidFill>
            </a:endParaRPr>
          </a:p>
        </p:txBody>
      </p:sp>
      <p:sp>
        <p:nvSpPr>
          <p:cNvPr id="2" name="Slide Number Placeholder 1">
            <a:extLst>
              <a:ext uri="{FF2B5EF4-FFF2-40B4-BE49-F238E27FC236}">
                <a16:creationId xmlns:a16="http://schemas.microsoft.com/office/drawing/2014/main" id="{4F37EBE7-1C02-294F-B254-2E83A3991741}"/>
              </a:ext>
            </a:extLst>
          </p:cNvPr>
          <p:cNvSpPr>
            <a:spLocks noGrp="1"/>
          </p:cNvSpPr>
          <p:nvPr>
            <p:ph type="sldNum" sz="quarter" idx="12"/>
          </p:nvPr>
        </p:nvSpPr>
        <p:spPr/>
        <p:txBody>
          <a:bodyPr/>
          <a:lstStyle/>
          <a:p>
            <a:fld id="{DC6D1BD5-D0BD-4B4A-ABF2-851E9CF71F86}" type="slidenum">
              <a:rPr lang="zh-CN" altLang="en-US" smtClean="0"/>
              <a:pPr/>
              <a:t>136</a:t>
            </a:fld>
            <a:endParaRPr lang="en-US" altLang="zh-CN" dirty="0"/>
          </a:p>
        </p:txBody>
      </p:sp>
    </p:spTree>
    <p:extLst>
      <p:ext uri="{BB962C8B-B14F-4D97-AF65-F5344CB8AC3E}">
        <p14:creationId xmlns:p14="http://schemas.microsoft.com/office/powerpoint/2010/main" val="4258489937"/>
      </p:ext>
    </p:extLst>
  </p:cSld>
  <p:clrMapOvr>
    <a:masterClrMapping/>
  </p:clrMapOvr>
  <p:transition>
    <p:random/>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7" name="Rectangle 5">
            <a:extLst>
              <a:ext uri="{FF2B5EF4-FFF2-40B4-BE49-F238E27FC236}">
                <a16:creationId xmlns:a16="http://schemas.microsoft.com/office/drawing/2014/main" id="{6687EF38-0069-5142-A937-3339E380C153}"/>
              </a:ext>
            </a:extLst>
          </p:cNvPr>
          <p:cNvSpPr>
            <a:spLocks noChangeArrowheads="1"/>
          </p:cNvSpPr>
          <p:nvPr/>
        </p:nvSpPr>
        <p:spPr bwMode="auto">
          <a:xfrm>
            <a:off x="1714500" y="3429000"/>
            <a:ext cx="5772150" cy="2234458"/>
          </a:xfrm>
          <a:prstGeom prst="rect">
            <a:avLst/>
          </a:prstGeom>
          <a:noFill/>
          <a:ln w="12700">
            <a:noFill/>
            <a:miter lim="800000"/>
            <a:headEnd type="none" w="sm" len="sm"/>
            <a:tailEnd type="none" w="sm" len="sm"/>
          </a:ln>
          <a:effectLst/>
        </p:spPr>
        <p:txBody>
          <a:bodyPr>
            <a:spAutoFit/>
          </a:bodyPr>
          <a:lstStyle/>
          <a:p>
            <a:pPr lvl="1" eaLnBrk="1" hangingPunct="1">
              <a:lnSpc>
                <a:spcPct val="80000"/>
              </a:lnSpc>
              <a:spcBef>
                <a:spcPct val="50000"/>
              </a:spcBef>
              <a:buClr>
                <a:srgbClr val="FF3300"/>
              </a:buClr>
              <a:buSzPct val="200000"/>
              <a:defRPr/>
            </a:pPr>
            <a:endParaRPr lang="en-US" altLang="zh-CN" sz="2400" b="1">
              <a:solidFill>
                <a:srgbClr val="171D17"/>
              </a:solidFill>
              <a:latin typeface="楷体_GB2312" pitchFamily="49" charset="-122"/>
              <a:ea typeface="楷体_GB2312" pitchFamily="49" charset="-122"/>
            </a:endParaRPr>
          </a:p>
          <a:p>
            <a:pPr lvl="1" eaLnBrk="1" hangingPunct="1">
              <a:lnSpc>
                <a:spcPct val="80000"/>
              </a:lnSpc>
              <a:spcBef>
                <a:spcPct val="50000"/>
              </a:spcBef>
              <a:buClr>
                <a:srgbClr val="FF3300"/>
              </a:buClr>
              <a:buSzPct val="200000"/>
              <a:defRPr/>
            </a:pPr>
            <a:endParaRPr lang="en-US" altLang="zh-CN" sz="2400" b="1">
              <a:solidFill>
                <a:srgbClr val="171D17"/>
              </a:solidFill>
              <a:latin typeface="楷体_GB2312" pitchFamily="49" charset="-122"/>
              <a:ea typeface="楷体_GB2312" pitchFamily="49" charset="-122"/>
            </a:endParaRPr>
          </a:p>
          <a:p>
            <a:pPr lvl="1" eaLnBrk="1" hangingPunct="1">
              <a:lnSpc>
                <a:spcPct val="80000"/>
              </a:lnSpc>
              <a:spcBef>
                <a:spcPct val="50000"/>
              </a:spcBef>
              <a:buClr>
                <a:srgbClr val="FF3300"/>
              </a:buClr>
              <a:buSzPct val="200000"/>
              <a:defRPr/>
            </a:pPr>
            <a:endParaRPr lang="en-US" altLang="zh-CN" sz="2400" b="1">
              <a:solidFill>
                <a:srgbClr val="171D17"/>
              </a:solidFill>
              <a:latin typeface="楷体_GB2312" pitchFamily="49" charset="-122"/>
              <a:ea typeface="楷体_GB2312" pitchFamily="49" charset="-122"/>
            </a:endParaRPr>
          </a:p>
          <a:p>
            <a:pPr eaLnBrk="1" hangingPunct="1">
              <a:spcBef>
                <a:spcPct val="20000"/>
              </a:spcBef>
              <a:buClr>
                <a:schemeClr val="hlink"/>
              </a:buClr>
              <a:buSzPct val="120000"/>
              <a:defRPr/>
            </a:pPr>
            <a:r>
              <a:rPr kumimoji="0" lang="en-US" altLang="zh-CN" sz="2400">
                <a:effectLst>
                  <a:outerShdw blurRad="38100" dist="38100" dir="2700000" algn="tl">
                    <a:srgbClr val="C0C0C0"/>
                  </a:outerShdw>
                </a:effectLst>
                <a:latin typeface="Tahoma" pitchFamily="34" charset="0"/>
              </a:rPr>
              <a:t>   </a:t>
            </a:r>
          </a:p>
          <a:p>
            <a:pPr eaLnBrk="1" hangingPunct="1">
              <a:spcBef>
                <a:spcPct val="20000"/>
              </a:spcBef>
              <a:buClr>
                <a:schemeClr val="hlink"/>
              </a:buClr>
              <a:buSzPct val="120000"/>
              <a:defRPr/>
            </a:pPr>
            <a:r>
              <a:rPr kumimoji="0" lang="en-US" altLang="zh-CN" sz="2400">
                <a:effectLst>
                  <a:outerShdw blurRad="38100" dist="38100" dir="2700000" algn="tl">
                    <a:srgbClr val="C0C0C0"/>
                  </a:outerShdw>
                </a:effectLst>
                <a:latin typeface="Tahoma" pitchFamily="34" charset="0"/>
              </a:rPr>
              <a:t>   </a:t>
            </a:r>
            <a:endParaRPr lang="en-US" altLang="zh-CN" sz="2400" b="1">
              <a:solidFill>
                <a:srgbClr val="171D17"/>
              </a:solidFill>
              <a:latin typeface="楷体_GB2312" pitchFamily="49" charset="-122"/>
              <a:ea typeface="楷体_GB2312" pitchFamily="49" charset="-122"/>
            </a:endParaRPr>
          </a:p>
        </p:txBody>
      </p:sp>
      <p:sp>
        <p:nvSpPr>
          <p:cNvPr id="151555" name="Text Box 7">
            <a:extLst>
              <a:ext uri="{FF2B5EF4-FFF2-40B4-BE49-F238E27FC236}">
                <a16:creationId xmlns:a16="http://schemas.microsoft.com/office/drawing/2014/main" id="{2F3A2489-CF7E-8943-A3B2-C5E97BAD8A1F}"/>
              </a:ext>
            </a:extLst>
          </p:cNvPr>
          <p:cNvSpPr txBox="1">
            <a:spLocks noChangeArrowheads="1"/>
          </p:cNvSpPr>
          <p:nvPr/>
        </p:nvSpPr>
        <p:spPr bwMode="auto">
          <a:xfrm>
            <a:off x="675781" y="1484784"/>
            <a:ext cx="40005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b="1" dirty="0">
                <a:solidFill>
                  <a:srgbClr val="FF0000"/>
                </a:solidFill>
                <a:latin typeface="STKaiti" panose="02010600040101010101" pitchFamily="2" charset="-122"/>
                <a:ea typeface="STKaiti" panose="02010600040101010101" pitchFamily="2" charset="-122"/>
              </a:rPr>
              <a:t>5</a:t>
            </a:r>
            <a:r>
              <a:rPr lang="zh-CN" altLang="en-US" b="1" dirty="0">
                <a:solidFill>
                  <a:srgbClr val="FF0000"/>
                </a:solidFill>
                <a:latin typeface="STKaiti" panose="02010600040101010101" pitchFamily="2" charset="-122"/>
                <a:ea typeface="STKaiti" panose="02010600040101010101" pitchFamily="2" charset="-122"/>
              </a:rPr>
              <a:t>．线程和进程的关系</a:t>
            </a:r>
          </a:p>
        </p:txBody>
      </p:sp>
      <p:sp>
        <p:nvSpPr>
          <p:cNvPr id="356360" name="Rectangle 8">
            <a:extLst>
              <a:ext uri="{FF2B5EF4-FFF2-40B4-BE49-F238E27FC236}">
                <a16:creationId xmlns:a16="http://schemas.microsoft.com/office/drawing/2014/main" id="{C38F35E2-39B8-3A44-960C-D107071EC1E9}"/>
              </a:ext>
            </a:extLst>
          </p:cNvPr>
          <p:cNvSpPr>
            <a:spLocks noChangeArrowheads="1"/>
          </p:cNvSpPr>
          <p:nvPr/>
        </p:nvSpPr>
        <p:spPr bwMode="auto">
          <a:xfrm>
            <a:off x="761506" y="1941982"/>
            <a:ext cx="7706713" cy="4295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lnSpc>
                <a:spcPct val="110000"/>
              </a:lnSpc>
              <a:spcBef>
                <a:spcPct val="20000"/>
              </a:spcBef>
              <a:buClr>
                <a:schemeClr val="bg2"/>
              </a:buClr>
              <a:buFont typeface="Monotype Sorts" pitchFamily="2" charset="2"/>
              <a:buNone/>
            </a:pPr>
            <a:r>
              <a:rPr lang="en-US" altLang="zh-CN" b="1" dirty="0">
                <a:solidFill>
                  <a:srgbClr val="0000FF"/>
                </a:solidFill>
                <a:latin typeface="STKaiti" panose="02010600040101010101" pitchFamily="2" charset="-122"/>
                <a:ea typeface="STKaiti" panose="02010600040101010101" pitchFamily="2" charset="-122"/>
              </a:rPr>
              <a:t>(1)</a:t>
            </a:r>
            <a:r>
              <a:rPr lang="zh-CN" altLang="en-US" b="1" dirty="0">
                <a:solidFill>
                  <a:srgbClr val="0000FF"/>
                </a:solidFill>
                <a:latin typeface="STKaiti" panose="02010600040101010101" pitchFamily="2" charset="-122"/>
                <a:ea typeface="STKaiti" panose="02010600040101010101" pitchFamily="2" charset="-122"/>
              </a:rPr>
              <a:t>一个进程可以有多个线程，但至少要有一个线程；而一个线程只能在一个进程的地址空间内活动。</a:t>
            </a:r>
          </a:p>
          <a:p>
            <a:pPr eaLnBrk="1" hangingPunct="1">
              <a:lnSpc>
                <a:spcPct val="110000"/>
              </a:lnSpc>
              <a:spcBef>
                <a:spcPct val="20000"/>
              </a:spcBef>
              <a:buClr>
                <a:schemeClr val="bg2"/>
              </a:buClr>
              <a:buFont typeface="Monotype Sorts" pitchFamily="2" charset="2"/>
              <a:buNone/>
            </a:pPr>
            <a:r>
              <a:rPr lang="en-US" altLang="zh-CN" b="1" dirty="0">
                <a:solidFill>
                  <a:srgbClr val="0000FF"/>
                </a:solidFill>
                <a:latin typeface="STKaiti" panose="02010600040101010101" pitchFamily="2" charset="-122"/>
                <a:ea typeface="STKaiti" panose="02010600040101010101" pitchFamily="2" charset="-122"/>
              </a:rPr>
              <a:t>(2) </a:t>
            </a:r>
            <a:r>
              <a:rPr lang="zh-CN" altLang="en-US" b="1" dirty="0">
                <a:solidFill>
                  <a:srgbClr val="0000FF"/>
                </a:solidFill>
                <a:latin typeface="STKaiti" panose="02010600040101010101" pitchFamily="2" charset="-122"/>
                <a:ea typeface="STKaiti" panose="02010600040101010101" pitchFamily="2" charset="-122"/>
              </a:rPr>
              <a:t>资源分配给进程，同一进程的所有线程共享该进程的所有资源。</a:t>
            </a:r>
          </a:p>
          <a:p>
            <a:pPr eaLnBrk="1" hangingPunct="1">
              <a:lnSpc>
                <a:spcPct val="110000"/>
              </a:lnSpc>
              <a:spcBef>
                <a:spcPct val="20000"/>
              </a:spcBef>
              <a:buClr>
                <a:schemeClr val="bg2"/>
              </a:buClr>
              <a:buFont typeface="Monotype Sorts" pitchFamily="2" charset="2"/>
              <a:buNone/>
            </a:pPr>
            <a:r>
              <a:rPr lang="en-US" altLang="zh-CN" b="1" dirty="0">
                <a:solidFill>
                  <a:srgbClr val="0000FF"/>
                </a:solidFill>
                <a:latin typeface="STKaiti" panose="02010600040101010101" pitchFamily="2" charset="-122"/>
                <a:ea typeface="STKaiti" panose="02010600040101010101" pitchFamily="2" charset="-122"/>
              </a:rPr>
              <a:t>(3) </a:t>
            </a:r>
            <a:r>
              <a:rPr lang="zh-CN" altLang="en-US" b="1" dirty="0">
                <a:solidFill>
                  <a:srgbClr val="0000FF"/>
                </a:solidFill>
                <a:latin typeface="STKaiti" panose="02010600040101010101" pitchFamily="2" charset="-122"/>
                <a:ea typeface="STKaiti" panose="02010600040101010101" pitchFamily="2" charset="-122"/>
              </a:rPr>
              <a:t>处理机分配给线程，即真正在处理机上运行的是线程。</a:t>
            </a:r>
          </a:p>
          <a:p>
            <a:pPr eaLnBrk="1" hangingPunct="1">
              <a:lnSpc>
                <a:spcPct val="110000"/>
              </a:lnSpc>
              <a:spcBef>
                <a:spcPct val="20000"/>
              </a:spcBef>
              <a:buClr>
                <a:schemeClr val="bg2"/>
              </a:buClr>
              <a:buFont typeface="Monotype Sorts" pitchFamily="2" charset="2"/>
              <a:buNone/>
            </a:pPr>
            <a:r>
              <a:rPr lang="en-US" altLang="zh-CN" b="1" dirty="0">
                <a:solidFill>
                  <a:srgbClr val="0000FF"/>
                </a:solidFill>
                <a:latin typeface="STKaiti" panose="02010600040101010101" pitchFamily="2" charset="-122"/>
                <a:ea typeface="STKaiti" panose="02010600040101010101" pitchFamily="2" charset="-122"/>
              </a:rPr>
              <a:t>(4) </a:t>
            </a:r>
            <a:r>
              <a:rPr lang="zh-CN" altLang="en-US" b="1" dirty="0">
                <a:solidFill>
                  <a:srgbClr val="0000FF"/>
                </a:solidFill>
                <a:latin typeface="STKaiti" panose="02010600040101010101" pitchFamily="2" charset="-122"/>
                <a:ea typeface="STKaiti" panose="02010600040101010101" pitchFamily="2" charset="-122"/>
              </a:rPr>
              <a:t>线程在执行过程中需要协作同步。不同进程的线程间要利用消息通信的办法实现同步。</a:t>
            </a:r>
          </a:p>
        </p:txBody>
      </p:sp>
      <p:sp>
        <p:nvSpPr>
          <p:cNvPr id="7" name="Text Box 2">
            <a:extLst>
              <a:ext uri="{FF2B5EF4-FFF2-40B4-BE49-F238E27FC236}">
                <a16:creationId xmlns:a16="http://schemas.microsoft.com/office/drawing/2014/main" id="{8DF327B6-A938-E348-87EF-83DDB4D57E78}"/>
              </a:ext>
            </a:extLst>
          </p:cNvPr>
          <p:cNvSpPr txBox="1">
            <a:spLocks noChangeArrowheads="1"/>
          </p:cNvSpPr>
          <p:nvPr/>
        </p:nvSpPr>
        <p:spPr bwMode="auto">
          <a:xfrm>
            <a:off x="1331640" y="395714"/>
            <a:ext cx="38933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000" b="1" dirty="0">
                <a:solidFill>
                  <a:srgbClr val="3333FF"/>
                </a:solidFill>
                <a:latin typeface="宋体" panose="02010600030101010101" pitchFamily="2" charset="-122"/>
              </a:rPr>
              <a:t>2.7 </a:t>
            </a:r>
            <a:r>
              <a:rPr lang="zh-CN" altLang="en-US" sz="3000" b="1" dirty="0">
                <a:solidFill>
                  <a:srgbClr val="3333FF"/>
                </a:solidFill>
                <a:latin typeface="宋体" panose="02010600030101010101" pitchFamily="2" charset="-122"/>
              </a:rPr>
              <a:t>线程</a:t>
            </a:r>
            <a:endParaRPr lang="zh-CN" altLang="en-US" sz="3000" b="1" dirty="0">
              <a:solidFill>
                <a:srgbClr val="FF0000"/>
              </a:solidFill>
            </a:endParaRPr>
          </a:p>
        </p:txBody>
      </p:sp>
      <p:sp>
        <p:nvSpPr>
          <p:cNvPr id="2" name="Slide Number Placeholder 1">
            <a:extLst>
              <a:ext uri="{FF2B5EF4-FFF2-40B4-BE49-F238E27FC236}">
                <a16:creationId xmlns:a16="http://schemas.microsoft.com/office/drawing/2014/main" id="{012EA278-E800-A348-ACCE-BC6A08E0159C}"/>
              </a:ext>
            </a:extLst>
          </p:cNvPr>
          <p:cNvSpPr>
            <a:spLocks noGrp="1"/>
          </p:cNvSpPr>
          <p:nvPr>
            <p:ph type="sldNum" sz="quarter" idx="12"/>
          </p:nvPr>
        </p:nvSpPr>
        <p:spPr/>
        <p:txBody>
          <a:bodyPr/>
          <a:lstStyle/>
          <a:p>
            <a:fld id="{DC6D1BD5-D0BD-4B4A-ABF2-851E9CF71F86}" type="slidenum">
              <a:rPr lang="zh-CN" altLang="en-US" smtClean="0"/>
              <a:pPr/>
              <a:t>137</a:t>
            </a:fld>
            <a:endParaRPr lang="en-US" altLang="zh-CN" dirty="0"/>
          </a:p>
        </p:txBody>
      </p:sp>
    </p:spTree>
    <p:extLst>
      <p:ext uri="{BB962C8B-B14F-4D97-AF65-F5344CB8AC3E}">
        <p14:creationId xmlns:p14="http://schemas.microsoft.com/office/powerpoint/2010/main" val="164234130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56360">
                                            <p:txEl>
                                              <p:pRg st="0" end="0"/>
                                            </p:txEl>
                                          </p:spTgt>
                                        </p:tgtEl>
                                        <p:attrNameLst>
                                          <p:attrName>style.visibility</p:attrName>
                                        </p:attrNameLst>
                                      </p:cBhvr>
                                      <p:to>
                                        <p:strVal val="visible"/>
                                      </p:to>
                                    </p:set>
                                    <p:animEffect transition="in" filter="barn(outVertical)">
                                      <p:cBhvr>
                                        <p:cTn id="7" dur="500"/>
                                        <p:tgtEl>
                                          <p:spTgt spid="356360">
                                            <p:txEl>
                                              <p:pRg st="0" end="0"/>
                                            </p:txEl>
                                          </p:spTgt>
                                        </p:tgtEl>
                                      </p:cBhvr>
                                    </p:animEffect>
                                  </p:childTnLst>
                                  <p:subTnLst>
                                    <p:animClr clrSpc="rgb" dir="cw">
                                      <p:cBhvr override="childStyle">
                                        <p:cTn dur="1" fill="hold" display="0" masterRel="nextClick" afterEffect="1"/>
                                        <p:tgtEl>
                                          <p:spTgt spid="356360">
                                            <p:txEl>
                                              <p:pRg st="0" end="0"/>
                                            </p:txEl>
                                          </p:spTgt>
                                        </p:tgtEl>
                                        <p:attrNameLst>
                                          <p:attrName>ppt_c</p:attrName>
                                        </p:attrNameLst>
                                      </p:cBhvr>
                                      <p:to>
                                        <a:srgbClr val="151B15"/>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56360">
                                            <p:txEl>
                                              <p:pRg st="1" end="1"/>
                                            </p:txEl>
                                          </p:spTgt>
                                        </p:tgtEl>
                                        <p:attrNameLst>
                                          <p:attrName>style.visibility</p:attrName>
                                        </p:attrNameLst>
                                      </p:cBhvr>
                                      <p:to>
                                        <p:strVal val="visible"/>
                                      </p:to>
                                    </p:set>
                                    <p:animEffect transition="in" filter="barn(outVertical)">
                                      <p:cBhvr>
                                        <p:cTn id="12" dur="500"/>
                                        <p:tgtEl>
                                          <p:spTgt spid="356360">
                                            <p:txEl>
                                              <p:pRg st="1" end="1"/>
                                            </p:txEl>
                                          </p:spTgt>
                                        </p:tgtEl>
                                      </p:cBhvr>
                                    </p:animEffect>
                                  </p:childTnLst>
                                  <p:subTnLst>
                                    <p:animClr clrSpc="rgb" dir="cw">
                                      <p:cBhvr override="childStyle">
                                        <p:cTn dur="1" fill="hold" display="0" masterRel="nextClick" afterEffect="1"/>
                                        <p:tgtEl>
                                          <p:spTgt spid="356360">
                                            <p:txEl>
                                              <p:pRg st="1" end="1"/>
                                            </p:txEl>
                                          </p:spTgt>
                                        </p:tgtEl>
                                        <p:attrNameLst>
                                          <p:attrName>ppt_c</p:attrName>
                                        </p:attrNameLst>
                                      </p:cBhvr>
                                      <p:to>
                                        <a:srgbClr val="151B15"/>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56360">
                                            <p:txEl>
                                              <p:pRg st="2" end="2"/>
                                            </p:txEl>
                                          </p:spTgt>
                                        </p:tgtEl>
                                        <p:attrNameLst>
                                          <p:attrName>style.visibility</p:attrName>
                                        </p:attrNameLst>
                                      </p:cBhvr>
                                      <p:to>
                                        <p:strVal val="visible"/>
                                      </p:to>
                                    </p:set>
                                    <p:animEffect transition="in" filter="barn(outVertical)">
                                      <p:cBhvr>
                                        <p:cTn id="17" dur="500"/>
                                        <p:tgtEl>
                                          <p:spTgt spid="356360">
                                            <p:txEl>
                                              <p:pRg st="2" end="2"/>
                                            </p:txEl>
                                          </p:spTgt>
                                        </p:tgtEl>
                                      </p:cBhvr>
                                    </p:animEffect>
                                  </p:childTnLst>
                                  <p:subTnLst>
                                    <p:animClr clrSpc="rgb" dir="cw">
                                      <p:cBhvr override="childStyle">
                                        <p:cTn dur="1" fill="hold" display="0" masterRel="nextClick" afterEffect="1"/>
                                        <p:tgtEl>
                                          <p:spTgt spid="356360">
                                            <p:txEl>
                                              <p:pRg st="2" end="2"/>
                                            </p:txEl>
                                          </p:spTgt>
                                        </p:tgtEl>
                                        <p:attrNameLst>
                                          <p:attrName>ppt_c</p:attrName>
                                        </p:attrNameLst>
                                      </p:cBhvr>
                                      <p:to>
                                        <a:srgbClr val="151B15"/>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56360">
                                            <p:txEl>
                                              <p:pRg st="3" end="3"/>
                                            </p:txEl>
                                          </p:spTgt>
                                        </p:tgtEl>
                                        <p:attrNameLst>
                                          <p:attrName>style.visibility</p:attrName>
                                        </p:attrNameLst>
                                      </p:cBhvr>
                                      <p:to>
                                        <p:strVal val="visible"/>
                                      </p:to>
                                    </p:set>
                                    <p:animEffect transition="in" filter="barn(outVertical)">
                                      <p:cBhvr>
                                        <p:cTn id="22" dur="500"/>
                                        <p:tgtEl>
                                          <p:spTgt spid="356360">
                                            <p:txEl>
                                              <p:pRg st="3" end="3"/>
                                            </p:txEl>
                                          </p:spTgt>
                                        </p:tgtEl>
                                      </p:cBhvr>
                                    </p:animEffect>
                                  </p:childTnLst>
                                  <p:subTnLst>
                                    <p:animClr clrSpc="rgb" dir="cw">
                                      <p:cBhvr override="childStyle">
                                        <p:cTn dur="1" fill="hold" display="0" masterRel="nextClick" afterEffect="1"/>
                                        <p:tgtEl>
                                          <p:spTgt spid="356360">
                                            <p:txEl>
                                              <p:pRg st="3" end="3"/>
                                            </p:txEl>
                                          </p:spTgt>
                                        </p:tgtEl>
                                        <p:attrNameLst>
                                          <p:attrName>ppt_c</p:attrName>
                                        </p:attrNameLst>
                                      </p:cBhvr>
                                      <p:to>
                                        <a:srgbClr val="151B15"/>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6360" grpId="0" build="p" autoUpdateAnimBg="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1" name="Text Box 3">
            <a:extLst>
              <a:ext uri="{FF2B5EF4-FFF2-40B4-BE49-F238E27FC236}">
                <a16:creationId xmlns:a16="http://schemas.microsoft.com/office/drawing/2014/main" id="{B20B13FF-1779-974A-B158-D2C99701DB2C}"/>
              </a:ext>
            </a:extLst>
          </p:cNvPr>
          <p:cNvSpPr txBox="1">
            <a:spLocks noChangeArrowheads="1"/>
          </p:cNvSpPr>
          <p:nvPr/>
        </p:nvSpPr>
        <p:spPr bwMode="auto">
          <a:xfrm>
            <a:off x="712168" y="2610977"/>
            <a:ext cx="6115050" cy="309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2700" b="1" dirty="0">
                <a:solidFill>
                  <a:srgbClr val="FF0000"/>
                </a:solidFill>
                <a:latin typeface="华文楷体" panose="02010600040101010101" pitchFamily="2" charset="-122"/>
                <a:ea typeface="华文楷体" panose="02010600040101010101" pitchFamily="2" charset="-122"/>
              </a:rPr>
              <a:t>7</a:t>
            </a:r>
            <a:r>
              <a:rPr lang="zh-CN" altLang="en-US" sz="2700" b="1" dirty="0">
                <a:solidFill>
                  <a:srgbClr val="FF0000"/>
                </a:solidFill>
                <a:latin typeface="华文楷体" panose="02010600040101010101" pitchFamily="2" charset="-122"/>
                <a:ea typeface="华文楷体" panose="02010600040101010101" pitchFamily="2" charset="-122"/>
              </a:rPr>
              <a:t>、支持线程的系统</a:t>
            </a:r>
          </a:p>
          <a:p>
            <a:pPr>
              <a:spcBef>
                <a:spcPct val="50000"/>
              </a:spcBef>
            </a:pPr>
            <a:r>
              <a:rPr lang="zh-CN" altLang="en-US" b="1" dirty="0">
                <a:solidFill>
                  <a:srgbClr val="0000FF"/>
                </a:solidFill>
                <a:latin typeface="华文楷体" panose="02010600040101010101" pitchFamily="2" charset="-122"/>
                <a:ea typeface="华文楷体" panose="02010600040101010101" pitchFamily="2" charset="-122"/>
              </a:rPr>
              <a:t>   单用户进程、单线程 </a:t>
            </a:r>
            <a:r>
              <a:rPr lang="en-US" altLang="zh-CN" b="1" dirty="0">
                <a:solidFill>
                  <a:srgbClr val="0000FF"/>
                </a:solidFill>
                <a:latin typeface="华文楷体" panose="02010600040101010101" pitchFamily="2" charset="-122"/>
                <a:ea typeface="华文楷体" panose="02010600040101010101" pitchFamily="2" charset="-122"/>
              </a:rPr>
              <a:t>——    MS-DOS</a:t>
            </a:r>
          </a:p>
          <a:p>
            <a:pPr>
              <a:spcBef>
                <a:spcPct val="50000"/>
              </a:spcBef>
            </a:pPr>
            <a:r>
              <a:rPr lang="en-US" altLang="zh-CN" b="1" dirty="0">
                <a:solidFill>
                  <a:srgbClr val="0000FF"/>
                </a:solidFill>
                <a:latin typeface="华文楷体" panose="02010600040101010101" pitchFamily="2" charset="-122"/>
                <a:ea typeface="华文楷体" panose="02010600040101010101" pitchFamily="2" charset="-122"/>
              </a:rPr>
              <a:t>   </a:t>
            </a:r>
            <a:r>
              <a:rPr lang="zh-CN" altLang="en-US" b="1" dirty="0">
                <a:solidFill>
                  <a:srgbClr val="0000FF"/>
                </a:solidFill>
                <a:latin typeface="华文楷体" panose="02010600040101010101" pitchFamily="2" charset="-122"/>
                <a:ea typeface="华文楷体" panose="02010600040101010101" pitchFamily="2" charset="-122"/>
              </a:rPr>
              <a:t>多用户进程、单线程 </a:t>
            </a:r>
            <a:r>
              <a:rPr lang="en-US" altLang="zh-CN" b="1" dirty="0">
                <a:solidFill>
                  <a:srgbClr val="0000FF"/>
                </a:solidFill>
                <a:latin typeface="华文楷体" panose="02010600040101010101" pitchFamily="2" charset="-122"/>
                <a:ea typeface="华文楷体" panose="02010600040101010101" pitchFamily="2" charset="-122"/>
              </a:rPr>
              <a:t>——    UNIX</a:t>
            </a:r>
          </a:p>
          <a:p>
            <a:pPr>
              <a:spcBef>
                <a:spcPct val="50000"/>
              </a:spcBef>
            </a:pPr>
            <a:r>
              <a:rPr lang="en-US" altLang="zh-CN" b="1" dirty="0">
                <a:solidFill>
                  <a:srgbClr val="0000FF"/>
                </a:solidFill>
                <a:latin typeface="华文楷体" panose="02010600040101010101" pitchFamily="2" charset="-122"/>
                <a:ea typeface="华文楷体" panose="02010600040101010101" pitchFamily="2" charset="-122"/>
              </a:rPr>
              <a:t>   </a:t>
            </a:r>
            <a:r>
              <a:rPr lang="zh-CN" altLang="en-US" b="1" dirty="0">
                <a:solidFill>
                  <a:srgbClr val="0000FF"/>
                </a:solidFill>
                <a:latin typeface="华文楷体" panose="02010600040101010101" pitchFamily="2" charset="-122"/>
                <a:ea typeface="华文楷体" panose="02010600040101010101" pitchFamily="2" charset="-122"/>
              </a:rPr>
              <a:t>单进程多线程</a:t>
            </a:r>
            <a:r>
              <a:rPr lang="en-US" altLang="zh-CN" b="1" dirty="0">
                <a:solidFill>
                  <a:srgbClr val="0000FF"/>
                </a:solidFill>
                <a:latin typeface="华文楷体" panose="02010600040101010101" pitchFamily="2" charset="-122"/>
                <a:ea typeface="华文楷体" panose="02010600040101010101" pitchFamily="2" charset="-122"/>
              </a:rPr>
              <a:t>——  JAVA</a:t>
            </a:r>
            <a:r>
              <a:rPr lang="zh-CN" altLang="en-US" b="1" dirty="0">
                <a:solidFill>
                  <a:srgbClr val="0000FF"/>
                </a:solidFill>
                <a:latin typeface="华文楷体" panose="02010600040101010101" pitchFamily="2" charset="-122"/>
                <a:ea typeface="华文楷体" panose="02010600040101010101" pitchFamily="2" charset="-122"/>
              </a:rPr>
              <a:t>运行环境</a:t>
            </a:r>
          </a:p>
          <a:p>
            <a:pPr>
              <a:spcBef>
                <a:spcPct val="50000"/>
              </a:spcBef>
            </a:pPr>
            <a:r>
              <a:rPr lang="zh-CN" altLang="en-US" b="1" dirty="0">
                <a:solidFill>
                  <a:srgbClr val="0000FF"/>
                </a:solidFill>
                <a:latin typeface="华文楷体" panose="02010600040101010101" pitchFamily="2" charset="-122"/>
                <a:ea typeface="华文楷体" panose="02010600040101010101" pitchFamily="2" charset="-122"/>
              </a:rPr>
              <a:t>   多进程多线程 </a:t>
            </a:r>
            <a:r>
              <a:rPr lang="en-US" altLang="zh-CN" b="1" dirty="0">
                <a:solidFill>
                  <a:srgbClr val="0000FF"/>
                </a:solidFill>
                <a:latin typeface="华文楷体" panose="02010600040101010101" pitchFamily="2" charset="-122"/>
                <a:ea typeface="华文楷体" panose="02010600040101010101" pitchFamily="2" charset="-122"/>
              </a:rPr>
              <a:t>—— Windows2000</a:t>
            </a:r>
            <a:r>
              <a:rPr lang="zh-CN" altLang="en-US" b="1" dirty="0">
                <a:solidFill>
                  <a:srgbClr val="0000FF"/>
                </a:solidFill>
                <a:latin typeface="华文楷体" panose="02010600040101010101" pitchFamily="2" charset="-122"/>
                <a:ea typeface="华文楷体" panose="02010600040101010101" pitchFamily="2" charset="-122"/>
              </a:rPr>
              <a:t>、 </a:t>
            </a:r>
            <a:r>
              <a:rPr lang="en-US" altLang="zh-CN" b="1" dirty="0">
                <a:solidFill>
                  <a:srgbClr val="0000FF"/>
                </a:solidFill>
                <a:latin typeface="华文楷体" panose="02010600040101010101" pitchFamily="2" charset="-122"/>
                <a:ea typeface="华文楷体" panose="02010600040101010101" pitchFamily="2" charset="-122"/>
              </a:rPr>
              <a:t>Solaris Linux</a:t>
            </a:r>
            <a:r>
              <a:rPr lang="zh-CN" altLang="en-US" b="1" dirty="0">
                <a:solidFill>
                  <a:srgbClr val="0000FF"/>
                </a:solidFill>
                <a:latin typeface="华文楷体" panose="02010600040101010101" pitchFamily="2" charset="-122"/>
                <a:ea typeface="华文楷体" panose="02010600040101010101" pitchFamily="2" charset="-122"/>
              </a:rPr>
              <a:t>、</a:t>
            </a:r>
            <a:r>
              <a:rPr lang="en-US" altLang="zh-CN" b="1" dirty="0">
                <a:solidFill>
                  <a:srgbClr val="0000FF"/>
                </a:solidFill>
                <a:latin typeface="华文楷体" panose="02010600040101010101" pitchFamily="2" charset="-122"/>
                <a:ea typeface="华文楷体" panose="02010600040101010101" pitchFamily="2" charset="-122"/>
              </a:rPr>
              <a:t>Mach </a:t>
            </a:r>
            <a:r>
              <a:rPr lang="zh-CN" altLang="en-US" b="1" dirty="0">
                <a:solidFill>
                  <a:srgbClr val="0000FF"/>
                </a:solidFill>
                <a:latin typeface="华文楷体" panose="02010600040101010101" pitchFamily="2" charset="-122"/>
                <a:ea typeface="华文楷体" panose="02010600040101010101" pitchFamily="2" charset="-122"/>
              </a:rPr>
              <a:t>、</a:t>
            </a:r>
            <a:r>
              <a:rPr lang="en-US" altLang="zh-CN" b="1" dirty="0">
                <a:solidFill>
                  <a:srgbClr val="0000FF"/>
                </a:solidFill>
                <a:latin typeface="华文楷体" panose="02010600040101010101" pitchFamily="2" charset="-122"/>
                <a:ea typeface="华文楷体" panose="02010600040101010101" pitchFamily="2" charset="-122"/>
              </a:rPr>
              <a:t>OS/2</a:t>
            </a:r>
          </a:p>
        </p:txBody>
      </p:sp>
      <p:sp>
        <p:nvSpPr>
          <p:cNvPr id="324612" name="Text Box 4">
            <a:extLst>
              <a:ext uri="{FF2B5EF4-FFF2-40B4-BE49-F238E27FC236}">
                <a16:creationId xmlns:a16="http://schemas.microsoft.com/office/drawing/2014/main" id="{F681C43F-ED55-E34F-A19E-A3B5E7227088}"/>
              </a:ext>
            </a:extLst>
          </p:cNvPr>
          <p:cNvSpPr txBox="1">
            <a:spLocks noChangeArrowheads="1"/>
          </p:cNvSpPr>
          <p:nvPr/>
        </p:nvSpPr>
        <p:spPr bwMode="auto">
          <a:xfrm>
            <a:off x="683568" y="1422914"/>
            <a:ext cx="6400800"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2700" b="1">
                <a:solidFill>
                  <a:srgbClr val="FF0000"/>
                </a:solidFill>
                <a:latin typeface="华文楷体" panose="02010600040101010101" pitchFamily="2" charset="-122"/>
                <a:ea typeface="华文楷体" panose="02010600040101010101" pitchFamily="2" charset="-122"/>
              </a:rPr>
              <a:t>6</a:t>
            </a:r>
            <a:r>
              <a:rPr lang="zh-CN" altLang="en-US" sz="2700" b="1">
                <a:solidFill>
                  <a:srgbClr val="FF0000"/>
                </a:solidFill>
                <a:latin typeface="华文楷体" panose="02010600040101010101" pitchFamily="2" charset="-122"/>
                <a:ea typeface="华文楷体" panose="02010600040101010101" pitchFamily="2" charset="-122"/>
              </a:rPr>
              <a:t>、线程的基本状态</a:t>
            </a:r>
          </a:p>
          <a:p>
            <a:pPr eaLnBrk="1" hangingPunct="1">
              <a:spcBef>
                <a:spcPct val="50000"/>
              </a:spcBef>
            </a:pPr>
            <a:r>
              <a:rPr lang="zh-CN" altLang="en-US" b="1">
                <a:solidFill>
                  <a:srgbClr val="000000"/>
                </a:solidFill>
                <a:latin typeface="华文楷体" panose="02010600040101010101" pitchFamily="2" charset="-122"/>
                <a:ea typeface="华文楷体" panose="02010600040101010101" pitchFamily="2" charset="-122"/>
              </a:rPr>
              <a:t>     就绪、阻塞、执行。</a:t>
            </a:r>
          </a:p>
        </p:txBody>
      </p:sp>
      <p:sp>
        <p:nvSpPr>
          <p:cNvPr id="6" name="Text Box 2">
            <a:extLst>
              <a:ext uri="{FF2B5EF4-FFF2-40B4-BE49-F238E27FC236}">
                <a16:creationId xmlns:a16="http://schemas.microsoft.com/office/drawing/2014/main" id="{D9E9E0BD-FF15-FA4F-AD53-407CC19D2BF1}"/>
              </a:ext>
            </a:extLst>
          </p:cNvPr>
          <p:cNvSpPr txBox="1">
            <a:spLocks noChangeArrowheads="1"/>
          </p:cNvSpPr>
          <p:nvPr/>
        </p:nvSpPr>
        <p:spPr bwMode="auto">
          <a:xfrm>
            <a:off x="1331640" y="395714"/>
            <a:ext cx="38933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000" b="1" dirty="0">
                <a:solidFill>
                  <a:srgbClr val="3333FF"/>
                </a:solidFill>
                <a:latin typeface="宋体" panose="02010600030101010101" pitchFamily="2" charset="-122"/>
              </a:rPr>
              <a:t>2.7 </a:t>
            </a:r>
            <a:r>
              <a:rPr lang="zh-CN" altLang="en-US" sz="3000" b="1" dirty="0">
                <a:solidFill>
                  <a:srgbClr val="3333FF"/>
                </a:solidFill>
                <a:latin typeface="宋体" panose="02010600030101010101" pitchFamily="2" charset="-122"/>
              </a:rPr>
              <a:t>线程</a:t>
            </a:r>
            <a:endParaRPr lang="zh-CN" altLang="en-US" sz="3000" b="1" dirty="0">
              <a:solidFill>
                <a:srgbClr val="FF0000"/>
              </a:solidFill>
            </a:endParaRPr>
          </a:p>
        </p:txBody>
      </p:sp>
      <p:sp>
        <p:nvSpPr>
          <p:cNvPr id="2" name="Slide Number Placeholder 1">
            <a:extLst>
              <a:ext uri="{FF2B5EF4-FFF2-40B4-BE49-F238E27FC236}">
                <a16:creationId xmlns:a16="http://schemas.microsoft.com/office/drawing/2014/main" id="{324B68F3-48F5-AC43-B2EB-D1191B5EEA77}"/>
              </a:ext>
            </a:extLst>
          </p:cNvPr>
          <p:cNvSpPr>
            <a:spLocks noGrp="1"/>
          </p:cNvSpPr>
          <p:nvPr>
            <p:ph type="sldNum" sz="quarter" idx="12"/>
          </p:nvPr>
        </p:nvSpPr>
        <p:spPr/>
        <p:txBody>
          <a:bodyPr/>
          <a:lstStyle/>
          <a:p>
            <a:fld id="{DC6D1BD5-D0BD-4B4A-ABF2-851E9CF71F86}" type="slidenum">
              <a:rPr lang="zh-CN" altLang="en-US" smtClean="0"/>
              <a:pPr/>
              <a:t>138</a:t>
            </a:fld>
            <a:endParaRPr lang="en-US" altLang="zh-CN" dirty="0"/>
          </a:p>
        </p:txBody>
      </p:sp>
    </p:spTree>
    <p:extLst>
      <p:ext uri="{BB962C8B-B14F-4D97-AF65-F5344CB8AC3E}">
        <p14:creationId xmlns:p14="http://schemas.microsoft.com/office/powerpoint/2010/main" val="3193591336"/>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24612">
                                            <p:txEl>
                                              <p:pRg st="0" end="0"/>
                                            </p:txEl>
                                          </p:spTgt>
                                        </p:tgtEl>
                                        <p:attrNameLst>
                                          <p:attrName>style.visibility</p:attrName>
                                        </p:attrNameLst>
                                      </p:cBhvr>
                                      <p:to>
                                        <p:strVal val="visible"/>
                                      </p:to>
                                    </p:set>
                                    <p:animEffect transition="in" filter="barn(outVertical)">
                                      <p:cBhvr>
                                        <p:cTn id="7" dur="500"/>
                                        <p:tgtEl>
                                          <p:spTgt spid="32461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24612">
                                            <p:txEl>
                                              <p:pRg st="1" end="1"/>
                                            </p:txEl>
                                          </p:spTgt>
                                        </p:tgtEl>
                                        <p:attrNameLst>
                                          <p:attrName>style.visibility</p:attrName>
                                        </p:attrNameLst>
                                      </p:cBhvr>
                                      <p:to>
                                        <p:strVal val="visible"/>
                                      </p:to>
                                    </p:set>
                                    <p:animEffect transition="in" filter="barn(outVertical)">
                                      <p:cBhvr>
                                        <p:cTn id="12" dur="500"/>
                                        <p:tgtEl>
                                          <p:spTgt spid="32461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24611">
                                            <p:txEl>
                                              <p:pRg st="0" end="0"/>
                                            </p:txEl>
                                          </p:spTgt>
                                        </p:tgtEl>
                                        <p:attrNameLst>
                                          <p:attrName>style.visibility</p:attrName>
                                        </p:attrNameLst>
                                      </p:cBhvr>
                                      <p:to>
                                        <p:strVal val="visible"/>
                                      </p:to>
                                    </p:set>
                                    <p:animEffect transition="in" filter="barn(outVertical)">
                                      <p:cBhvr>
                                        <p:cTn id="17" dur="500"/>
                                        <p:tgtEl>
                                          <p:spTgt spid="324611">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24611">
                                            <p:txEl>
                                              <p:pRg st="1" end="1"/>
                                            </p:txEl>
                                          </p:spTgt>
                                        </p:tgtEl>
                                        <p:attrNameLst>
                                          <p:attrName>style.visibility</p:attrName>
                                        </p:attrNameLst>
                                      </p:cBhvr>
                                      <p:to>
                                        <p:strVal val="visible"/>
                                      </p:to>
                                    </p:set>
                                    <p:animEffect transition="in" filter="barn(outVertical)">
                                      <p:cBhvr>
                                        <p:cTn id="22" dur="500"/>
                                        <p:tgtEl>
                                          <p:spTgt spid="324611">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324611">
                                            <p:txEl>
                                              <p:pRg st="2" end="2"/>
                                            </p:txEl>
                                          </p:spTgt>
                                        </p:tgtEl>
                                        <p:attrNameLst>
                                          <p:attrName>style.visibility</p:attrName>
                                        </p:attrNameLst>
                                      </p:cBhvr>
                                      <p:to>
                                        <p:strVal val="visible"/>
                                      </p:to>
                                    </p:set>
                                    <p:animEffect transition="in" filter="barn(outVertical)">
                                      <p:cBhvr>
                                        <p:cTn id="27" dur="500"/>
                                        <p:tgtEl>
                                          <p:spTgt spid="324611">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324611">
                                            <p:txEl>
                                              <p:pRg st="3" end="3"/>
                                            </p:txEl>
                                          </p:spTgt>
                                        </p:tgtEl>
                                        <p:attrNameLst>
                                          <p:attrName>style.visibility</p:attrName>
                                        </p:attrNameLst>
                                      </p:cBhvr>
                                      <p:to>
                                        <p:strVal val="visible"/>
                                      </p:to>
                                    </p:set>
                                    <p:animEffect transition="in" filter="barn(outVertical)">
                                      <p:cBhvr>
                                        <p:cTn id="32" dur="500"/>
                                        <p:tgtEl>
                                          <p:spTgt spid="324611">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324611">
                                            <p:txEl>
                                              <p:pRg st="4" end="4"/>
                                            </p:txEl>
                                          </p:spTgt>
                                        </p:tgtEl>
                                        <p:attrNameLst>
                                          <p:attrName>style.visibility</p:attrName>
                                        </p:attrNameLst>
                                      </p:cBhvr>
                                      <p:to>
                                        <p:strVal val="visible"/>
                                      </p:to>
                                    </p:set>
                                    <p:animEffect transition="in" filter="barn(outVertical)">
                                      <p:cBhvr>
                                        <p:cTn id="37" dur="500"/>
                                        <p:tgtEl>
                                          <p:spTgt spid="3246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4611" grpId="0" build="p" autoUpdateAnimBg="0"/>
      <p:bldP spid="324612" grpId="0" build="p" autoUpdateAnimBg="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a:extLst>
              <a:ext uri="{FF2B5EF4-FFF2-40B4-BE49-F238E27FC236}">
                <a16:creationId xmlns:a16="http://schemas.microsoft.com/office/drawing/2014/main" id="{773792B1-919F-DF4F-B47B-B358B8CC5AC1}"/>
              </a:ext>
            </a:extLst>
          </p:cNvPr>
          <p:cNvGrpSpPr>
            <a:grpSpLocks/>
          </p:cNvGrpSpPr>
          <p:nvPr/>
        </p:nvGrpSpPr>
        <p:grpSpPr bwMode="auto">
          <a:xfrm>
            <a:off x="1871662" y="1406130"/>
            <a:ext cx="5397104" cy="3912394"/>
            <a:chOff x="612" y="642"/>
            <a:chExt cx="4533" cy="3286"/>
          </a:xfrm>
        </p:grpSpPr>
        <p:sp>
          <p:nvSpPr>
            <p:cNvPr id="153612" name="Oval 4">
              <a:extLst>
                <a:ext uri="{FF2B5EF4-FFF2-40B4-BE49-F238E27FC236}">
                  <a16:creationId xmlns:a16="http://schemas.microsoft.com/office/drawing/2014/main" id="{F9C2A257-64E1-FD43-B290-A92B5C309B10}"/>
                </a:ext>
              </a:extLst>
            </p:cNvPr>
            <p:cNvSpPr>
              <a:spLocks noChangeArrowheads="1"/>
            </p:cNvSpPr>
            <p:nvPr/>
          </p:nvSpPr>
          <p:spPr bwMode="auto">
            <a:xfrm>
              <a:off x="2339" y="642"/>
              <a:ext cx="768" cy="436"/>
            </a:xfrm>
            <a:prstGeom prst="ellipse">
              <a:avLst/>
            </a:prstGeom>
            <a:noFill/>
            <a:ln w="190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sz="1800" b="1">
                  <a:solidFill>
                    <a:srgbClr val="FF0000"/>
                  </a:solidFill>
                </a:rPr>
                <a:t>备用</a:t>
              </a:r>
            </a:p>
          </p:txBody>
        </p:sp>
        <p:sp>
          <p:nvSpPr>
            <p:cNvPr id="153613" name="Oval 5">
              <a:extLst>
                <a:ext uri="{FF2B5EF4-FFF2-40B4-BE49-F238E27FC236}">
                  <a16:creationId xmlns:a16="http://schemas.microsoft.com/office/drawing/2014/main" id="{597E0953-A775-F14F-9C16-99D4AE6D3B2D}"/>
                </a:ext>
              </a:extLst>
            </p:cNvPr>
            <p:cNvSpPr>
              <a:spLocks noChangeArrowheads="1"/>
            </p:cNvSpPr>
            <p:nvPr/>
          </p:nvSpPr>
          <p:spPr bwMode="auto">
            <a:xfrm>
              <a:off x="612" y="1608"/>
              <a:ext cx="768" cy="436"/>
            </a:xfrm>
            <a:prstGeom prst="ellipse">
              <a:avLst/>
            </a:prstGeom>
            <a:noFill/>
            <a:ln w="190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sz="1800" b="1">
                  <a:solidFill>
                    <a:srgbClr val="FF0000"/>
                  </a:solidFill>
                </a:rPr>
                <a:t>就绪</a:t>
              </a:r>
            </a:p>
          </p:txBody>
        </p:sp>
        <p:sp>
          <p:nvSpPr>
            <p:cNvPr id="153614" name="Oval 6">
              <a:extLst>
                <a:ext uri="{FF2B5EF4-FFF2-40B4-BE49-F238E27FC236}">
                  <a16:creationId xmlns:a16="http://schemas.microsoft.com/office/drawing/2014/main" id="{E4CAB331-B2D4-5E4E-978E-77C9B5F847CD}"/>
                </a:ext>
              </a:extLst>
            </p:cNvPr>
            <p:cNvSpPr>
              <a:spLocks noChangeArrowheads="1"/>
            </p:cNvSpPr>
            <p:nvPr/>
          </p:nvSpPr>
          <p:spPr bwMode="auto">
            <a:xfrm>
              <a:off x="657" y="3059"/>
              <a:ext cx="768" cy="436"/>
            </a:xfrm>
            <a:prstGeom prst="ellipse">
              <a:avLst/>
            </a:prstGeom>
            <a:noFill/>
            <a:ln w="190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sz="1800" b="1">
                  <a:solidFill>
                    <a:srgbClr val="FF0000"/>
                  </a:solidFill>
                </a:rPr>
                <a:t>转换</a:t>
              </a:r>
            </a:p>
          </p:txBody>
        </p:sp>
        <p:sp>
          <p:nvSpPr>
            <p:cNvPr id="153615" name="Oval 7">
              <a:extLst>
                <a:ext uri="{FF2B5EF4-FFF2-40B4-BE49-F238E27FC236}">
                  <a16:creationId xmlns:a16="http://schemas.microsoft.com/office/drawing/2014/main" id="{5CAC26FB-4A32-9D4E-8FBC-B68BC2DF4067}"/>
                </a:ext>
              </a:extLst>
            </p:cNvPr>
            <p:cNvSpPr>
              <a:spLocks noChangeArrowheads="1"/>
            </p:cNvSpPr>
            <p:nvPr/>
          </p:nvSpPr>
          <p:spPr bwMode="auto">
            <a:xfrm>
              <a:off x="2384" y="3059"/>
              <a:ext cx="768" cy="436"/>
            </a:xfrm>
            <a:prstGeom prst="ellipse">
              <a:avLst/>
            </a:prstGeom>
            <a:noFill/>
            <a:ln w="190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sz="1800" b="1">
                  <a:solidFill>
                    <a:srgbClr val="FF0000"/>
                  </a:solidFill>
                </a:rPr>
                <a:t>等待</a:t>
              </a:r>
            </a:p>
          </p:txBody>
        </p:sp>
        <p:sp>
          <p:nvSpPr>
            <p:cNvPr id="153616" name="Oval 8">
              <a:extLst>
                <a:ext uri="{FF2B5EF4-FFF2-40B4-BE49-F238E27FC236}">
                  <a16:creationId xmlns:a16="http://schemas.microsoft.com/office/drawing/2014/main" id="{F5C1623D-4C9D-F147-96BB-497871DBEAE5}"/>
                </a:ext>
              </a:extLst>
            </p:cNvPr>
            <p:cNvSpPr>
              <a:spLocks noChangeArrowheads="1"/>
            </p:cNvSpPr>
            <p:nvPr/>
          </p:nvSpPr>
          <p:spPr bwMode="auto">
            <a:xfrm>
              <a:off x="4244" y="1595"/>
              <a:ext cx="768" cy="436"/>
            </a:xfrm>
            <a:prstGeom prst="ellipse">
              <a:avLst/>
            </a:prstGeom>
            <a:noFill/>
            <a:ln w="190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sz="1800" b="1">
                  <a:solidFill>
                    <a:srgbClr val="FF0000"/>
                  </a:solidFill>
                </a:rPr>
                <a:t>运行</a:t>
              </a:r>
            </a:p>
          </p:txBody>
        </p:sp>
        <p:sp>
          <p:nvSpPr>
            <p:cNvPr id="153617" name="Oval 9">
              <a:extLst>
                <a:ext uri="{FF2B5EF4-FFF2-40B4-BE49-F238E27FC236}">
                  <a16:creationId xmlns:a16="http://schemas.microsoft.com/office/drawing/2014/main" id="{5E47264C-CE5C-B94B-AA62-57112098963F}"/>
                </a:ext>
              </a:extLst>
            </p:cNvPr>
            <p:cNvSpPr>
              <a:spLocks noChangeArrowheads="1"/>
            </p:cNvSpPr>
            <p:nvPr/>
          </p:nvSpPr>
          <p:spPr bwMode="auto">
            <a:xfrm>
              <a:off x="4377" y="3137"/>
              <a:ext cx="768" cy="436"/>
            </a:xfrm>
            <a:prstGeom prst="ellipse">
              <a:avLst/>
            </a:prstGeom>
            <a:noFill/>
            <a:ln w="1905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sz="1800" b="1">
                  <a:solidFill>
                    <a:srgbClr val="FF0000"/>
                  </a:solidFill>
                </a:rPr>
                <a:t>终止</a:t>
              </a:r>
            </a:p>
          </p:txBody>
        </p:sp>
        <p:sp>
          <p:nvSpPr>
            <p:cNvPr id="153618" name="Line 11">
              <a:extLst>
                <a:ext uri="{FF2B5EF4-FFF2-40B4-BE49-F238E27FC236}">
                  <a16:creationId xmlns:a16="http://schemas.microsoft.com/office/drawing/2014/main" id="{51090515-1B80-D44B-839E-4827A9DC1769}"/>
                </a:ext>
              </a:extLst>
            </p:cNvPr>
            <p:cNvSpPr>
              <a:spLocks noChangeShapeType="1"/>
            </p:cNvSpPr>
            <p:nvPr/>
          </p:nvSpPr>
          <p:spPr bwMode="auto">
            <a:xfrm flipH="1">
              <a:off x="1383" y="1797"/>
              <a:ext cx="2858" cy="0"/>
            </a:xfrm>
            <a:prstGeom prst="line">
              <a:avLst/>
            </a:prstGeom>
            <a:noFill/>
            <a:ln w="28575">
              <a:solidFill>
                <a:schemeClr val="tx1"/>
              </a:solidFill>
              <a:round/>
              <a:headEnd/>
              <a:tailEnd type="triangle" w="lg" len="lg"/>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3619" name="Line 13">
              <a:extLst>
                <a:ext uri="{FF2B5EF4-FFF2-40B4-BE49-F238E27FC236}">
                  <a16:creationId xmlns:a16="http://schemas.microsoft.com/office/drawing/2014/main" id="{8FC53874-A4CE-954C-9EA9-E90AEBC6335A}"/>
                </a:ext>
              </a:extLst>
            </p:cNvPr>
            <p:cNvSpPr>
              <a:spLocks noChangeShapeType="1"/>
            </p:cNvSpPr>
            <p:nvPr/>
          </p:nvSpPr>
          <p:spPr bwMode="auto">
            <a:xfrm flipV="1">
              <a:off x="1156" y="935"/>
              <a:ext cx="1225" cy="726"/>
            </a:xfrm>
            <a:prstGeom prst="line">
              <a:avLst/>
            </a:prstGeom>
            <a:noFill/>
            <a:ln w="12700">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3620" name="Line 14">
              <a:extLst>
                <a:ext uri="{FF2B5EF4-FFF2-40B4-BE49-F238E27FC236}">
                  <a16:creationId xmlns:a16="http://schemas.microsoft.com/office/drawing/2014/main" id="{AE6F3049-22C9-4641-8F5F-FAA6F10D716D}"/>
                </a:ext>
              </a:extLst>
            </p:cNvPr>
            <p:cNvSpPr>
              <a:spLocks noChangeShapeType="1"/>
            </p:cNvSpPr>
            <p:nvPr/>
          </p:nvSpPr>
          <p:spPr bwMode="auto">
            <a:xfrm>
              <a:off x="3061" y="890"/>
              <a:ext cx="1361" cy="771"/>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a:spAutoFit/>
            </a:bodyPr>
            <a:lstStyle/>
            <a:p>
              <a:endParaRPr lang="en-US" sz="600"/>
            </a:p>
          </p:txBody>
        </p:sp>
        <p:sp>
          <p:nvSpPr>
            <p:cNvPr id="153621" name="Line 15">
              <a:extLst>
                <a:ext uri="{FF2B5EF4-FFF2-40B4-BE49-F238E27FC236}">
                  <a16:creationId xmlns:a16="http://schemas.microsoft.com/office/drawing/2014/main" id="{325F7E2C-A471-4C4E-A95A-352C96E84271}"/>
                </a:ext>
              </a:extLst>
            </p:cNvPr>
            <p:cNvSpPr>
              <a:spLocks noChangeShapeType="1"/>
            </p:cNvSpPr>
            <p:nvPr/>
          </p:nvSpPr>
          <p:spPr bwMode="auto">
            <a:xfrm>
              <a:off x="4649" y="2024"/>
              <a:ext cx="0" cy="1134"/>
            </a:xfrm>
            <a:prstGeom prst="line">
              <a:avLst/>
            </a:prstGeom>
            <a:noFill/>
            <a:ln w="28575">
              <a:solidFill>
                <a:schemeClr val="tx1"/>
              </a:solidFill>
              <a:round/>
              <a:headEnd/>
              <a:tailEnd type="triangle" w="lg" len="lg"/>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3622" name="Line 16">
              <a:extLst>
                <a:ext uri="{FF2B5EF4-FFF2-40B4-BE49-F238E27FC236}">
                  <a16:creationId xmlns:a16="http://schemas.microsoft.com/office/drawing/2014/main" id="{211B7A94-0AA1-5244-9DCF-4E68DE371B94}"/>
                </a:ext>
              </a:extLst>
            </p:cNvPr>
            <p:cNvSpPr>
              <a:spLocks noChangeShapeType="1"/>
            </p:cNvSpPr>
            <p:nvPr/>
          </p:nvSpPr>
          <p:spPr bwMode="auto">
            <a:xfrm flipH="1">
              <a:off x="3016" y="1979"/>
              <a:ext cx="1406" cy="1134"/>
            </a:xfrm>
            <a:prstGeom prst="line">
              <a:avLst/>
            </a:prstGeom>
            <a:noFill/>
            <a:ln w="28575">
              <a:solidFill>
                <a:schemeClr val="tx1"/>
              </a:solidFill>
              <a:round/>
              <a:headEnd/>
              <a:tailEnd type="triangle" w="lg" len="lg"/>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3623" name="Line 17">
              <a:extLst>
                <a:ext uri="{FF2B5EF4-FFF2-40B4-BE49-F238E27FC236}">
                  <a16:creationId xmlns:a16="http://schemas.microsoft.com/office/drawing/2014/main" id="{6DEB0453-1070-724F-A2F5-3D79CB698505}"/>
                </a:ext>
              </a:extLst>
            </p:cNvPr>
            <p:cNvSpPr>
              <a:spLocks noChangeShapeType="1"/>
            </p:cNvSpPr>
            <p:nvPr/>
          </p:nvSpPr>
          <p:spPr bwMode="auto">
            <a:xfrm flipH="1">
              <a:off x="1428" y="3248"/>
              <a:ext cx="952" cy="0"/>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3624" name="Line 18">
              <a:extLst>
                <a:ext uri="{FF2B5EF4-FFF2-40B4-BE49-F238E27FC236}">
                  <a16:creationId xmlns:a16="http://schemas.microsoft.com/office/drawing/2014/main" id="{A0C62C3C-8740-5041-B6AC-4D14CE2EE05F}"/>
                </a:ext>
              </a:extLst>
            </p:cNvPr>
            <p:cNvSpPr>
              <a:spLocks noChangeShapeType="1"/>
            </p:cNvSpPr>
            <p:nvPr/>
          </p:nvSpPr>
          <p:spPr bwMode="auto">
            <a:xfrm flipV="1">
              <a:off x="975" y="2024"/>
              <a:ext cx="0" cy="1043"/>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3625" name="Line 19">
              <a:extLst>
                <a:ext uri="{FF2B5EF4-FFF2-40B4-BE49-F238E27FC236}">
                  <a16:creationId xmlns:a16="http://schemas.microsoft.com/office/drawing/2014/main" id="{2FD36FEC-378E-804B-997F-8978D3D48052}"/>
                </a:ext>
              </a:extLst>
            </p:cNvPr>
            <p:cNvSpPr>
              <a:spLocks noChangeShapeType="1"/>
            </p:cNvSpPr>
            <p:nvPr/>
          </p:nvSpPr>
          <p:spPr bwMode="auto">
            <a:xfrm flipH="1" flipV="1">
              <a:off x="1292" y="1979"/>
              <a:ext cx="1225" cy="1134"/>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3626" name="Text Box 20">
              <a:extLst>
                <a:ext uri="{FF2B5EF4-FFF2-40B4-BE49-F238E27FC236}">
                  <a16:creationId xmlns:a16="http://schemas.microsoft.com/office/drawing/2014/main" id="{D8D82CF9-46E5-C14F-8802-8CB404C2340C}"/>
                </a:ext>
              </a:extLst>
            </p:cNvPr>
            <p:cNvSpPr txBox="1">
              <a:spLocks noChangeArrowheads="1"/>
            </p:cNvSpPr>
            <p:nvPr/>
          </p:nvSpPr>
          <p:spPr bwMode="auto">
            <a:xfrm>
              <a:off x="4694" y="2251"/>
              <a:ext cx="318"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0000FF"/>
                  </a:solidFill>
                </a:rPr>
                <a:t>终止</a:t>
              </a:r>
            </a:p>
          </p:txBody>
        </p:sp>
        <p:sp>
          <p:nvSpPr>
            <p:cNvPr id="153627" name="Text Box 21">
              <a:extLst>
                <a:ext uri="{FF2B5EF4-FFF2-40B4-BE49-F238E27FC236}">
                  <a16:creationId xmlns:a16="http://schemas.microsoft.com/office/drawing/2014/main" id="{C7CEFCDE-6C20-9C46-ADAF-232519391F95}"/>
                </a:ext>
              </a:extLst>
            </p:cNvPr>
            <p:cNvSpPr txBox="1">
              <a:spLocks noChangeArrowheads="1"/>
            </p:cNvSpPr>
            <p:nvPr/>
          </p:nvSpPr>
          <p:spPr bwMode="auto">
            <a:xfrm>
              <a:off x="612" y="2115"/>
              <a:ext cx="272" cy="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0000FF"/>
                  </a:solidFill>
                </a:rPr>
                <a:t>资源可用</a:t>
              </a:r>
            </a:p>
          </p:txBody>
        </p:sp>
        <p:sp>
          <p:nvSpPr>
            <p:cNvPr id="153628" name="Text Box 22">
              <a:extLst>
                <a:ext uri="{FF2B5EF4-FFF2-40B4-BE49-F238E27FC236}">
                  <a16:creationId xmlns:a16="http://schemas.microsoft.com/office/drawing/2014/main" id="{07158250-A4B3-0A46-9164-62EDF2B596F2}"/>
                </a:ext>
              </a:extLst>
            </p:cNvPr>
            <p:cNvSpPr txBox="1">
              <a:spLocks noChangeArrowheads="1"/>
            </p:cNvSpPr>
            <p:nvPr/>
          </p:nvSpPr>
          <p:spPr bwMode="auto">
            <a:xfrm>
              <a:off x="1383" y="3385"/>
              <a:ext cx="1133"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0000FF"/>
                  </a:solidFill>
                </a:rPr>
                <a:t>解除阻塞  资源不可用</a:t>
              </a:r>
            </a:p>
          </p:txBody>
        </p:sp>
        <p:sp>
          <p:nvSpPr>
            <p:cNvPr id="153629" name="Text Box 23">
              <a:extLst>
                <a:ext uri="{FF2B5EF4-FFF2-40B4-BE49-F238E27FC236}">
                  <a16:creationId xmlns:a16="http://schemas.microsoft.com/office/drawing/2014/main" id="{F6B6092B-0B90-CD49-8464-9F9246C60870}"/>
                </a:ext>
              </a:extLst>
            </p:cNvPr>
            <p:cNvSpPr txBox="1">
              <a:spLocks noChangeArrowheads="1"/>
            </p:cNvSpPr>
            <p:nvPr/>
          </p:nvSpPr>
          <p:spPr bwMode="auto">
            <a:xfrm>
              <a:off x="3424" y="2750"/>
              <a:ext cx="9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0000FF"/>
                  </a:solidFill>
                </a:rPr>
                <a:t>阻塞</a:t>
              </a:r>
              <a:r>
                <a:rPr lang="en-US" altLang="zh-CN" sz="1800" b="1">
                  <a:solidFill>
                    <a:srgbClr val="0000FF"/>
                  </a:solidFill>
                </a:rPr>
                <a:t>/</a:t>
              </a:r>
              <a:r>
                <a:rPr lang="zh-CN" altLang="en-US" sz="1800" b="1">
                  <a:solidFill>
                    <a:srgbClr val="0000FF"/>
                  </a:solidFill>
                </a:rPr>
                <a:t>挂起</a:t>
              </a:r>
            </a:p>
          </p:txBody>
        </p:sp>
        <p:sp>
          <p:nvSpPr>
            <p:cNvPr id="153630" name="Text Box 24">
              <a:extLst>
                <a:ext uri="{FF2B5EF4-FFF2-40B4-BE49-F238E27FC236}">
                  <a16:creationId xmlns:a16="http://schemas.microsoft.com/office/drawing/2014/main" id="{207F2BAB-E49C-924B-9421-4C550C5A8C16}"/>
                </a:ext>
              </a:extLst>
            </p:cNvPr>
            <p:cNvSpPr txBox="1">
              <a:spLocks noChangeArrowheads="1"/>
            </p:cNvSpPr>
            <p:nvPr/>
          </p:nvSpPr>
          <p:spPr bwMode="auto">
            <a:xfrm>
              <a:off x="2426" y="1464"/>
              <a:ext cx="99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171D17"/>
                  </a:solidFill>
                </a:rPr>
                <a:t>剥夺</a:t>
              </a:r>
            </a:p>
          </p:txBody>
        </p:sp>
        <p:sp>
          <p:nvSpPr>
            <p:cNvPr id="153631" name="Text Box 25">
              <a:extLst>
                <a:ext uri="{FF2B5EF4-FFF2-40B4-BE49-F238E27FC236}">
                  <a16:creationId xmlns:a16="http://schemas.microsoft.com/office/drawing/2014/main" id="{6ED5A820-488F-4846-BA7F-9E6014C2322E}"/>
                </a:ext>
              </a:extLst>
            </p:cNvPr>
            <p:cNvSpPr txBox="1">
              <a:spLocks noChangeArrowheads="1"/>
            </p:cNvSpPr>
            <p:nvPr/>
          </p:nvSpPr>
          <p:spPr bwMode="auto">
            <a:xfrm>
              <a:off x="3560" y="845"/>
              <a:ext cx="77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171D17"/>
                  </a:solidFill>
                </a:rPr>
                <a:t>切换</a:t>
              </a:r>
            </a:p>
          </p:txBody>
        </p:sp>
        <p:sp>
          <p:nvSpPr>
            <p:cNvPr id="153632" name="Text Box 26">
              <a:extLst>
                <a:ext uri="{FF2B5EF4-FFF2-40B4-BE49-F238E27FC236}">
                  <a16:creationId xmlns:a16="http://schemas.microsoft.com/office/drawing/2014/main" id="{2D530C96-BFB5-4848-AE93-C13A161C8FE5}"/>
                </a:ext>
              </a:extLst>
            </p:cNvPr>
            <p:cNvSpPr txBox="1">
              <a:spLocks noChangeArrowheads="1"/>
            </p:cNvSpPr>
            <p:nvPr/>
          </p:nvSpPr>
          <p:spPr bwMode="auto">
            <a:xfrm>
              <a:off x="975" y="1010"/>
              <a:ext cx="907"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171D17"/>
                  </a:solidFill>
                </a:rPr>
                <a:t>选择运行</a:t>
              </a:r>
            </a:p>
          </p:txBody>
        </p:sp>
        <p:sp>
          <p:nvSpPr>
            <p:cNvPr id="153633" name="Text Box 27">
              <a:extLst>
                <a:ext uri="{FF2B5EF4-FFF2-40B4-BE49-F238E27FC236}">
                  <a16:creationId xmlns:a16="http://schemas.microsoft.com/office/drawing/2014/main" id="{E52720AA-F384-EF40-AA45-2A35D1EF9044}"/>
                </a:ext>
              </a:extLst>
            </p:cNvPr>
            <p:cNvSpPr txBox="1">
              <a:spLocks noChangeArrowheads="1"/>
            </p:cNvSpPr>
            <p:nvPr/>
          </p:nvSpPr>
          <p:spPr bwMode="auto">
            <a:xfrm>
              <a:off x="1792" y="2069"/>
              <a:ext cx="1269"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0000FF"/>
                  </a:solidFill>
                </a:rPr>
                <a:t>解除阻塞 </a:t>
              </a:r>
              <a:r>
                <a:rPr lang="en-US" altLang="zh-CN" sz="1800" b="1">
                  <a:solidFill>
                    <a:srgbClr val="0000FF"/>
                  </a:solidFill>
                </a:rPr>
                <a:t>/</a:t>
              </a:r>
              <a:r>
                <a:rPr lang="zh-CN" altLang="en-US" sz="1800" b="1">
                  <a:solidFill>
                    <a:srgbClr val="0000FF"/>
                  </a:solidFill>
                </a:rPr>
                <a:t>恢复 资源可用</a:t>
              </a:r>
            </a:p>
          </p:txBody>
        </p:sp>
      </p:grpSp>
      <p:sp>
        <p:nvSpPr>
          <p:cNvPr id="153603" name="Text Box 29">
            <a:extLst>
              <a:ext uri="{FF2B5EF4-FFF2-40B4-BE49-F238E27FC236}">
                <a16:creationId xmlns:a16="http://schemas.microsoft.com/office/drawing/2014/main" id="{3F3159CD-118D-574D-8ACC-D65AD7AB24FD}"/>
              </a:ext>
            </a:extLst>
          </p:cNvPr>
          <p:cNvSpPr txBox="1">
            <a:spLocks noChangeArrowheads="1"/>
          </p:cNvSpPr>
          <p:nvPr/>
        </p:nvSpPr>
        <p:spPr bwMode="auto">
          <a:xfrm>
            <a:off x="2682480" y="5524501"/>
            <a:ext cx="513040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2100" b="1">
                <a:solidFill>
                  <a:srgbClr val="0000FF"/>
                </a:solidFill>
              </a:rPr>
              <a:t>Windows 2000</a:t>
            </a:r>
            <a:r>
              <a:rPr lang="zh-CN" altLang="en-US" sz="2100" b="1">
                <a:solidFill>
                  <a:srgbClr val="0000FF"/>
                </a:solidFill>
              </a:rPr>
              <a:t>线程状态</a:t>
            </a:r>
          </a:p>
        </p:txBody>
      </p:sp>
      <p:grpSp>
        <p:nvGrpSpPr>
          <p:cNvPr id="3" name="Group 34">
            <a:extLst>
              <a:ext uri="{FF2B5EF4-FFF2-40B4-BE49-F238E27FC236}">
                <a16:creationId xmlns:a16="http://schemas.microsoft.com/office/drawing/2014/main" id="{BA1265EC-80B0-9B48-8097-E08AC2204E43}"/>
              </a:ext>
            </a:extLst>
          </p:cNvPr>
          <p:cNvGrpSpPr>
            <a:grpSpLocks/>
          </p:cNvGrpSpPr>
          <p:nvPr/>
        </p:nvGrpSpPr>
        <p:grpSpPr bwMode="auto">
          <a:xfrm>
            <a:off x="1547813" y="1376364"/>
            <a:ext cx="6210300" cy="1210866"/>
            <a:chOff x="340" y="436"/>
            <a:chExt cx="5216" cy="1017"/>
          </a:xfrm>
        </p:grpSpPr>
        <p:sp>
          <p:nvSpPr>
            <p:cNvPr id="153610" name="Rectangle 30">
              <a:extLst>
                <a:ext uri="{FF2B5EF4-FFF2-40B4-BE49-F238E27FC236}">
                  <a16:creationId xmlns:a16="http://schemas.microsoft.com/office/drawing/2014/main" id="{72120F0E-F8A0-6D48-BC45-08EAD22786E6}"/>
                </a:ext>
              </a:extLst>
            </p:cNvPr>
            <p:cNvSpPr>
              <a:spLocks noChangeArrowheads="1"/>
            </p:cNvSpPr>
            <p:nvPr/>
          </p:nvSpPr>
          <p:spPr bwMode="auto">
            <a:xfrm>
              <a:off x="340" y="1143"/>
              <a:ext cx="155" cy="310"/>
            </a:xfrm>
            <a:prstGeom prst="rect">
              <a:avLst/>
            </a:prstGeom>
            <a:noFill/>
            <a:ln w="28575">
              <a:solidFill>
                <a:srgbClr val="0000FF"/>
              </a:solidFill>
              <a:prstDash val="dash"/>
              <a:miter lim="800000"/>
              <a:headEnd type="none" w="sm" len="sm"/>
              <a:tailEnd type="none" w="lg" len="lg"/>
            </a:ln>
            <a:extLst>
              <a:ext uri="{909E8E84-426E-40DD-AFC4-6F175D3DCCD1}">
                <a14:hiddenFill xmlns:a14="http://schemas.microsoft.com/office/drawing/2010/main">
                  <a:solidFill>
                    <a:srgbClr val="FFFFFF"/>
                  </a:solidFill>
                </a14:hiddenFill>
              </a:ext>
            </a:extLst>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sz="1800"/>
            </a:p>
          </p:txBody>
        </p:sp>
        <p:sp>
          <p:nvSpPr>
            <p:cNvPr id="153611" name="Text Box 31">
              <a:extLst>
                <a:ext uri="{FF2B5EF4-FFF2-40B4-BE49-F238E27FC236}">
                  <a16:creationId xmlns:a16="http://schemas.microsoft.com/office/drawing/2014/main" id="{35BCB0AD-C414-E242-A512-D780C97A3F32}"/>
                </a:ext>
              </a:extLst>
            </p:cNvPr>
            <p:cNvSpPr txBox="1">
              <a:spLocks noChangeArrowheads="1"/>
            </p:cNvSpPr>
            <p:nvPr/>
          </p:nvSpPr>
          <p:spPr bwMode="auto">
            <a:xfrm>
              <a:off x="4785" y="436"/>
              <a:ext cx="771"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CC3399"/>
                  </a:solidFill>
                </a:rPr>
                <a:t>可运行</a:t>
              </a:r>
            </a:p>
          </p:txBody>
        </p:sp>
      </p:grpSp>
      <p:grpSp>
        <p:nvGrpSpPr>
          <p:cNvPr id="4" name="Group 35">
            <a:extLst>
              <a:ext uri="{FF2B5EF4-FFF2-40B4-BE49-F238E27FC236}">
                <a16:creationId xmlns:a16="http://schemas.microsoft.com/office/drawing/2014/main" id="{C523C5A0-77C2-B844-BC8B-A5AC53FF696F}"/>
              </a:ext>
            </a:extLst>
          </p:cNvPr>
          <p:cNvGrpSpPr>
            <a:grpSpLocks/>
          </p:cNvGrpSpPr>
          <p:nvPr/>
        </p:nvGrpSpPr>
        <p:grpSpPr bwMode="auto">
          <a:xfrm>
            <a:off x="1547813" y="4432695"/>
            <a:ext cx="6372225" cy="1128712"/>
            <a:chOff x="340" y="3003"/>
            <a:chExt cx="5352" cy="948"/>
          </a:xfrm>
        </p:grpSpPr>
        <p:sp>
          <p:nvSpPr>
            <p:cNvPr id="153608" name="Rectangle 32">
              <a:extLst>
                <a:ext uri="{FF2B5EF4-FFF2-40B4-BE49-F238E27FC236}">
                  <a16:creationId xmlns:a16="http://schemas.microsoft.com/office/drawing/2014/main" id="{29096D05-7F79-CA49-90F6-6F493C55F665}"/>
                </a:ext>
              </a:extLst>
            </p:cNvPr>
            <p:cNvSpPr>
              <a:spLocks noChangeArrowheads="1"/>
            </p:cNvSpPr>
            <p:nvPr/>
          </p:nvSpPr>
          <p:spPr bwMode="auto">
            <a:xfrm>
              <a:off x="340" y="3003"/>
              <a:ext cx="155" cy="310"/>
            </a:xfrm>
            <a:prstGeom prst="rect">
              <a:avLst/>
            </a:prstGeom>
            <a:noFill/>
            <a:ln w="28575">
              <a:solidFill>
                <a:srgbClr val="0000FF"/>
              </a:solidFill>
              <a:prstDash val="sysDot"/>
              <a:miter lim="800000"/>
              <a:headEnd type="none" w="sm" len="sm"/>
              <a:tailEnd type="none" w="lg" len="lg"/>
            </a:ln>
            <a:extLst>
              <a:ext uri="{909E8E84-426E-40DD-AFC4-6F175D3DCCD1}">
                <a14:hiddenFill xmlns:a14="http://schemas.microsoft.com/office/drawing/2010/main">
                  <a:solidFill>
                    <a:srgbClr val="FFFFFF"/>
                  </a:solidFill>
                </a14:hiddenFill>
              </a:ext>
            </a:extLst>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sz="1800"/>
            </a:p>
          </p:txBody>
        </p:sp>
        <p:sp>
          <p:nvSpPr>
            <p:cNvPr id="153609" name="Text Box 33">
              <a:extLst>
                <a:ext uri="{FF2B5EF4-FFF2-40B4-BE49-F238E27FC236}">
                  <a16:creationId xmlns:a16="http://schemas.microsoft.com/office/drawing/2014/main" id="{4E1E1003-D411-D649-92E5-166D2DAC9BD3}"/>
                </a:ext>
              </a:extLst>
            </p:cNvPr>
            <p:cNvSpPr txBox="1">
              <a:spLocks noChangeArrowheads="1"/>
            </p:cNvSpPr>
            <p:nvPr/>
          </p:nvSpPr>
          <p:spPr bwMode="auto">
            <a:xfrm>
              <a:off x="4604" y="3641"/>
              <a:ext cx="108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CC3399"/>
                  </a:solidFill>
                </a:rPr>
                <a:t>不可运行</a:t>
              </a:r>
            </a:p>
          </p:txBody>
        </p:sp>
      </p:grpSp>
      <p:sp>
        <p:nvSpPr>
          <p:cNvPr id="34" name="Text Box 2">
            <a:extLst>
              <a:ext uri="{FF2B5EF4-FFF2-40B4-BE49-F238E27FC236}">
                <a16:creationId xmlns:a16="http://schemas.microsoft.com/office/drawing/2014/main" id="{D65C301A-3C4E-DC46-934A-CCC229C84334}"/>
              </a:ext>
            </a:extLst>
          </p:cNvPr>
          <p:cNvSpPr txBox="1">
            <a:spLocks noChangeArrowheads="1"/>
          </p:cNvSpPr>
          <p:nvPr/>
        </p:nvSpPr>
        <p:spPr bwMode="auto">
          <a:xfrm>
            <a:off x="1331640" y="395714"/>
            <a:ext cx="38933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000" b="1" dirty="0">
                <a:solidFill>
                  <a:srgbClr val="3333FF"/>
                </a:solidFill>
                <a:latin typeface="宋体" panose="02010600030101010101" pitchFamily="2" charset="-122"/>
              </a:rPr>
              <a:t>2.7 </a:t>
            </a:r>
            <a:r>
              <a:rPr lang="zh-CN" altLang="en-US" sz="3000" b="1" dirty="0">
                <a:solidFill>
                  <a:srgbClr val="3333FF"/>
                </a:solidFill>
                <a:latin typeface="宋体" panose="02010600030101010101" pitchFamily="2" charset="-122"/>
              </a:rPr>
              <a:t>线程</a:t>
            </a:r>
            <a:endParaRPr lang="zh-CN" altLang="en-US" sz="3000" b="1" dirty="0">
              <a:solidFill>
                <a:srgbClr val="FF0000"/>
              </a:solidFill>
            </a:endParaRPr>
          </a:p>
        </p:txBody>
      </p:sp>
      <p:sp>
        <p:nvSpPr>
          <p:cNvPr id="5" name="Slide Number Placeholder 4">
            <a:extLst>
              <a:ext uri="{FF2B5EF4-FFF2-40B4-BE49-F238E27FC236}">
                <a16:creationId xmlns:a16="http://schemas.microsoft.com/office/drawing/2014/main" id="{CC7D4D5D-AC5A-8947-9C4B-D00B1EEF3BF8}"/>
              </a:ext>
            </a:extLst>
          </p:cNvPr>
          <p:cNvSpPr>
            <a:spLocks noGrp="1"/>
          </p:cNvSpPr>
          <p:nvPr>
            <p:ph type="sldNum" sz="quarter" idx="12"/>
          </p:nvPr>
        </p:nvSpPr>
        <p:spPr/>
        <p:txBody>
          <a:bodyPr/>
          <a:lstStyle/>
          <a:p>
            <a:fld id="{35076E67-1031-0C41-AAD0-5499F93954D8}" type="slidenum">
              <a:rPr lang="zh-CN" altLang="en-US" smtClean="0"/>
              <a:pPr/>
              <a:t>139</a:t>
            </a:fld>
            <a:endParaRPr lang="en-US" altLang="zh-CN"/>
          </a:p>
        </p:txBody>
      </p:sp>
    </p:spTree>
    <p:extLst>
      <p:ext uri="{BB962C8B-B14F-4D97-AF65-F5344CB8AC3E}">
        <p14:creationId xmlns:p14="http://schemas.microsoft.com/office/powerpoint/2010/main" val="2394877281"/>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amond(in)">
                                      <p:cBhvr>
                                        <p:cTn id="12" dur="20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amond(in)">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Oval 4">
            <a:extLst>
              <a:ext uri="{FF2B5EF4-FFF2-40B4-BE49-F238E27FC236}">
                <a16:creationId xmlns:a16="http://schemas.microsoft.com/office/drawing/2014/main" id="{525CFA21-886B-AC40-9D37-0BF1F931B83D}"/>
              </a:ext>
            </a:extLst>
          </p:cNvPr>
          <p:cNvSpPr>
            <a:spLocks noChangeArrowheads="1"/>
          </p:cNvSpPr>
          <p:nvPr/>
        </p:nvSpPr>
        <p:spPr bwMode="auto">
          <a:xfrm>
            <a:off x="2574131" y="1630442"/>
            <a:ext cx="259766" cy="519351"/>
          </a:xfrm>
          <a:prstGeom prst="ellipse">
            <a:avLst/>
          </a:prstGeom>
          <a:noFill/>
          <a:ln w="28575">
            <a:solidFill>
              <a:srgbClr val="0000FF"/>
            </a:solidFill>
            <a:round/>
            <a:headEnd type="none" w="sm" len="sm"/>
            <a:tailEnd type="none" w="lg" len="lg"/>
          </a:ln>
          <a:extLst>
            <a:ext uri="{909E8E84-426E-40DD-AFC4-6F175D3DCCD1}">
              <a14:hiddenFill xmlns:a14="http://schemas.microsoft.com/office/drawing/2010/main">
                <a:solidFill>
                  <a:srgbClr val="FFFFFF"/>
                </a:solidFill>
              </a14:hiddenFill>
            </a:ext>
          </a:extLst>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sz="1800"/>
          </a:p>
        </p:txBody>
      </p:sp>
      <p:sp>
        <p:nvSpPr>
          <p:cNvPr id="154627" name="Oval 5">
            <a:extLst>
              <a:ext uri="{FF2B5EF4-FFF2-40B4-BE49-F238E27FC236}">
                <a16:creationId xmlns:a16="http://schemas.microsoft.com/office/drawing/2014/main" id="{1C3AE588-1A39-9D4B-A852-020F8C6CE3E8}"/>
              </a:ext>
            </a:extLst>
          </p:cNvPr>
          <p:cNvSpPr>
            <a:spLocks noChangeArrowheads="1"/>
          </p:cNvSpPr>
          <p:nvPr/>
        </p:nvSpPr>
        <p:spPr bwMode="auto">
          <a:xfrm>
            <a:off x="2574131" y="2818686"/>
            <a:ext cx="259766" cy="519351"/>
          </a:xfrm>
          <a:prstGeom prst="ellipse">
            <a:avLst/>
          </a:prstGeom>
          <a:noFill/>
          <a:ln w="28575">
            <a:solidFill>
              <a:srgbClr val="0000FF"/>
            </a:solidFill>
            <a:round/>
            <a:headEnd type="none" w="sm" len="sm"/>
            <a:tailEnd type="none" w="lg" len="lg"/>
          </a:ln>
          <a:extLst>
            <a:ext uri="{909E8E84-426E-40DD-AFC4-6F175D3DCCD1}">
              <a14:hiddenFill xmlns:a14="http://schemas.microsoft.com/office/drawing/2010/main">
                <a:solidFill>
                  <a:srgbClr val="FFFFFF"/>
                </a:solidFill>
              </a14:hiddenFill>
            </a:ext>
          </a:extLst>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sz="1800"/>
          </a:p>
        </p:txBody>
      </p:sp>
      <p:sp>
        <p:nvSpPr>
          <p:cNvPr id="154628" name="Oval 6">
            <a:extLst>
              <a:ext uri="{FF2B5EF4-FFF2-40B4-BE49-F238E27FC236}">
                <a16:creationId xmlns:a16="http://schemas.microsoft.com/office/drawing/2014/main" id="{1AF683AD-984E-BC4B-ABA1-6B78264C296C}"/>
              </a:ext>
            </a:extLst>
          </p:cNvPr>
          <p:cNvSpPr>
            <a:spLocks noChangeArrowheads="1"/>
          </p:cNvSpPr>
          <p:nvPr/>
        </p:nvSpPr>
        <p:spPr bwMode="auto">
          <a:xfrm>
            <a:off x="4626769" y="2818686"/>
            <a:ext cx="259766" cy="519351"/>
          </a:xfrm>
          <a:prstGeom prst="ellipse">
            <a:avLst/>
          </a:prstGeom>
          <a:noFill/>
          <a:ln w="28575">
            <a:solidFill>
              <a:srgbClr val="0000FF"/>
            </a:solidFill>
            <a:round/>
            <a:headEnd type="none" w="sm" len="sm"/>
            <a:tailEnd type="none" w="lg" len="lg"/>
          </a:ln>
          <a:extLst>
            <a:ext uri="{909E8E84-426E-40DD-AFC4-6F175D3DCCD1}">
              <a14:hiddenFill xmlns:a14="http://schemas.microsoft.com/office/drawing/2010/main">
                <a:solidFill>
                  <a:srgbClr val="FFFFFF"/>
                </a:solidFill>
              </a14:hiddenFill>
            </a:ext>
          </a:extLst>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sz="1800"/>
          </a:p>
        </p:txBody>
      </p:sp>
      <p:sp>
        <p:nvSpPr>
          <p:cNvPr id="154629" name="Oval 7">
            <a:extLst>
              <a:ext uri="{FF2B5EF4-FFF2-40B4-BE49-F238E27FC236}">
                <a16:creationId xmlns:a16="http://schemas.microsoft.com/office/drawing/2014/main" id="{D60A13BC-D280-EC49-A002-1043D36C42E2}"/>
              </a:ext>
            </a:extLst>
          </p:cNvPr>
          <p:cNvSpPr>
            <a:spLocks noChangeArrowheads="1"/>
          </p:cNvSpPr>
          <p:nvPr/>
        </p:nvSpPr>
        <p:spPr bwMode="auto">
          <a:xfrm>
            <a:off x="6409135" y="2818686"/>
            <a:ext cx="259766" cy="519351"/>
          </a:xfrm>
          <a:prstGeom prst="ellipse">
            <a:avLst/>
          </a:prstGeom>
          <a:noFill/>
          <a:ln w="28575">
            <a:solidFill>
              <a:srgbClr val="0000FF"/>
            </a:solidFill>
            <a:round/>
            <a:headEnd type="none" w="sm" len="sm"/>
            <a:tailEnd type="none" w="lg" len="lg"/>
          </a:ln>
          <a:extLst>
            <a:ext uri="{909E8E84-426E-40DD-AFC4-6F175D3DCCD1}">
              <a14:hiddenFill xmlns:a14="http://schemas.microsoft.com/office/drawing/2010/main">
                <a:solidFill>
                  <a:srgbClr val="FFFFFF"/>
                </a:solidFill>
              </a14:hiddenFill>
            </a:ext>
          </a:extLst>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sz="1800"/>
          </a:p>
        </p:txBody>
      </p:sp>
      <p:sp>
        <p:nvSpPr>
          <p:cNvPr id="154630" name="Oval 8">
            <a:extLst>
              <a:ext uri="{FF2B5EF4-FFF2-40B4-BE49-F238E27FC236}">
                <a16:creationId xmlns:a16="http://schemas.microsoft.com/office/drawing/2014/main" id="{0462051E-2A1A-EA47-941A-89E053970A9B}"/>
              </a:ext>
            </a:extLst>
          </p:cNvPr>
          <p:cNvSpPr>
            <a:spLocks noChangeArrowheads="1"/>
          </p:cNvSpPr>
          <p:nvPr/>
        </p:nvSpPr>
        <p:spPr bwMode="auto">
          <a:xfrm>
            <a:off x="3276600" y="3845005"/>
            <a:ext cx="259766" cy="519351"/>
          </a:xfrm>
          <a:prstGeom prst="ellipse">
            <a:avLst/>
          </a:prstGeom>
          <a:noFill/>
          <a:ln w="28575">
            <a:solidFill>
              <a:srgbClr val="0000FF"/>
            </a:solidFill>
            <a:round/>
            <a:headEnd type="none" w="sm" len="sm"/>
            <a:tailEnd type="none" w="lg" len="lg"/>
          </a:ln>
          <a:extLst>
            <a:ext uri="{909E8E84-426E-40DD-AFC4-6F175D3DCCD1}">
              <a14:hiddenFill xmlns:a14="http://schemas.microsoft.com/office/drawing/2010/main">
                <a:solidFill>
                  <a:srgbClr val="FFFFFF"/>
                </a:solidFill>
              </a14:hiddenFill>
            </a:ext>
          </a:extLst>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sz="1800"/>
          </a:p>
        </p:txBody>
      </p:sp>
      <p:sp>
        <p:nvSpPr>
          <p:cNvPr id="154631" name="Oval 9">
            <a:extLst>
              <a:ext uri="{FF2B5EF4-FFF2-40B4-BE49-F238E27FC236}">
                <a16:creationId xmlns:a16="http://schemas.microsoft.com/office/drawing/2014/main" id="{7DB45DF8-42FA-CF46-B851-BEBCFA18D6B8}"/>
              </a:ext>
            </a:extLst>
          </p:cNvPr>
          <p:cNvSpPr>
            <a:spLocks noChangeArrowheads="1"/>
          </p:cNvSpPr>
          <p:nvPr/>
        </p:nvSpPr>
        <p:spPr bwMode="auto">
          <a:xfrm>
            <a:off x="3330178" y="4709399"/>
            <a:ext cx="259766" cy="519351"/>
          </a:xfrm>
          <a:prstGeom prst="ellipse">
            <a:avLst/>
          </a:prstGeom>
          <a:noFill/>
          <a:ln w="28575">
            <a:solidFill>
              <a:srgbClr val="0000FF"/>
            </a:solidFill>
            <a:round/>
            <a:headEnd type="none" w="sm" len="sm"/>
            <a:tailEnd type="none" w="lg" len="lg"/>
          </a:ln>
          <a:extLst>
            <a:ext uri="{909E8E84-426E-40DD-AFC4-6F175D3DCCD1}">
              <a14:hiddenFill xmlns:a14="http://schemas.microsoft.com/office/drawing/2010/main">
                <a:solidFill>
                  <a:srgbClr val="FFFFFF"/>
                </a:solidFill>
              </a14:hiddenFill>
            </a:ext>
          </a:extLst>
        </p:spPr>
        <p:txBody>
          <a:bodyPr wrap="none"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endParaRPr lang="zh-CN" altLang="en-US" sz="1800"/>
          </a:p>
        </p:txBody>
      </p:sp>
      <p:sp>
        <p:nvSpPr>
          <p:cNvPr id="154632" name="Line 10">
            <a:extLst>
              <a:ext uri="{FF2B5EF4-FFF2-40B4-BE49-F238E27FC236}">
                <a16:creationId xmlns:a16="http://schemas.microsoft.com/office/drawing/2014/main" id="{F75BAEB3-2804-6D4A-85E7-B798B3F26680}"/>
              </a:ext>
            </a:extLst>
          </p:cNvPr>
          <p:cNvSpPr>
            <a:spLocks noChangeShapeType="1"/>
          </p:cNvSpPr>
          <p:nvPr/>
        </p:nvSpPr>
        <p:spPr bwMode="auto">
          <a:xfrm>
            <a:off x="3059906" y="2078831"/>
            <a:ext cx="0" cy="809625"/>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4633" name="Line 11">
            <a:extLst>
              <a:ext uri="{FF2B5EF4-FFF2-40B4-BE49-F238E27FC236}">
                <a16:creationId xmlns:a16="http://schemas.microsoft.com/office/drawing/2014/main" id="{506F537A-8142-A941-91DB-0FD07E586BF8}"/>
              </a:ext>
            </a:extLst>
          </p:cNvPr>
          <p:cNvSpPr>
            <a:spLocks noChangeShapeType="1"/>
          </p:cNvSpPr>
          <p:nvPr/>
        </p:nvSpPr>
        <p:spPr bwMode="auto">
          <a:xfrm>
            <a:off x="1763317" y="3050381"/>
            <a:ext cx="810815" cy="0"/>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4634" name="Line 12">
            <a:extLst>
              <a:ext uri="{FF2B5EF4-FFF2-40B4-BE49-F238E27FC236}">
                <a16:creationId xmlns:a16="http://schemas.microsoft.com/office/drawing/2014/main" id="{F2D54EDC-B454-294F-8587-20195C363F35}"/>
              </a:ext>
            </a:extLst>
          </p:cNvPr>
          <p:cNvSpPr>
            <a:spLocks noChangeShapeType="1"/>
          </p:cNvSpPr>
          <p:nvPr/>
        </p:nvSpPr>
        <p:spPr bwMode="auto">
          <a:xfrm>
            <a:off x="3545683" y="3050381"/>
            <a:ext cx="1079897" cy="0"/>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4635" name="Line 13">
            <a:extLst>
              <a:ext uri="{FF2B5EF4-FFF2-40B4-BE49-F238E27FC236}">
                <a16:creationId xmlns:a16="http://schemas.microsoft.com/office/drawing/2014/main" id="{BEF7C482-934F-7348-9AD6-B1DA235E77BE}"/>
              </a:ext>
            </a:extLst>
          </p:cNvPr>
          <p:cNvSpPr>
            <a:spLocks noChangeShapeType="1"/>
          </p:cNvSpPr>
          <p:nvPr/>
        </p:nvSpPr>
        <p:spPr bwMode="auto">
          <a:xfrm flipH="1">
            <a:off x="3492105" y="3158729"/>
            <a:ext cx="1188244" cy="0"/>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4636" name="Line 14">
            <a:extLst>
              <a:ext uri="{FF2B5EF4-FFF2-40B4-BE49-F238E27FC236}">
                <a16:creationId xmlns:a16="http://schemas.microsoft.com/office/drawing/2014/main" id="{E4C766E3-3F64-E54C-8153-1782B1B7C1D9}"/>
              </a:ext>
            </a:extLst>
          </p:cNvPr>
          <p:cNvSpPr>
            <a:spLocks noChangeShapeType="1"/>
          </p:cNvSpPr>
          <p:nvPr/>
        </p:nvSpPr>
        <p:spPr bwMode="auto">
          <a:xfrm>
            <a:off x="5598319" y="3050381"/>
            <a:ext cx="809625" cy="0"/>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4637" name="Line 15">
            <a:extLst>
              <a:ext uri="{FF2B5EF4-FFF2-40B4-BE49-F238E27FC236}">
                <a16:creationId xmlns:a16="http://schemas.microsoft.com/office/drawing/2014/main" id="{5F3B275C-012C-BF42-9A6E-CD35D51C239F}"/>
              </a:ext>
            </a:extLst>
          </p:cNvPr>
          <p:cNvSpPr>
            <a:spLocks noChangeShapeType="1"/>
          </p:cNvSpPr>
          <p:nvPr/>
        </p:nvSpPr>
        <p:spPr bwMode="auto">
          <a:xfrm flipH="1" flipV="1">
            <a:off x="3437335" y="1970485"/>
            <a:ext cx="1513284" cy="917972"/>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4638" name="Line 16">
            <a:extLst>
              <a:ext uri="{FF2B5EF4-FFF2-40B4-BE49-F238E27FC236}">
                <a16:creationId xmlns:a16="http://schemas.microsoft.com/office/drawing/2014/main" id="{0753F74E-A976-D748-A301-634F59C01F2F}"/>
              </a:ext>
            </a:extLst>
          </p:cNvPr>
          <p:cNvSpPr>
            <a:spLocks noChangeShapeType="1"/>
          </p:cNvSpPr>
          <p:nvPr/>
        </p:nvSpPr>
        <p:spPr bwMode="auto">
          <a:xfrm flipH="1" flipV="1">
            <a:off x="3221831" y="3267076"/>
            <a:ext cx="323850" cy="702469"/>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4639" name="Line 17">
            <a:extLst>
              <a:ext uri="{FF2B5EF4-FFF2-40B4-BE49-F238E27FC236}">
                <a16:creationId xmlns:a16="http://schemas.microsoft.com/office/drawing/2014/main" id="{8269D095-BF69-734C-BEE0-E91F3AD1B0D5}"/>
              </a:ext>
            </a:extLst>
          </p:cNvPr>
          <p:cNvSpPr>
            <a:spLocks noChangeShapeType="1"/>
          </p:cNvSpPr>
          <p:nvPr/>
        </p:nvSpPr>
        <p:spPr bwMode="auto">
          <a:xfrm flipH="1">
            <a:off x="4193381" y="3267075"/>
            <a:ext cx="810816" cy="809625"/>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4640" name="Line 18">
            <a:extLst>
              <a:ext uri="{FF2B5EF4-FFF2-40B4-BE49-F238E27FC236}">
                <a16:creationId xmlns:a16="http://schemas.microsoft.com/office/drawing/2014/main" id="{16112146-2AB9-6545-9AD2-BAA690F1D047}"/>
              </a:ext>
            </a:extLst>
          </p:cNvPr>
          <p:cNvSpPr>
            <a:spLocks noChangeShapeType="1"/>
          </p:cNvSpPr>
          <p:nvPr/>
        </p:nvSpPr>
        <p:spPr bwMode="auto">
          <a:xfrm flipH="1">
            <a:off x="4248151" y="3267076"/>
            <a:ext cx="917972" cy="1674019"/>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4641" name="Line 19">
            <a:extLst>
              <a:ext uri="{FF2B5EF4-FFF2-40B4-BE49-F238E27FC236}">
                <a16:creationId xmlns:a16="http://schemas.microsoft.com/office/drawing/2014/main" id="{F8D0A5DC-F730-C44E-BE57-98503250FBC9}"/>
              </a:ext>
            </a:extLst>
          </p:cNvPr>
          <p:cNvSpPr>
            <a:spLocks noChangeShapeType="1"/>
          </p:cNvSpPr>
          <p:nvPr/>
        </p:nvSpPr>
        <p:spPr bwMode="auto">
          <a:xfrm flipH="1" flipV="1">
            <a:off x="2789636" y="3267076"/>
            <a:ext cx="540544" cy="1674019"/>
          </a:xfrm>
          <a:prstGeom prst="line">
            <a:avLst/>
          </a:prstGeom>
          <a:noFill/>
          <a:ln w="28575">
            <a:solidFill>
              <a:schemeClr val="tx1"/>
            </a:solidFill>
            <a:round/>
            <a:headEnd type="none" w="sm" len="sm"/>
            <a:tailEnd type="triangle" w="lg" len="lg"/>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4642" name="Text Box 20">
            <a:extLst>
              <a:ext uri="{FF2B5EF4-FFF2-40B4-BE49-F238E27FC236}">
                <a16:creationId xmlns:a16="http://schemas.microsoft.com/office/drawing/2014/main" id="{5BD7DAE2-51B6-1541-8F37-D4A948B9E5F8}"/>
              </a:ext>
            </a:extLst>
          </p:cNvPr>
          <p:cNvSpPr txBox="1">
            <a:spLocks noChangeArrowheads="1"/>
          </p:cNvSpPr>
          <p:nvPr/>
        </p:nvSpPr>
        <p:spPr bwMode="auto">
          <a:xfrm>
            <a:off x="2790825" y="1735931"/>
            <a:ext cx="129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FF0000"/>
                </a:solidFill>
              </a:rPr>
              <a:t>暂停</a:t>
            </a:r>
          </a:p>
        </p:txBody>
      </p:sp>
      <p:sp>
        <p:nvSpPr>
          <p:cNvPr id="154643" name="Text Box 21">
            <a:extLst>
              <a:ext uri="{FF2B5EF4-FFF2-40B4-BE49-F238E27FC236}">
                <a16:creationId xmlns:a16="http://schemas.microsoft.com/office/drawing/2014/main" id="{7219CF7A-D8B0-834C-846C-7EDC72517B6F}"/>
              </a:ext>
            </a:extLst>
          </p:cNvPr>
          <p:cNvSpPr txBox="1">
            <a:spLocks noChangeArrowheads="1"/>
          </p:cNvSpPr>
          <p:nvPr/>
        </p:nvSpPr>
        <p:spPr bwMode="auto">
          <a:xfrm>
            <a:off x="2789635" y="2924175"/>
            <a:ext cx="129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FF0000"/>
                </a:solidFill>
              </a:rPr>
              <a:t>就绪</a:t>
            </a:r>
          </a:p>
        </p:txBody>
      </p:sp>
      <p:sp>
        <p:nvSpPr>
          <p:cNvPr id="154644" name="Text Box 22">
            <a:extLst>
              <a:ext uri="{FF2B5EF4-FFF2-40B4-BE49-F238E27FC236}">
                <a16:creationId xmlns:a16="http://schemas.microsoft.com/office/drawing/2014/main" id="{E5677856-468D-EC4A-838B-4F9743592E5D}"/>
              </a:ext>
            </a:extLst>
          </p:cNvPr>
          <p:cNvSpPr txBox="1">
            <a:spLocks noChangeArrowheads="1"/>
          </p:cNvSpPr>
          <p:nvPr/>
        </p:nvSpPr>
        <p:spPr bwMode="auto">
          <a:xfrm>
            <a:off x="4788694" y="2924175"/>
            <a:ext cx="129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FF0000"/>
                </a:solidFill>
              </a:rPr>
              <a:t>执行</a:t>
            </a:r>
          </a:p>
        </p:txBody>
      </p:sp>
      <p:sp>
        <p:nvSpPr>
          <p:cNvPr id="154645" name="Text Box 23">
            <a:extLst>
              <a:ext uri="{FF2B5EF4-FFF2-40B4-BE49-F238E27FC236}">
                <a16:creationId xmlns:a16="http://schemas.microsoft.com/office/drawing/2014/main" id="{F93BE7A8-E2C8-104F-ACC5-91F280C6D788}"/>
              </a:ext>
            </a:extLst>
          </p:cNvPr>
          <p:cNvSpPr txBox="1">
            <a:spLocks noChangeArrowheads="1"/>
          </p:cNvSpPr>
          <p:nvPr/>
        </p:nvSpPr>
        <p:spPr bwMode="auto">
          <a:xfrm>
            <a:off x="6571060" y="2924175"/>
            <a:ext cx="129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FF0000"/>
                </a:solidFill>
              </a:rPr>
              <a:t>僵死</a:t>
            </a:r>
          </a:p>
        </p:txBody>
      </p:sp>
      <p:sp>
        <p:nvSpPr>
          <p:cNvPr id="154646" name="Text Box 24">
            <a:extLst>
              <a:ext uri="{FF2B5EF4-FFF2-40B4-BE49-F238E27FC236}">
                <a16:creationId xmlns:a16="http://schemas.microsoft.com/office/drawing/2014/main" id="{F9E89C1B-F617-DB41-9292-EA68503F888C}"/>
              </a:ext>
            </a:extLst>
          </p:cNvPr>
          <p:cNvSpPr txBox="1">
            <a:spLocks noChangeArrowheads="1"/>
          </p:cNvSpPr>
          <p:nvPr/>
        </p:nvSpPr>
        <p:spPr bwMode="auto">
          <a:xfrm>
            <a:off x="3221831" y="3950494"/>
            <a:ext cx="129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FF0000"/>
                </a:solidFill>
              </a:rPr>
              <a:t>可中断的</a:t>
            </a:r>
          </a:p>
        </p:txBody>
      </p:sp>
      <p:sp>
        <p:nvSpPr>
          <p:cNvPr id="154647" name="Text Box 25">
            <a:extLst>
              <a:ext uri="{FF2B5EF4-FFF2-40B4-BE49-F238E27FC236}">
                <a16:creationId xmlns:a16="http://schemas.microsoft.com/office/drawing/2014/main" id="{EF3EC276-D604-5641-9943-01F9F3E6B793}"/>
              </a:ext>
            </a:extLst>
          </p:cNvPr>
          <p:cNvSpPr txBox="1">
            <a:spLocks noChangeArrowheads="1"/>
          </p:cNvSpPr>
          <p:nvPr/>
        </p:nvSpPr>
        <p:spPr bwMode="auto">
          <a:xfrm>
            <a:off x="3276600" y="4814888"/>
            <a:ext cx="1295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FF0000"/>
                </a:solidFill>
              </a:rPr>
              <a:t>不可中断的</a:t>
            </a:r>
          </a:p>
        </p:txBody>
      </p:sp>
      <p:sp>
        <p:nvSpPr>
          <p:cNvPr id="154648" name="Text Box 26">
            <a:extLst>
              <a:ext uri="{FF2B5EF4-FFF2-40B4-BE49-F238E27FC236}">
                <a16:creationId xmlns:a16="http://schemas.microsoft.com/office/drawing/2014/main" id="{8BB85081-61A8-2742-AECB-D8CE743D89FC}"/>
              </a:ext>
            </a:extLst>
          </p:cNvPr>
          <p:cNvSpPr txBox="1">
            <a:spLocks noChangeArrowheads="1"/>
          </p:cNvSpPr>
          <p:nvPr/>
        </p:nvSpPr>
        <p:spPr bwMode="auto">
          <a:xfrm>
            <a:off x="1656160" y="2707481"/>
            <a:ext cx="129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FF0000"/>
                </a:solidFill>
              </a:rPr>
              <a:t>创建</a:t>
            </a:r>
          </a:p>
        </p:txBody>
      </p:sp>
      <p:sp>
        <p:nvSpPr>
          <p:cNvPr id="154649" name="Text Box 27">
            <a:extLst>
              <a:ext uri="{FF2B5EF4-FFF2-40B4-BE49-F238E27FC236}">
                <a16:creationId xmlns:a16="http://schemas.microsoft.com/office/drawing/2014/main" id="{E3EF9BC0-FCDC-ED4D-A796-BE55F94F3837}"/>
              </a:ext>
            </a:extLst>
          </p:cNvPr>
          <p:cNvSpPr txBox="1">
            <a:spLocks noChangeArrowheads="1"/>
          </p:cNvSpPr>
          <p:nvPr/>
        </p:nvSpPr>
        <p:spPr bwMode="auto">
          <a:xfrm>
            <a:off x="2519363" y="2276475"/>
            <a:ext cx="129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FF0000"/>
                </a:solidFill>
              </a:rPr>
              <a:t>信号</a:t>
            </a:r>
          </a:p>
        </p:txBody>
      </p:sp>
      <p:sp>
        <p:nvSpPr>
          <p:cNvPr id="154650" name="Text Box 28">
            <a:extLst>
              <a:ext uri="{FF2B5EF4-FFF2-40B4-BE49-F238E27FC236}">
                <a16:creationId xmlns:a16="http://schemas.microsoft.com/office/drawing/2014/main" id="{C5E0CC21-BA1F-B44C-B567-A130AADE1468}"/>
              </a:ext>
            </a:extLst>
          </p:cNvPr>
          <p:cNvSpPr txBox="1">
            <a:spLocks noChangeArrowheads="1"/>
          </p:cNvSpPr>
          <p:nvPr/>
        </p:nvSpPr>
        <p:spPr bwMode="auto">
          <a:xfrm>
            <a:off x="5544741" y="2707481"/>
            <a:ext cx="129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FF0000"/>
                </a:solidFill>
              </a:rPr>
              <a:t>中止</a:t>
            </a:r>
          </a:p>
        </p:txBody>
      </p:sp>
      <p:sp>
        <p:nvSpPr>
          <p:cNvPr id="154651" name="Text Box 29">
            <a:extLst>
              <a:ext uri="{FF2B5EF4-FFF2-40B4-BE49-F238E27FC236}">
                <a16:creationId xmlns:a16="http://schemas.microsoft.com/office/drawing/2014/main" id="{D8BE50A8-2FFA-AC44-8CC0-0A2A91417316}"/>
              </a:ext>
            </a:extLst>
          </p:cNvPr>
          <p:cNvSpPr txBox="1">
            <a:spLocks noChangeArrowheads="1"/>
          </p:cNvSpPr>
          <p:nvPr/>
        </p:nvSpPr>
        <p:spPr bwMode="auto">
          <a:xfrm>
            <a:off x="3655219" y="2726531"/>
            <a:ext cx="129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FF0000"/>
                </a:solidFill>
              </a:rPr>
              <a:t>调度</a:t>
            </a:r>
          </a:p>
        </p:txBody>
      </p:sp>
      <p:sp>
        <p:nvSpPr>
          <p:cNvPr id="154652" name="Text Box 30">
            <a:extLst>
              <a:ext uri="{FF2B5EF4-FFF2-40B4-BE49-F238E27FC236}">
                <a16:creationId xmlns:a16="http://schemas.microsoft.com/office/drawing/2014/main" id="{0F4F7140-48DA-9A45-B980-ABB455AC7447}"/>
              </a:ext>
            </a:extLst>
          </p:cNvPr>
          <p:cNvSpPr txBox="1">
            <a:spLocks noChangeArrowheads="1"/>
          </p:cNvSpPr>
          <p:nvPr/>
        </p:nvSpPr>
        <p:spPr bwMode="auto">
          <a:xfrm>
            <a:off x="3708797" y="3194447"/>
            <a:ext cx="129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FF0000"/>
                </a:solidFill>
              </a:rPr>
              <a:t>剥夺</a:t>
            </a:r>
          </a:p>
        </p:txBody>
      </p:sp>
      <p:sp>
        <p:nvSpPr>
          <p:cNvPr id="154653" name="Text Box 31">
            <a:extLst>
              <a:ext uri="{FF2B5EF4-FFF2-40B4-BE49-F238E27FC236}">
                <a16:creationId xmlns:a16="http://schemas.microsoft.com/office/drawing/2014/main" id="{FA8ADED7-AA89-B749-BCB7-F1F63DCFF885}"/>
              </a:ext>
            </a:extLst>
          </p:cNvPr>
          <p:cNvSpPr txBox="1">
            <a:spLocks noChangeArrowheads="1"/>
          </p:cNvSpPr>
          <p:nvPr/>
        </p:nvSpPr>
        <p:spPr bwMode="auto">
          <a:xfrm>
            <a:off x="2628900" y="4293394"/>
            <a:ext cx="129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FF0000"/>
                </a:solidFill>
              </a:rPr>
              <a:t>事件</a:t>
            </a:r>
          </a:p>
        </p:txBody>
      </p:sp>
      <p:sp>
        <p:nvSpPr>
          <p:cNvPr id="154654" name="Text Box 32">
            <a:extLst>
              <a:ext uri="{FF2B5EF4-FFF2-40B4-BE49-F238E27FC236}">
                <a16:creationId xmlns:a16="http://schemas.microsoft.com/office/drawing/2014/main" id="{1D3C4AE8-2F0C-5642-968F-150029C8EC06}"/>
              </a:ext>
            </a:extLst>
          </p:cNvPr>
          <p:cNvSpPr txBox="1">
            <a:spLocks noChangeArrowheads="1"/>
          </p:cNvSpPr>
          <p:nvPr/>
        </p:nvSpPr>
        <p:spPr bwMode="auto">
          <a:xfrm>
            <a:off x="2141935" y="3537347"/>
            <a:ext cx="1295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FF0000"/>
                </a:solidFill>
              </a:rPr>
              <a:t>信号或事件</a:t>
            </a:r>
          </a:p>
        </p:txBody>
      </p:sp>
      <p:sp>
        <p:nvSpPr>
          <p:cNvPr id="154655" name="Text Box 33">
            <a:extLst>
              <a:ext uri="{FF2B5EF4-FFF2-40B4-BE49-F238E27FC236}">
                <a16:creationId xmlns:a16="http://schemas.microsoft.com/office/drawing/2014/main" id="{6559FC58-5C22-2546-9EB9-E28CC21B984C}"/>
              </a:ext>
            </a:extLst>
          </p:cNvPr>
          <p:cNvSpPr txBox="1">
            <a:spLocks noChangeArrowheads="1"/>
          </p:cNvSpPr>
          <p:nvPr/>
        </p:nvSpPr>
        <p:spPr bwMode="auto">
          <a:xfrm>
            <a:off x="4302919" y="2294335"/>
            <a:ext cx="129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FF0000"/>
                </a:solidFill>
              </a:rPr>
              <a:t>信号</a:t>
            </a:r>
          </a:p>
        </p:txBody>
      </p:sp>
      <p:sp>
        <p:nvSpPr>
          <p:cNvPr id="154656" name="Text Box 34">
            <a:extLst>
              <a:ext uri="{FF2B5EF4-FFF2-40B4-BE49-F238E27FC236}">
                <a16:creationId xmlns:a16="http://schemas.microsoft.com/office/drawing/2014/main" id="{357A9383-C5D7-4547-82AB-392EA4384566}"/>
              </a:ext>
            </a:extLst>
          </p:cNvPr>
          <p:cNvSpPr txBox="1">
            <a:spLocks noChangeArrowheads="1"/>
          </p:cNvSpPr>
          <p:nvPr/>
        </p:nvSpPr>
        <p:spPr bwMode="auto">
          <a:xfrm>
            <a:off x="4572000" y="4293394"/>
            <a:ext cx="129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FF0000"/>
                </a:solidFill>
              </a:rPr>
              <a:t>等待事件</a:t>
            </a:r>
          </a:p>
        </p:txBody>
      </p:sp>
      <p:sp>
        <p:nvSpPr>
          <p:cNvPr id="154657" name="Text Box 35">
            <a:extLst>
              <a:ext uri="{FF2B5EF4-FFF2-40B4-BE49-F238E27FC236}">
                <a16:creationId xmlns:a16="http://schemas.microsoft.com/office/drawing/2014/main" id="{BF07FF62-22D1-5641-B8E2-1A333E7372C2}"/>
              </a:ext>
            </a:extLst>
          </p:cNvPr>
          <p:cNvSpPr txBox="1">
            <a:spLocks noChangeArrowheads="1"/>
          </p:cNvSpPr>
          <p:nvPr/>
        </p:nvSpPr>
        <p:spPr bwMode="auto">
          <a:xfrm>
            <a:off x="4463655" y="3537347"/>
            <a:ext cx="1835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800" b="1">
                <a:solidFill>
                  <a:srgbClr val="FF0000"/>
                </a:solidFill>
              </a:rPr>
              <a:t>等待信号或事件</a:t>
            </a:r>
          </a:p>
        </p:txBody>
      </p:sp>
      <p:sp>
        <p:nvSpPr>
          <p:cNvPr id="154658" name="Text Box 36">
            <a:extLst>
              <a:ext uri="{FF2B5EF4-FFF2-40B4-BE49-F238E27FC236}">
                <a16:creationId xmlns:a16="http://schemas.microsoft.com/office/drawing/2014/main" id="{4B13F537-1754-424B-B751-E0B96C11D36A}"/>
              </a:ext>
            </a:extLst>
          </p:cNvPr>
          <p:cNvSpPr txBox="1">
            <a:spLocks noChangeArrowheads="1"/>
          </p:cNvSpPr>
          <p:nvPr/>
        </p:nvSpPr>
        <p:spPr bwMode="auto">
          <a:xfrm>
            <a:off x="3059907" y="5524501"/>
            <a:ext cx="410408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lg" len="lg"/>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2100" b="1">
                <a:solidFill>
                  <a:srgbClr val="0000FF"/>
                </a:solidFill>
              </a:rPr>
              <a:t>Linux </a:t>
            </a:r>
            <a:r>
              <a:rPr lang="zh-CN" altLang="en-US" sz="2100" b="1">
                <a:solidFill>
                  <a:srgbClr val="0000FF"/>
                </a:solidFill>
              </a:rPr>
              <a:t>进程</a:t>
            </a:r>
            <a:r>
              <a:rPr lang="en-US" altLang="zh-CN" sz="2100" b="1">
                <a:solidFill>
                  <a:srgbClr val="0000FF"/>
                </a:solidFill>
              </a:rPr>
              <a:t>/</a:t>
            </a:r>
            <a:r>
              <a:rPr lang="zh-CN" altLang="en-US" sz="2100" b="1">
                <a:solidFill>
                  <a:srgbClr val="0000FF"/>
                </a:solidFill>
              </a:rPr>
              <a:t>线程模型</a:t>
            </a:r>
          </a:p>
        </p:txBody>
      </p:sp>
      <p:sp>
        <p:nvSpPr>
          <p:cNvPr id="36" name="Text Box 2">
            <a:extLst>
              <a:ext uri="{FF2B5EF4-FFF2-40B4-BE49-F238E27FC236}">
                <a16:creationId xmlns:a16="http://schemas.microsoft.com/office/drawing/2014/main" id="{A5659E48-D9AB-2142-9DEB-3D57A1790A6A}"/>
              </a:ext>
            </a:extLst>
          </p:cNvPr>
          <p:cNvSpPr txBox="1">
            <a:spLocks noChangeArrowheads="1"/>
          </p:cNvSpPr>
          <p:nvPr/>
        </p:nvSpPr>
        <p:spPr bwMode="auto">
          <a:xfrm>
            <a:off x="1331640" y="395714"/>
            <a:ext cx="38933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000" b="1" dirty="0">
                <a:solidFill>
                  <a:srgbClr val="3333FF"/>
                </a:solidFill>
                <a:latin typeface="宋体" panose="02010600030101010101" pitchFamily="2" charset="-122"/>
              </a:rPr>
              <a:t>2.7 </a:t>
            </a:r>
            <a:r>
              <a:rPr lang="zh-CN" altLang="en-US" sz="3000" b="1" dirty="0">
                <a:solidFill>
                  <a:srgbClr val="3333FF"/>
                </a:solidFill>
                <a:latin typeface="宋体" panose="02010600030101010101" pitchFamily="2" charset="-122"/>
              </a:rPr>
              <a:t>线程</a:t>
            </a:r>
            <a:endParaRPr lang="zh-CN" altLang="en-US" sz="3000" b="1" dirty="0">
              <a:solidFill>
                <a:srgbClr val="FF0000"/>
              </a:solidFill>
            </a:endParaRPr>
          </a:p>
        </p:txBody>
      </p:sp>
      <p:sp>
        <p:nvSpPr>
          <p:cNvPr id="2" name="Slide Number Placeholder 1">
            <a:extLst>
              <a:ext uri="{FF2B5EF4-FFF2-40B4-BE49-F238E27FC236}">
                <a16:creationId xmlns:a16="http://schemas.microsoft.com/office/drawing/2014/main" id="{70E38F83-CF7E-584E-8202-C79A6F295D64}"/>
              </a:ext>
            </a:extLst>
          </p:cNvPr>
          <p:cNvSpPr>
            <a:spLocks noGrp="1"/>
          </p:cNvSpPr>
          <p:nvPr>
            <p:ph type="sldNum" sz="quarter" idx="12"/>
          </p:nvPr>
        </p:nvSpPr>
        <p:spPr/>
        <p:txBody>
          <a:bodyPr/>
          <a:lstStyle/>
          <a:p>
            <a:fld id="{DC6D1BD5-D0BD-4B4A-ABF2-851E9CF71F86}" type="slidenum">
              <a:rPr lang="zh-CN" altLang="en-US" smtClean="0"/>
              <a:pPr/>
              <a:t>140</a:t>
            </a:fld>
            <a:endParaRPr lang="en-US" altLang="zh-CN" dirty="0"/>
          </a:p>
        </p:txBody>
      </p:sp>
    </p:spTree>
    <p:extLst>
      <p:ext uri="{BB962C8B-B14F-4D97-AF65-F5344CB8AC3E}">
        <p14:creationId xmlns:p14="http://schemas.microsoft.com/office/powerpoint/2010/main" val="3891265145"/>
      </p:ext>
    </p:extLst>
  </p:cSld>
  <p:clrMapOvr>
    <a:masterClrMapping/>
  </p:clrMapOvr>
  <p:transition>
    <p:random/>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7" name="Rectangle 7">
            <a:extLst>
              <a:ext uri="{FF2B5EF4-FFF2-40B4-BE49-F238E27FC236}">
                <a16:creationId xmlns:a16="http://schemas.microsoft.com/office/drawing/2014/main" id="{6A421F48-3A63-684C-B3DA-8A002D4D1FCD}"/>
              </a:ext>
            </a:extLst>
          </p:cNvPr>
          <p:cNvSpPr>
            <a:spLocks noChangeArrowheads="1"/>
          </p:cNvSpPr>
          <p:nvPr/>
        </p:nvSpPr>
        <p:spPr bwMode="auto">
          <a:xfrm>
            <a:off x="5429251" y="1970485"/>
            <a:ext cx="1935956"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b="1">
                <a:solidFill>
                  <a:srgbClr val="FF0000"/>
                </a:solidFill>
                <a:latin typeface="楷体_GB2312" pitchFamily="49" charset="-122"/>
                <a:ea typeface="楷体_GB2312" pitchFamily="49" charset="-122"/>
              </a:rPr>
              <a:t>进    程</a:t>
            </a:r>
          </a:p>
        </p:txBody>
      </p:sp>
      <p:sp>
        <p:nvSpPr>
          <p:cNvPr id="302088" name="Rectangle 8">
            <a:extLst>
              <a:ext uri="{FF2B5EF4-FFF2-40B4-BE49-F238E27FC236}">
                <a16:creationId xmlns:a16="http://schemas.microsoft.com/office/drawing/2014/main" id="{0B649AD4-7F81-434F-9147-81AA22E6CE37}"/>
              </a:ext>
            </a:extLst>
          </p:cNvPr>
          <p:cNvSpPr>
            <a:spLocks noChangeArrowheads="1"/>
          </p:cNvSpPr>
          <p:nvPr/>
        </p:nvSpPr>
        <p:spPr bwMode="auto">
          <a:xfrm>
            <a:off x="2731580" y="2736652"/>
            <a:ext cx="542925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sz="2100" b="1" dirty="0">
                <a:solidFill>
                  <a:srgbClr val="0000FF"/>
                </a:solidFill>
                <a:latin typeface="楷体_GB2312" pitchFamily="49" charset="-122"/>
                <a:ea typeface="楷体_GB2312" pitchFamily="49" charset="-122"/>
              </a:rPr>
              <a:t>调度和分派的基本单位</a:t>
            </a:r>
            <a:r>
              <a:rPr lang="zh-CN" altLang="en-US" sz="2100" b="1" dirty="0">
                <a:solidFill>
                  <a:srgbClr val="151B15"/>
                </a:solidFill>
                <a:latin typeface="楷体_GB2312" pitchFamily="49" charset="-122"/>
                <a:ea typeface="楷体_GB2312" pitchFamily="49" charset="-122"/>
              </a:rPr>
              <a:t>     拥有的基本单位</a:t>
            </a:r>
          </a:p>
          <a:p>
            <a:endParaRPr lang="zh-CN" altLang="en-US" sz="2100" b="1" dirty="0">
              <a:solidFill>
                <a:srgbClr val="151B15"/>
              </a:solidFill>
              <a:latin typeface="楷体_GB2312" pitchFamily="49" charset="-122"/>
              <a:ea typeface="楷体_GB2312" pitchFamily="49" charset="-122"/>
            </a:endParaRPr>
          </a:p>
          <a:p>
            <a:r>
              <a:rPr lang="zh-CN" altLang="en-US" sz="2100" b="1" dirty="0">
                <a:solidFill>
                  <a:srgbClr val="0000FF"/>
                </a:solidFill>
                <a:latin typeface="楷体_GB2312" pitchFamily="49" charset="-122"/>
                <a:ea typeface="楷体_GB2312" pitchFamily="49" charset="-122"/>
              </a:rPr>
              <a:t>       更好</a:t>
            </a:r>
            <a:r>
              <a:rPr lang="zh-CN" altLang="en-US" sz="2100" b="1" dirty="0">
                <a:solidFill>
                  <a:srgbClr val="151B15"/>
                </a:solidFill>
                <a:latin typeface="楷体_GB2312" pitchFamily="49" charset="-122"/>
                <a:ea typeface="楷体_GB2312" pitchFamily="49" charset="-122"/>
              </a:rPr>
              <a:t>                    </a:t>
            </a:r>
            <a:r>
              <a:rPr lang="en-US" altLang="zh-CN" sz="2100" b="1" dirty="0">
                <a:solidFill>
                  <a:srgbClr val="151B15"/>
                </a:solidFill>
                <a:latin typeface="楷体_GB2312" pitchFamily="49" charset="-122"/>
                <a:ea typeface="楷体_GB2312" pitchFamily="49" charset="-122"/>
              </a:rPr>
              <a:t>	</a:t>
            </a:r>
            <a:r>
              <a:rPr lang="zh-CN" altLang="en-US" sz="2100" b="1" dirty="0">
                <a:solidFill>
                  <a:srgbClr val="151B15"/>
                </a:solidFill>
                <a:latin typeface="楷体_GB2312" pitchFamily="49" charset="-122"/>
                <a:ea typeface="楷体_GB2312" pitchFamily="49" charset="-122"/>
              </a:rPr>
              <a:t>               好 </a:t>
            </a:r>
          </a:p>
          <a:p>
            <a:endParaRPr lang="zh-CN" altLang="en-US" sz="2100" b="1" dirty="0">
              <a:solidFill>
                <a:srgbClr val="151B15"/>
              </a:solidFill>
              <a:latin typeface="楷体_GB2312" pitchFamily="49" charset="-122"/>
              <a:ea typeface="楷体_GB2312" pitchFamily="49" charset="-122"/>
            </a:endParaRPr>
          </a:p>
          <a:p>
            <a:r>
              <a:rPr lang="zh-CN" altLang="en-US" sz="2100" b="1" dirty="0">
                <a:solidFill>
                  <a:srgbClr val="151B15"/>
                </a:solidFill>
                <a:latin typeface="楷体_GB2312" pitchFamily="49" charset="-122"/>
                <a:ea typeface="楷体_GB2312" pitchFamily="49" charset="-122"/>
              </a:rPr>
              <a:t> </a:t>
            </a:r>
            <a:r>
              <a:rPr lang="zh-CN" altLang="en-US" sz="2100" b="1" dirty="0">
                <a:solidFill>
                  <a:srgbClr val="0000FF"/>
                </a:solidFill>
                <a:latin typeface="楷体_GB2312" pitchFamily="49" charset="-122"/>
                <a:ea typeface="楷体_GB2312" pitchFamily="49" charset="-122"/>
              </a:rPr>
              <a:t>共享隶属进程的资源</a:t>
            </a:r>
            <a:r>
              <a:rPr lang="zh-CN" altLang="en-US" sz="2100" b="1" dirty="0">
                <a:solidFill>
                  <a:srgbClr val="151B15"/>
                </a:solidFill>
                <a:latin typeface="楷体_GB2312" pitchFamily="49" charset="-122"/>
                <a:ea typeface="楷体_GB2312" pitchFamily="49" charset="-122"/>
              </a:rPr>
              <a:t>        拥有系统资源</a:t>
            </a:r>
          </a:p>
          <a:p>
            <a:r>
              <a:rPr lang="zh-CN" altLang="en-US" sz="2100" b="1" dirty="0">
                <a:solidFill>
                  <a:srgbClr val="151B15"/>
                </a:solidFill>
                <a:latin typeface="楷体_GB2312" pitchFamily="49" charset="-122"/>
                <a:ea typeface="楷体_GB2312" pitchFamily="49" charset="-122"/>
              </a:rPr>
              <a:t>   </a:t>
            </a:r>
          </a:p>
          <a:p>
            <a:r>
              <a:rPr lang="zh-CN" altLang="en-US" sz="2100" b="1" dirty="0">
                <a:solidFill>
                  <a:srgbClr val="151B15"/>
                </a:solidFill>
                <a:latin typeface="楷体_GB2312" pitchFamily="49" charset="-122"/>
                <a:ea typeface="楷体_GB2312" pitchFamily="49" charset="-122"/>
              </a:rPr>
              <a:t>        </a:t>
            </a:r>
            <a:r>
              <a:rPr lang="zh-CN" altLang="en-US" sz="2100" b="1" dirty="0">
                <a:solidFill>
                  <a:srgbClr val="0000FF"/>
                </a:solidFill>
                <a:latin typeface="楷体_GB2312" pitchFamily="49" charset="-122"/>
                <a:ea typeface="楷体_GB2312" pitchFamily="49" charset="-122"/>
              </a:rPr>
              <a:t>小 </a:t>
            </a:r>
            <a:r>
              <a:rPr lang="zh-CN" altLang="en-US" sz="2100" b="1" dirty="0">
                <a:solidFill>
                  <a:srgbClr val="151B15"/>
                </a:solidFill>
                <a:latin typeface="楷体_GB2312" pitchFamily="49" charset="-122"/>
                <a:ea typeface="楷体_GB2312" pitchFamily="49" charset="-122"/>
              </a:rPr>
              <a:t>                                   大</a:t>
            </a:r>
          </a:p>
        </p:txBody>
      </p:sp>
      <p:sp>
        <p:nvSpPr>
          <p:cNvPr id="302089" name="Rectangle 9">
            <a:extLst>
              <a:ext uri="{FF2B5EF4-FFF2-40B4-BE49-F238E27FC236}">
                <a16:creationId xmlns:a16="http://schemas.microsoft.com/office/drawing/2014/main" id="{4B231802-0727-6044-BC75-5AB69E5DBEF0}"/>
              </a:ext>
            </a:extLst>
          </p:cNvPr>
          <p:cNvSpPr>
            <a:spLocks noChangeArrowheads="1"/>
          </p:cNvSpPr>
          <p:nvPr/>
        </p:nvSpPr>
        <p:spPr bwMode="auto">
          <a:xfrm>
            <a:off x="2914651" y="1970485"/>
            <a:ext cx="1769269"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b="1">
                <a:solidFill>
                  <a:srgbClr val="FF0000"/>
                </a:solidFill>
                <a:latin typeface="楷体_GB2312" pitchFamily="49" charset="-122"/>
                <a:ea typeface="楷体_GB2312" pitchFamily="49" charset="-122"/>
              </a:rPr>
              <a:t>线    程</a:t>
            </a:r>
          </a:p>
        </p:txBody>
      </p:sp>
      <p:sp>
        <p:nvSpPr>
          <p:cNvPr id="302090" name="Rectangle 10">
            <a:extLst>
              <a:ext uri="{FF2B5EF4-FFF2-40B4-BE49-F238E27FC236}">
                <a16:creationId xmlns:a16="http://schemas.microsoft.com/office/drawing/2014/main" id="{B62C50BB-1F8E-3D46-B1A9-F376794B1516}"/>
              </a:ext>
            </a:extLst>
          </p:cNvPr>
          <p:cNvSpPr>
            <a:spLocks noChangeArrowheads="1"/>
          </p:cNvSpPr>
          <p:nvPr/>
        </p:nvSpPr>
        <p:spPr bwMode="auto">
          <a:xfrm>
            <a:off x="1485900" y="2672954"/>
            <a:ext cx="10287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sz="2100" b="1">
                <a:solidFill>
                  <a:srgbClr val="CC3399"/>
                </a:solidFill>
                <a:latin typeface="楷体_GB2312" pitchFamily="49" charset="-122"/>
                <a:ea typeface="楷体_GB2312" pitchFamily="49" charset="-122"/>
              </a:rPr>
              <a:t>调度</a:t>
            </a:r>
          </a:p>
          <a:p>
            <a:endParaRPr lang="zh-CN" altLang="en-US" sz="2100" b="1">
              <a:solidFill>
                <a:srgbClr val="CC3399"/>
              </a:solidFill>
              <a:latin typeface="楷体_GB2312" pitchFamily="49" charset="-122"/>
              <a:ea typeface="楷体_GB2312" pitchFamily="49" charset="-122"/>
            </a:endParaRPr>
          </a:p>
          <a:p>
            <a:r>
              <a:rPr lang="zh-CN" altLang="en-US" sz="2100" b="1">
                <a:solidFill>
                  <a:srgbClr val="CC3399"/>
                </a:solidFill>
                <a:latin typeface="楷体_GB2312" pitchFamily="49" charset="-122"/>
                <a:ea typeface="楷体_GB2312" pitchFamily="49" charset="-122"/>
              </a:rPr>
              <a:t>并发性</a:t>
            </a:r>
          </a:p>
          <a:p>
            <a:endParaRPr lang="zh-CN" altLang="en-US" sz="2100" b="1">
              <a:solidFill>
                <a:srgbClr val="CC3399"/>
              </a:solidFill>
              <a:latin typeface="楷体_GB2312" pitchFamily="49" charset="-122"/>
              <a:ea typeface="楷体_GB2312" pitchFamily="49" charset="-122"/>
            </a:endParaRPr>
          </a:p>
          <a:p>
            <a:r>
              <a:rPr lang="zh-CN" altLang="en-US" sz="2100" b="1">
                <a:solidFill>
                  <a:srgbClr val="CC3399"/>
                </a:solidFill>
                <a:latin typeface="楷体_GB2312" pitchFamily="49" charset="-122"/>
                <a:ea typeface="楷体_GB2312" pitchFamily="49" charset="-122"/>
              </a:rPr>
              <a:t>拥有资源</a:t>
            </a:r>
          </a:p>
          <a:p>
            <a:endParaRPr lang="zh-CN" altLang="en-US" sz="2100" b="1">
              <a:solidFill>
                <a:srgbClr val="CC3399"/>
              </a:solidFill>
              <a:latin typeface="楷体_GB2312" pitchFamily="49" charset="-122"/>
              <a:ea typeface="楷体_GB2312" pitchFamily="49" charset="-122"/>
            </a:endParaRPr>
          </a:p>
          <a:p>
            <a:r>
              <a:rPr lang="zh-CN" altLang="en-US" sz="2100" b="1">
                <a:solidFill>
                  <a:srgbClr val="CC3399"/>
                </a:solidFill>
                <a:latin typeface="楷体_GB2312" pitchFamily="49" charset="-122"/>
                <a:ea typeface="楷体_GB2312" pitchFamily="49" charset="-122"/>
              </a:rPr>
              <a:t>系统开销</a:t>
            </a:r>
          </a:p>
        </p:txBody>
      </p:sp>
      <p:sp>
        <p:nvSpPr>
          <p:cNvPr id="155654" name="Line 11">
            <a:extLst>
              <a:ext uri="{FF2B5EF4-FFF2-40B4-BE49-F238E27FC236}">
                <a16:creationId xmlns:a16="http://schemas.microsoft.com/office/drawing/2014/main" id="{77FDE664-8233-4C4A-8980-5E4EE46D73C4}"/>
              </a:ext>
            </a:extLst>
          </p:cNvPr>
          <p:cNvSpPr>
            <a:spLocks noChangeShapeType="1"/>
          </p:cNvSpPr>
          <p:nvPr/>
        </p:nvSpPr>
        <p:spPr bwMode="auto">
          <a:xfrm>
            <a:off x="1543050" y="4229100"/>
            <a:ext cx="622935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p>
            <a:endParaRPr lang="en-US" sz="600"/>
          </a:p>
        </p:txBody>
      </p:sp>
      <p:sp>
        <p:nvSpPr>
          <p:cNvPr id="302094" name="Rectangle 14">
            <a:extLst>
              <a:ext uri="{FF2B5EF4-FFF2-40B4-BE49-F238E27FC236}">
                <a16:creationId xmlns:a16="http://schemas.microsoft.com/office/drawing/2014/main" id="{FCAE18D8-466A-9B4C-BC81-D13B7EB73901}"/>
              </a:ext>
            </a:extLst>
          </p:cNvPr>
          <p:cNvSpPr>
            <a:spLocks noChangeArrowheads="1"/>
          </p:cNvSpPr>
          <p:nvPr/>
        </p:nvSpPr>
        <p:spPr bwMode="auto">
          <a:xfrm>
            <a:off x="1543050" y="1376363"/>
            <a:ext cx="6172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b="1" dirty="0">
                <a:solidFill>
                  <a:srgbClr val="0000FF"/>
                </a:solidFill>
                <a:latin typeface="楷体_GB2312" pitchFamily="49" charset="-122"/>
                <a:ea typeface="楷体_GB2312" pitchFamily="49" charset="-122"/>
              </a:rPr>
              <a:t>二、线程与进程的比较</a:t>
            </a:r>
          </a:p>
        </p:txBody>
      </p:sp>
      <p:grpSp>
        <p:nvGrpSpPr>
          <p:cNvPr id="2" name="Group 20">
            <a:extLst>
              <a:ext uri="{FF2B5EF4-FFF2-40B4-BE49-F238E27FC236}">
                <a16:creationId xmlns:a16="http://schemas.microsoft.com/office/drawing/2014/main" id="{147D1A09-B0EE-3B43-B540-3058057651BF}"/>
              </a:ext>
            </a:extLst>
          </p:cNvPr>
          <p:cNvGrpSpPr>
            <a:grpSpLocks/>
          </p:cNvGrpSpPr>
          <p:nvPr/>
        </p:nvGrpSpPr>
        <p:grpSpPr bwMode="auto">
          <a:xfrm>
            <a:off x="1583531" y="2457450"/>
            <a:ext cx="6229350" cy="2571750"/>
            <a:chOff x="336" y="1632"/>
            <a:chExt cx="5232" cy="2160"/>
          </a:xfrm>
        </p:grpSpPr>
        <p:sp>
          <p:nvSpPr>
            <p:cNvPr id="155659" name="Line 12">
              <a:extLst>
                <a:ext uri="{FF2B5EF4-FFF2-40B4-BE49-F238E27FC236}">
                  <a16:creationId xmlns:a16="http://schemas.microsoft.com/office/drawing/2014/main" id="{28A6578B-BB2D-6C41-A453-A040B42EF698}"/>
                </a:ext>
              </a:extLst>
            </p:cNvPr>
            <p:cNvSpPr>
              <a:spLocks noChangeShapeType="1"/>
            </p:cNvSpPr>
            <p:nvPr/>
          </p:nvSpPr>
          <p:spPr bwMode="auto">
            <a:xfrm>
              <a:off x="336" y="1632"/>
              <a:ext cx="5232"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600"/>
            </a:p>
          </p:txBody>
        </p:sp>
        <p:sp>
          <p:nvSpPr>
            <p:cNvPr id="155660" name="Line 13">
              <a:extLst>
                <a:ext uri="{FF2B5EF4-FFF2-40B4-BE49-F238E27FC236}">
                  <a16:creationId xmlns:a16="http://schemas.microsoft.com/office/drawing/2014/main" id="{2AD38FEB-68A4-784C-A894-3659F21FBE4C}"/>
                </a:ext>
              </a:extLst>
            </p:cNvPr>
            <p:cNvSpPr>
              <a:spLocks noChangeShapeType="1"/>
            </p:cNvSpPr>
            <p:nvPr/>
          </p:nvSpPr>
          <p:spPr bwMode="auto">
            <a:xfrm>
              <a:off x="336" y="3792"/>
              <a:ext cx="5232"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600"/>
            </a:p>
          </p:txBody>
        </p:sp>
        <p:sp>
          <p:nvSpPr>
            <p:cNvPr id="155661" name="Line 15">
              <a:extLst>
                <a:ext uri="{FF2B5EF4-FFF2-40B4-BE49-F238E27FC236}">
                  <a16:creationId xmlns:a16="http://schemas.microsoft.com/office/drawing/2014/main" id="{7FEC2C5E-BC86-E640-B0C5-154BFFBC4323}"/>
                </a:ext>
              </a:extLst>
            </p:cNvPr>
            <p:cNvSpPr>
              <a:spLocks noChangeShapeType="1"/>
            </p:cNvSpPr>
            <p:nvPr/>
          </p:nvSpPr>
          <p:spPr bwMode="auto">
            <a:xfrm>
              <a:off x="336" y="2112"/>
              <a:ext cx="5232"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600"/>
            </a:p>
          </p:txBody>
        </p:sp>
        <p:sp>
          <p:nvSpPr>
            <p:cNvPr id="155662" name="Line 16">
              <a:extLst>
                <a:ext uri="{FF2B5EF4-FFF2-40B4-BE49-F238E27FC236}">
                  <a16:creationId xmlns:a16="http://schemas.microsoft.com/office/drawing/2014/main" id="{87AF094B-4313-F747-B7EC-1B6C06D82116}"/>
                </a:ext>
              </a:extLst>
            </p:cNvPr>
            <p:cNvSpPr>
              <a:spLocks noChangeShapeType="1"/>
            </p:cNvSpPr>
            <p:nvPr/>
          </p:nvSpPr>
          <p:spPr bwMode="auto">
            <a:xfrm>
              <a:off x="336" y="3264"/>
              <a:ext cx="5232"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600"/>
            </a:p>
          </p:txBody>
        </p:sp>
        <p:sp>
          <p:nvSpPr>
            <p:cNvPr id="155663" name="Line 17">
              <a:extLst>
                <a:ext uri="{FF2B5EF4-FFF2-40B4-BE49-F238E27FC236}">
                  <a16:creationId xmlns:a16="http://schemas.microsoft.com/office/drawing/2014/main" id="{DB865DC8-8F90-AF4E-A462-3EF94B289E37}"/>
                </a:ext>
              </a:extLst>
            </p:cNvPr>
            <p:cNvSpPr>
              <a:spLocks noChangeShapeType="1"/>
            </p:cNvSpPr>
            <p:nvPr/>
          </p:nvSpPr>
          <p:spPr bwMode="auto">
            <a:xfrm>
              <a:off x="1248" y="1632"/>
              <a:ext cx="0" cy="216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5664" name="Line 18">
              <a:extLst>
                <a:ext uri="{FF2B5EF4-FFF2-40B4-BE49-F238E27FC236}">
                  <a16:creationId xmlns:a16="http://schemas.microsoft.com/office/drawing/2014/main" id="{C3C448F7-D582-BC46-B659-DAABCCB29338}"/>
                </a:ext>
              </a:extLst>
            </p:cNvPr>
            <p:cNvSpPr>
              <a:spLocks noChangeShapeType="1"/>
            </p:cNvSpPr>
            <p:nvPr/>
          </p:nvSpPr>
          <p:spPr bwMode="auto">
            <a:xfrm>
              <a:off x="3696" y="1632"/>
              <a:ext cx="0" cy="216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spAutoFit/>
            </a:bodyPr>
            <a:lstStyle/>
            <a:p>
              <a:endParaRPr lang="en-US" sz="600" dirty="0"/>
            </a:p>
          </p:txBody>
        </p:sp>
        <p:sp>
          <p:nvSpPr>
            <p:cNvPr id="155665" name="Line 19">
              <a:extLst>
                <a:ext uri="{FF2B5EF4-FFF2-40B4-BE49-F238E27FC236}">
                  <a16:creationId xmlns:a16="http://schemas.microsoft.com/office/drawing/2014/main" id="{5ED84A50-069A-9147-AF31-7721C27705F5}"/>
                </a:ext>
              </a:extLst>
            </p:cNvPr>
            <p:cNvSpPr>
              <a:spLocks noChangeShapeType="1"/>
            </p:cNvSpPr>
            <p:nvPr/>
          </p:nvSpPr>
          <p:spPr bwMode="auto">
            <a:xfrm>
              <a:off x="336" y="2688"/>
              <a:ext cx="5232"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600"/>
            </a:p>
          </p:txBody>
        </p:sp>
      </p:grpSp>
      <p:sp>
        <p:nvSpPr>
          <p:cNvPr id="19" name="Text Box 2">
            <a:extLst>
              <a:ext uri="{FF2B5EF4-FFF2-40B4-BE49-F238E27FC236}">
                <a16:creationId xmlns:a16="http://schemas.microsoft.com/office/drawing/2014/main" id="{DBAD9C57-E227-334E-AFD9-6F5E6B514D4F}"/>
              </a:ext>
            </a:extLst>
          </p:cNvPr>
          <p:cNvSpPr txBox="1">
            <a:spLocks noChangeArrowheads="1"/>
          </p:cNvSpPr>
          <p:nvPr/>
        </p:nvSpPr>
        <p:spPr bwMode="auto">
          <a:xfrm>
            <a:off x="1331640" y="395714"/>
            <a:ext cx="38933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000" b="1" dirty="0">
                <a:solidFill>
                  <a:srgbClr val="3333FF"/>
                </a:solidFill>
                <a:latin typeface="宋体" panose="02010600030101010101" pitchFamily="2" charset="-122"/>
              </a:rPr>
              <a:t>2.7 </a:t>
            </a:r>
            <a:r>
              <a:rPr lang="zh-CN" altLang="en-US" sz="3000" b="1" dirty="0">
                <a:solidFill>
                  <a:srgbClr val="3333FF"/>
                </a:solidFill>
                <a:latin typeface="宋体" panose="02010600030101010101" pitchFamily="2" charset="-122"/>
              </a:rPr>
              <a:t>线程</a:t>
            </a:r>
            <a:endParaRPr lang="zh-CN" altLang="en-US" sz="3000" b="1" dirty="0">
              <a:solidFill>
                <a:srgbClr val="FF0000"/>
              </a:solidFill>
            </a:endParaRPr>
          </a:p>
        </p:txBody>
      </p:sp>
      <p:sp>
        <p:nvSpPr>
          <p:cNvPr id="3" name="Slide Number Placeholder 2">
            <a:extLst>
              <a:ext uri="{FF2B5EF4-FFF2-40B4-BE49-F238E27FC236}">
                <a16:creationId xmlns:a16="http://schemas.microsoft.com/office/drawing/2014/main" id="{A73943AD-D5AE-4641-B0BE-3A9C0592C3EB}"/>
              </a:ext>
            </a:extLst>
          </p:cNvPr>
          <p:cNvSpPr>
            <a:spLocks noGrp="1"/>
          </p:cNvSpPr>
          <p:nvPr>
            <p:ph type="sldNum" sz="quarter" idx="12"/>
          </p:nvPr>
        </p:nvSpPr>
        <p:spPr/>
        <p:txBody>
          <a:bodyPr/>
          <a:lstStyle/>
          <a:p>
            <a:fld id="{DC6D1BD5-D0BD-4B4A-ABF2-851E9CF71F86}" type="slidenum">
              <a:rPr lang="zh-CN" altLang="en-US" smtClean="0"/>
              <a:pPr/>
              <a:t>141</a:t>
            </a:fld>
            <a:endParaRPr lang="en-US" altLang="zh-CN" dirty="0"/>
          </a:p>
        </p:txBody>
      </p:sp>
    </p:spTree>
    <p:extLst>
      <p:ext uri="{BB962C8B-B14F-4D97-AF65-F5344CB8AC3E}">
        <p14:creationId xmlns:p14="http://schemas.microsoft.com/office/powerpoint/2010/main" val="60079862"/>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2094"/>
                                        </p:tgtEl>
                                        <p:attrNameLst>
                                          <p:attrName>style.visibility</p:attrName>
                                        </p:attrNameLst>
                                      </p:cBhvr>
                                      <p:to>
                                        <p:strVal val="visible"/>
                                      </p:to>
                                    </p:set>
                                    <p:animEffect transition="in" filter="dissolve">
                                      <p:cBhvr>
                                        <p:cTn id="7" dur="500"/>
                                        <p:tgtEl>
                                          <p:spTgt spid="3020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2089"/>
                                        </p:tgtEl>
                                        <p:attrNameLst>
                                          <p:attrName>style.visibility</p:attrName>
                                        </p:attrNameLst>
                                      </p:cBhvr>
                                      <p:to>
                                        <p:strVal val="visible"/>
                                      </p:to>
                                    </p:set>
                                    <p:animEffect transition="in" filter="dissolve">
                                      <p:cBhvr>
                                        <p:cTn id="12" dur="500"/>
                                        <p:tgtEl>
                                          <p:spTgt spid="302089"/>
                                        </p:tgtEl>
                                      </p:cBhvr>
                                    </p:animEffect>
                                  </p:childTnLst>
                                </p:cTn>
                              </p:par>
                            </p:childTnLst>
                          </p:cTn>
                        </p:par>
                        <p:par>
                          <p:cTn id="13" fill="hold" nodeType="afterGroup">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302087"/>
                                        </p:tgtEl>
                                        <p:attrNameLst>
                                          <p:attrName>style.visibility</p:attrName>
                                        </p:attrNameLst>
                                      </p:cBhvr>
                                      <p:to>
                                        <p:strVal val="visible"/>
                                      </p:to>
                                    </p:set>
                                    <p:animEffect transition="in" filter="dissolve">
                                      <p:cBhvr>
                                        <p:cTn id="16" dur="500"/>
                                        <p:tgtEl>
                                          <p:spTgt spid="30208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dissolve">
                                      <p:cBhvr>
                                        <p:cTn id="21" dur="500"/>
                                        <p:tgtEl>
                                          <p:spTgt spid="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302090"/>
                                        </p:tgtEl>
                                        <p:attrNameLst>
                                          <p:attrName>style.visibility</p:attrName>
                                        </p:attrNameLst>
                                      </p:cBhvr>
                                      <p:to>
                                        <p:strVal val="visible"/>
                                      </p:to>
                                    </p:set>
                                    <p:animEffect transition="in" filter="dissolve">
                                      <p:cBhvr>
                                        <p:cTn id="26" dur="500"/>
                                        <p:tgtEl>
                                          <p:spTgt spid="302090"/>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6" presetClass="entr" presetSubtype="37" fill="hold" grpId="0" nodeType="clickEffect">
                                  <p:stCondLst>
                                    <p:cond delay="0"/>
                                  </p:stCondLst>
                                  <p:childTnLst>
                                    <p:set>
                                      <p:cBhvr>
                                        <p:cTn id="30" dur="1" fill="hold">
                                          <p:stCondLst>
                                            <p:cond delay="0"/>
                                          </p:stCondLst>
                                        </p:cTn>
                                        <p:tgtEl>
                                          <p:spTgt spid="302088">
                                            <p:txEl>
                                              <p:pRg st="0" end="0"/>
                                            </p:txEl>
                                          </p:spTgt>
                                        </p:tgtEl>
                                        <p:attrNameLst>
                                          <p:attrName>style.visibility</p:attrName>
                                        </p:attrNameLst>
                                      </p:cBhvr>
                                      <p:to>
                                        <p:strVal val="visible"/>
                                      </p:to>
                                    </p:set>
                                    <p:animEffect transition="in" filter="barn(outVertical)">
                                      <p:cBhvr>
                                        <p:cTn id="31" dur="500"/>
                                        <p:tgtEl>
                                          <p:spTgt spid="302088">
                                            <p:txEl>
                                              <p:pRg st="0" end="0"/>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6" presetClass="entr" presetSubtype="37" fill="hold" grpId="0" nodeType="clickEffect">
                                  <p:stCondLst>
                                    <p:cond delay="0"/>
                                  </p:stCondLst>
                                  <p:childTnLst>
                                    <p:set>
                                      <p:cBhvr>
                                        <p:cTn id="35" dur="1" fill="hold">
                                          <p:stCondLst>
                                            <p:cond delay="0"/>
                                          </p:stCondLst>
                                        </p:cTn>
                                        <p:tgtEl>
                                          <p:spTgt spid="302088">
                                            <p:txEl>
                                              <p:pRg st="2" end="2"/>
                                            </p:txEl>
                                          </p:spTgt>
                                        </p:tgtEl>
                                        <p:attrNameLst>
                                          <p:attrName>style.visibility</p:attrName>
                                        </p:attrNameLst>
                                      </p:cBhvr>
                                      <p:to>
                                        <p:strVal val="visible"/>
                                      </p:to>
                                    </p:set>
                                    <p:animEffect transition="in" filter="barn(outVertical)">
                                      <p:cBhvr>
                                        <p:cTn id="36" dur="500"/>
                                        <p:tgtEl>
                                          <p:spTgt spid="302088">
                                            <p:txEl>
                                              <p:pRg st="2" end="2"/>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6" presetClass="entr" presetSubtype="37" fill="hold" grpId="0" nodeType="clickEffect">
                                  <p:stCondLst>
                                    <p:cond delay="0"/>
                                  </p:stCondLst>
                                  <p:childTnLst>
                                    <p:set>
                                      <p:cBhvr>
                                        <p:cTn id="40" dur="1" fill="hold">
                                          <p:stCondLst>
                                            <p:cond delay="0"/>
                                          </p:stCondLst>
                                        </p:cTn>
                                        <p:tgtEl>
                                          <p:spTgt spid="302088">
                                            <p:txEl>
                                              <p:pRg st="4" end="4"/>
                                            </p:txEl>
                                          </p:spTgt>
                                        </p:tgtEl>
                                        <p:attrNameLst>
                                          <p:attrName>style.visibility</p:attrName>
                                        </p:attrNameLst>
                                      </p:cBhvr>
                                      <p:to>
                                        <p:strVal val="visible"/>
                                      </p:to>
                                    </p:set>
                                    <p:animEffect transition="in" filter="barn(outVertical)">
                                      <p:cBhvr>
                                        <p:cTn id="41" dur="500"/>
                                        <p:tgtEl>
                                          <p:spTgt spid="302088">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37" fill="hold" grpId="0" nodeType="clickEffect">
                                  <p:stCondLst>
                                    <p:cond delay="0"/>
                                  </p:stCondLst>
                                  <p:childTnLst>
                                    <p:set>
                                      <p:cBhvr>
                                        <p:cTn id="45" dur="1" fill="hold">
                                          <p:stCondLst>
                                            <p:cond delay="0"/>
                                          </p:stCondLst>
                                        </p:cTn>
                                        <p:tgtEl>
                                          <p:spTgt spid="302088">
                                            <p:txEl>
                                              <p:pRg st="5" end="5"/>
                                            </p:txEl>
                                          </p:spTgt>
                                        </p:tgtEl>
                                        <p:attrNameLst>
                                          <p:attrName>style.visibility</p:attrName>
                                        </p:attrNameLst>
                                      </p:cBhvr>
                                      <p:to>
                                        <p:strVal val="visible"/>
                                      </p:to>
                                    </p:set>
                                    <p:animEffect transition="in" filter="barn(outVertical)">
                                      <p:cBhvr>
                                        <p:cTn id="46" dur="500"/>
                                        <p:tgtEl>
                                          <p:spTgt spid="302088">
                                            <p:txEl>
                                              <p:pRg st="5" end="5"/>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6" presetClass="entr" presetSubtype="37" fill="hold" grpId="0" nodeType="clickEffect">
                                  <p:stCondLst>
                                    <p:cond delay="0"/>
                                  </p:stCondLst>
                                  <p:childTnLst>
                                    <p:set>
                                      <p:cBhvr>
                                        <p:cTn id="50" dur="1" fill="hold">
                                          <p:stCondLst>
                                            <p:cond delay="0"/>
                                          </p:stCondLst>
                                        </p:cTn>
                                        <p:tgtEl>
                                          <p:spTgt spid="302088">
                                            <p:txEl>
                                              <p:pRg st="6" end="6"/>
                                            </p:txEl>
                                          </p:spTgt>
                                        </p:tgtEl>
                                        <p:attrNameLst>
                                          <p:attrName>style.visibility</p:attrName>
                                        </p:attrNameLst>
                                      </p:cBhvr>
                                      <p:to>
                                        <p:strVal val="visible"/>
                                      </p:to>
                                    </p:set>
                                    <p:animEffect transition="in" filter="barn(outVertical)">
                                      <p:cBhvr>
                                        <p:cTn id="51" dur="500"/>
                                        <p:tgtEl>
                                          <p:spTgt spid="30208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87" grpId="0" autoUpdateAnimBg="0"/>
      <p:bldP spid="302088" grpId="0" build="p" autoUpdateAnimBg="0"/>
      <p:bldP spid="302089" grpId="0" autoUpdateAnimBg="0"/>
      <p:bldP spid="302090" grpId="0" autoUpdateAnimBg="0"/>
      <p:bldP spid="302094" grpId="0" autoUpdateAnimBg="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ext Box 1027">
            <a:extLst>
              <a:ext uri="{FF2B5EF4-FFF2-40B4-BE49-F238E27FC236}">
                <a16:creationId xmlns:a16="http://schemas.microsoft.com/office/drawing/2014/main" id="{5FF79B12-05EE-014A-8817-AE0610FB4A3A}"/>
              </a:ext>
            </a:extLst>
          </p:cNvPr>
          <p:cNvSpPr txBox="1">
            <a:spLocks noChangeArrowheads="1"/>
          </p:cNvSpPr>
          <p:nvPr/>
        </p:nvSpPr>
        <p:spPr bwMode="auto">
          <a:xfrm>
            <a:off x="554410" y="1439525"/>
            <a:ext cx="62865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b="1" dirty="0">
                <a:solidFill>
                  <a:srgbClr val="0000FF"/>
                </a:solidFill>
                <a:latin typeface="STKaiti" panose="02010600040101010101" pitchFamily="2" charset="-122"/>
                <a:ea typeface="STKaiti" panose="02010600040101010101" pitchFamily="2" charset="-122"/>
              </a:rPr>
              <a:t>三、线程的实现方式</a:t>
            </a:r>
          </a:p>
        </p:txBody>
      </p:sp>
      <p:sp>
        <p:nvSpPr>
          <p:cNvPr id="304132" name="Text Box 1028">
            <a:extLst>
              <a:ext uri="{FF2B5EF4-FFF2-40B4-BE49-F238E27FC236}">
                <a16:creationId xmlns:a16="http://schemas.microsoft.com/office/drawing/2014/main" id="{FC3A7C42-E9E8-2A48-B8F1-17BB5BE37ABD}"/>
              </a:ext>
            </a:extLst>
          </p:cNvPr>
          <p:cNvSpPr txBox="1">
            <a:spLocks noChangeArrowheads="1"/>
          </p:cNvSpPr>
          <p:nvPr/>
        </p:nvSpPr>
        <p:spPr bwMode="auto">
          <a:xfrm>
            <a:off x="971600" y="2708920"/>
            <a:ext cx="7349430" cy="3135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ts val="3150"/>
              </a:lnSpc>
            </a:pPr>
            <a:r>
              <a:rPr lang="zh-CN" altLang="en-US" b="1" dirty="0">
                <a:solidFill>
                  <a:srgbClr val="0000FF"/>
                </a:solidFill>
                <a:latin typeface="STKaiti" panose="02010600040101010101" pitchFamily="2" charset="-122"/>
                <a:ea typeface="STKaiti" panose="02010600040101010101" pitchFamily="2" charset="-122"/>
              </a:rPr>
              <a:t>（</a:t>
            </a:r>
            <a:r>
              <a:rPr lang="en-US" altLang="zh-CN" b="1" dirty="0">
                <a:solidFill>
                  <a:srgbClr val="0000FF"/>
                </a:solidFill>
                <a:latin typeface="STKaiti" panose="02010600040101010101" pitchFamily="2" charset="-122"/>
                <a:ea typeface="STKaiti" panose="02010600040101010101" pitchFamily="2" charset="-122"/>
              </a:rPr>
              <a:t>1</a:t>
            </a:r>
            <a:r>
              <a:rPr lang="zh-CN" altLang="en-US" b="1" dirty="0">
                <a:solidFill>
                  <a:srgbClr val="0000FF"/>
                </a:solidFill>
                <a:latin typeface="STKaiti" panose="02010600040101010101" pitchFamily="2" charset="-122"/>
                <a:ea typeface="STKaiti" panose="02010600040101010101" pitchFamily="2" charset="-122"/>
              </a:rPr>
              <a:t>）内核支持线程</a:t>
            </a:r>
            <a:r>
              <a:rPr lang="en-US" altLang="zh-CN" b="1" dirty="0">
                <a:solidFill>
                  <a:srgbClr val="0000FF"/>
                </a:solidFill>
                <a:latin typeface="STKaiti" panose="02010600040101010101" pitchFamily="2" charset="-122"/>
                <a:ea typeface="STKaiti" panose="02010600040101010101" pitchFamily="2" charset="-122"/>
              </a:rPr>
              <a:t>KTS(</a:t>
            </a:r>
            <a:r>
              <a:rPr lang="zh-CN" altLang="en-US" b="1" dirty="0">
                <a:solidFill>
                  <a:srgbClr val="0000FF"/>
                </a:solidFill>
                <a:latin typeface="STKaiti" panose="02010600040101010101" pitchFamily="2" charset="-122"/>
                <a:ea typeface="STKaiti" panose="02010600040101010101" pitchFamily="2" charset="-122"/>
              </a:rPr>
              <a:t>轻便进程</a:t>
            </a:r>
            <a:r>
              <a:rPr lang="en-US" altLang="zh-CN" b="1" dirty="0">
                <a:solidFill>
                  <a:srgbClr val="0000FF"/>
                </a:solidFill>
                <a:latin typeface="STKaiti" panose="02010600040101010101" pitchFamily="2" charset="-122"/>
                <a:ea typeface="STKaiti" panose="02010600040101010101" pitchFamily="2" charset="-122"/>
              </a:rPr>
              <a:t>)</a:t>
            </a:r>
          </a:p>
          <a:p>
            <a:pPr>
              <a:lnSpc>
                <a:spcPts val="3150"/>
              </a:lnSpc>
            </a:pPr>
            <a:r>
              <a:rPr lang="en-US" altLang="zh-CN" b="1" dirty="0">
                <a:solidFill>
                  <a:srgbClr val="151B15"/>
                </a:solidFill>
                <a:latin typeface="STKaiti" panose="02010600040101010101" pitchFamily="2" charset="-122"/>
                <a:ea typeface="STKaiti" panose="02010600040101010101" pitchFamily="2" charset="-122"/>
              </a:rPr>
              <a:t>        </a:t>
            </a:r>
            <a:r>
              <a:rPr lang="zh-CN" altLang="en-US" b="1" dirty="0">
                <a:solidFill>
                  <a:srgbClr val="151B15"/>
                </a:solidFill>
                <a:latin typeface="STKaiti" panose="02010600040101010101" pitchFamily="2" charset="-122"/>
                <a:ea typeface="STKaiti" panose="02010600040101010101" pitchFamily="2" charset="-122"/>
              </a:rPr>
              <a:t>无论用户进程中的线程或系统进程中的线程，它的创建、撤消和切换都由内核实现</a:t>
            </a:r>
            <a:r>
              <a:rPr lang="en-US" altLang="zh-CN" b="1" dirty="0">
                <a:solidFill>
                  <a:srgbClr val="151B15"/>
                </a:solidFill>
                <a:latin typeface="STKaiti" panose="02010600040101010101" pitchFamily="2" charset="-122"/>
                <a:ea typeface="STKaiti" panose="02010600040101010101" pitchFamily="2" charset="-122"/>
              </a:rPr>
              <a:t>,</a:t>
            </a:r>
            <a:r>
              <a:rPr lang="zh-CN" altLang="en-US" b="1" dirty="0">
                <a:solidFill>
                  <a:srgbClr val="151B15"/>
                </a:solidFill>
                <a:latin typeface="STKaiti" panose="02010600040101010101" pitchFamily="2" charset="-122"/>
                <a:ea typeface="STKaiti" panose="02010600040101010101" pitchFamily="2" charset="-122"/>
              </a:rPr>
              <a:t>内核通过线程控制块感知线程的存在。</a:t>
            </a:r>
          </a:p>
          <a:p>
            <a:pPr>
              <a:lnSpc>
                <a:spcPts val="3150"/>
              </a:lnSpc>
            </a:pPr>
            <a:r>
              <a:rPr lang="zh-CN" altLang="en-US" b="1" dirty="0">
                <a:solidFill>
                  <a:srgbClr val="0000FF"/>
                </a:solidFill>
                <a:latin typeface="STKaiti" panose="02010600040101010101" pitchFamily="2" charset="-122"/>
                <a:ea typeface="STKaiti" panose="02010600040101010101" pitchFamily="2" charset="-122"/>
              </a:rPr>
              <a:t>（</a:t>
            </a:r>
            <a:r>
              <a:rPr lang="en-US" altLang="zh-CN" b="1" dirty="0">
                <a:solidFill>
                  <a:srgbClr val="0000FF"/>
                </a:solidFill>
                <a:latin typeface="STKaiti" panose="02010600040101010101" pitchFamily="2" charset="-122"/>
                <a:ea typeface="STKaiti" panose="02010600040101010101" pitchFamily="2" charset="-122"/>
              </a:rPr>
              <a:t>2</a:t>
            </a:r>
            <a:r>
              <a:rPr lang="zh-CN" altLang="en-US" b="1" dirty="0">
                <a:solidFill>
                  <a:srgbClr val="0000FF"/>
                </a:solidFill>
                <a:latin typeface="STKaiti" panose="02010600040101010101" pitchFamily="2" charset="-122"/>
                <a:ea typeface="STKaiti" panose="02010600040101010101" pitchFamily="2" charset="-122"/>
              </a:rPr>
              <a:t>）用户级线程</a:t>
            </a:r>
            <a:r>
              <a:rPr lang="en-US" altLang="zh-CN" b="1" dirty="0">
                <a:solidFill>
                  <a:srgbClr val="0000FF"/>
                </a:solidFill>
                <a:latin typeface="STKaiti" panose="02010600040101010101" pitchFamily="2" charset="-122"/>
                <a:ea typeface="STKaiti" panose="02010600040101010101" pitchFamily="2" charset="-122"/>
              </a:rPr>
              <a:t>ULT</a:t>
            </a:r>
            <a:endParaRPr lang="zh-CN" altLang="en-US" b="1" dirty="0">
              <a:solidFill>
                <a:srgbClr val="0000FF"/>
              </a:solidFill>
              <a:latin typeface="STKaiti" panose="02010600040101010101" pitchFamily="2" charset="-122"/>
              <a:ea typeface="STKaiti" panose="02010600040101010101" pitchFamily="2" charset="-122"/>
            </a:endParaRPr>
          </a:p>
          <a:p>
            <a:pPr>
              <a:lnSpc>
                <a:spcPts val="3150"/>
              </a:lnSpc>
            </a:pPr>
            <a:r>
              <a:rPr lang="zh-CN" altLang="en-US" b="1" dirty="0">
                <a:solidFill>
                  <a:srgbClr val="151B15"/>
                </a:solidFill>
                <a:latin typeface="STKaiti" panose="02010600040101010101" pitchFamily="2" charset="-122"/>
                <a:ea typeface="STKaiti" panose="02010600040101010101" pitchFamily="2" charset="-122"/>
              </a:rPr>
              <a:t>        用户级线程仅存在于用户级中，它的创建、撤消和切换都与内核无关。内核无法感知线程的存在。</a:t>
            </a:r>
          </a:p>
        </p:txBody>
      </p:sp>
      <p:sp>
        <p:nvSpPr>
          <p:cNvPr id="304133" name="Text Box 1029">
            <a:extLst>
              <a:ext uri="{FF2B5EF4-FFF2-40B4-BE49-F238E27FC236}">
                <a16:creationId xmlns:a16="http://schemas.microsoft.com/office/drawing/2014/main" id="{00841539-0490-9C46-A88F-94B51FE24F90}"/>
              </a:ext>
            </a:extLst>
          </p:cNvPr>
          <p:cNvSpPr txBox="1">
            <a:spLocks noChangeArrowheads="1"/>
          </p:cNvSpPr>
          <p:nvPr/>
        </p:nvSpPr>
        <p:spPr bwMode="auto">
          <a:xfrm>
            <a:off x="611560" y="1953874"/>
            <a:ext cx="62865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b="1">
                <a:solidFill>
                  <a:srgbClr val="FF0000"/>
                </a:solidFill>
                <a:latin typeface="STKaiti" panose="02010600040101010101" pitchFamily="2" charset="-122"/>
                <a:ea typeface="STKaiti" panose="02010600040101010101" pitchFamily="2" charset="-122"/>
              </a:rPr>
              <a:t>1</a:t>
            </a:r>
            <a:r>
              <a:rPr lang="zh-CN" altLang="en-US" b="1">
                <a:solidFill>
                  <a:srgbClr val="FF0000"/>
                </a:solidFill>
                <a:latin typeface="STKaiti" panose="02010600040101010101" pitchFamily="2" charset="-122"/>
                <a:ea typeface="STKaiti" panose="02010600040101010101" pitchFamily="2" charset="-122"/>
              </a:rPr>
              <a:t>、线程的实现方式</a:t>
            </a:r>
          </a:p>
        </p:txBody>
      </p:sp>
      <p:sp>
        <p:nvSpPr>
          <p:cNvPr id="7" name="Text Box 2">
            <a:extLst>
              <a:ext uri="{FF2B5EF4-FFF2-40B4-BE49-F238E27FC236}">
                <a16:creationId xmlns:a16="http://schemas.microsoft.com/office/drawing/2014/main" id="{889CD3FE-FD40-8940-87C6-7156B8BA1869}"/>
              </a:ext>
            </a:extLst>
          </p:cNvPr>
          <p:cNvSpPr txBox="1">
            <a:spLocks noChangeArrowheads="1"/>
          </p:cNvSpPr>
          <p:nvPr/>
        </p:nvSpPr>
        <p:spPr bwMode="auto">
          <a:xfrm>
            <a:off x="1331640" y="395714"/>
            <a:ext cx="38933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000" b="1" dirty="0">
                <a:solidFill>
                  <a:srgbClr val="3333FF"/>
                </a:solidFill>
                <a:latin typeface="宋体" panose="02010600030101010101" pitchFamily="2" charset="-122"/>
              </a:rPr>
              <a:t>2.7 </a:t>
            </a:r>
            <a:r>
              <a:rPr lang="zh-CN" altLang="en-US" sz="3000" b="1" dirty="0">
                <a:solidFill>
                  <a:srgbClr val="3333FF"/>
                </a:solidFill>
                <a:latin typeface="宋体" panose="02010600030101010101" pitchFamily="2" charset="-122"/>
              </a:rPr>
              <a:t>线程</a:t>
            </a:r>
            <a:endParaRPr lang="zh-CN" altLang="en-US" sz="3000" b="1" dirty="0">
              <a:solidFill>
                <a:srgbClr val="FF0000"/>
              </a:solidFill>
            </a:endParaRPr>
          </a:p>
        </p:txBody>
      </p:sp>
      <p:sp>
        <p:nvSpPr>
          <p:cNvPr id="2" name="Slide Number Placeholder 1">
            <a:extLst>
              <a:ext uri="{FF2B5EF4-FFF2-40B4-BE49-F238E27FC236}">
                <a16:creationId xmlns:a16="http://schemas.microsoft.com/office/drawing/2014/main" id="{C090A02B-83F5-5642-B67A-079670F35340}"/>
              </a:ext>
            </a:extLst>
          </p:cNvPr>
          <p:cNvSpPr>
            <a:spLocks noGrp="1"/>
          </p:cNvSpPr>
          <p:nvPr>
            <p:ph type="sldNum" sz="quarter" idx="12"/>
          </p:nvPr>
        </p:nvSpPr>
        <p:spPr/>
        <p:txBody>
          <a:bodyPr/>
          <a:lstStyle/>
          <a:p>
            <a:fld id="{DC6D1BD5-D0BD-4B4A-ABF2-851E9CF71F86}" type="slidenum">
              <a:rPr lang="zh-CN" altLang="en-US" smtClean="0"/>
              <a:pPr/>
              <a:t>142</a:t>
            </a:fld>
            <a:endParaRPr lang="en-US" altLang="zh-CN" dirty="0"/>
          </a:p>
        </p:txBody>
      </p:sp>
    </p:spTree>
    <p:extLst>
      <p:ext uri="{BB962C8B-B14F-4D97-AF65-F5344CB8AC3E}">
        <p14:creationId xmlns:p14="http://schemas.microsoft.com/office/powerpoint/2010/main" val="371837792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4133">
                                            <p:txEl>
                                              <p:pRg st="0" end="0"/>
                                            </p:txEl>
                                          </p:spTgt>
                                        </p:tgtEl>
                                        <p:attrNameLst>
                                          <p:attrName>style.visibility</p:attrName>
                                        </p:attrNameLst>
                                      </p:cBhvr>
                                      <p:to>
                                        <p:strVal val="visible"/>
                                      </p:to>
                                    </p:set>
                                    <p:animEffect transition="in" filter="dissolve">
                                      <p:cBhvr>
                                        <p:cTn id="7" dur="500"/>
                                        <p:tgtEl>
                                          <p:spTgt spid="30413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04132">
                                            <p:txEl>
                                              <p:pRg st="0" end="0"/>
                                            </p:txEl>
                                          </p:spTgt>
                                        </p:tgtEl>
                                        <p:attrNameLst>
                                          <p:attrName>style.visibility</p:attrName>
                                        </p:attrNameLst>
                                      </p:cBhvr>
                                      <p:to>
                                        <p:strVal val="visible"/>
                                      </p:to>
                                    </p:set>
                                    <p:animEffect transition="in" filter="barn(outVertical)">
                                      <p:cBhvr>
                                        <p:cTn id="12" dur="500"/>
                                        <p:tgtEl>
                                          <p:spTgt spid="304132">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04132">
                                            <p:txEl>
                                              <p:pRg st="1" end="1"/>
                                            </p:txEl>
                                          </p:spTgt>
                                        </p:tgtEl>
                                        <p:attrNameLst>
                                          <p:attrName>style.visibility</p:attrName>
                                        </p:attrNameLst>
                                      </p:cBhvr>
                                      <p:to>
                                        <p:strVal val="visible"/>
                                      </p:to>
                                    </p:set>
                                    <p:animEffect transition="in" filter="barn(outVertical)">
                                      <p:cBhvr>
                                        <p:cTn id="17" dur="500"/>
                                        <p:tgtEl>
                                          <p:spTgt spid="304132">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04132">
                                            <p:txEl>
                                              <p:pRg st="2" end="2"/>
                                            </p:txEl>
                                          </p:spTgt>
                                        </p:tgtEl>
                                        <p:attrNameLst>
                                          <p:attrName>style.visibility</p:attrName>
                                        </p:attrNameLst>
                                      </p:cBhvr>
                                      <p:to>
                                        <p:strVal val="visible"/>
                                      </p:to>
                                    </p:set>
                                    <p:animEffect transition="in" filter="barn(outVertical)">
                                      <p:cBhvr>
                                        <p:cTn id="22" dur="500"/>
                                        <p:tgtEl>
                                          <p:spTgt spid="304132">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304132">
                                            <p:txEl>
                                              <p:pRg st="3" end="3"/>
                                            </p:txEl>
                                          </p:spTgt>
                                        </p:tgtEl>
                                        <p:attrNameLst>
                                          <p:attrName>style.visibility</p:attrName>
                                        </p:attrNameLst>
                                      </p:cBhvr>
                                      <p:to>
                                        <p:strVal val="visible"/>
                                      </p:to>
                                    </p:set>
                                    <p:animEffect transition="in" filter="barn(outVertical)">
                                      <p:cBhvr>
                                        <p:cTn id="27" dur="500"/>
                                        <p:tgtEl>
                                          <p:spTgt spid="30413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132" grpId="0" build="p" autoUpdateAnimBg="0"/>
      <p:bldP spid="304133" grpId="0" build="p" autoUpdateAnimBg="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028">
            <a:extLst>
              <a:ext uri="{FF2B5EF4-FFF2-40B4-BE49-F238E27FC236}">
                <a16:creationId xmlns:a16="http://schemas.microsoft.com/office/drawing/2014/main" id="{9DCA2D35-F289-1C4D-805B-BF0A9FD9556C}"/>
              </a:ext>
            </a:extLst>
          </p:cNvPr>
          <p:cNvSpPr txBox="1">
            <a:spLocks noChangeArrowheads="1"/>
          </p:cNvSpPr>
          <p:nvPr/>
        </p:nvSpPr>
        <p:spPr bwMode="auto">
          <a:xfrm>
            <a:off x="611560" y="1259682"/>
            <a:ext cx="8064896" cy="222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sz="2100" b="1" dirty="0">
                <a:solidFill>
                  <a:srgbClr val="0000FF"/>
                </a:solidFill>
                <a:latin typeface="华文楷体" panose="02010600040101010101" pitchFamily="2" charset="-122"/>
                <a:ea typeface="华文楷体" panose="02010600040101010101" pitchFamily="2" charset="-122"/>
              </a:rPr>
              <a:t>（</a:t>
            </a:r>
            <a:r>
              <a:rPr lang="en-US" altLang="zh-CN" sz="2100" b="1" dirty="0">
                <a:solidFill>
                  <a:srgbClr val="0000FF"/>
                </a:solidFill>
                <a:latin typeface="华文楷体" panose="02010600040101010101" pitchFamily="2" charset="-122"/>
                <a:ea typeface="华文楷体" panose="02010600040101010101" pitchFamily="2" charset="-122"/>
              </a:rPr>
              <a:t>3</a:t>
            </a:r>
            <a:r>
              <a:rPr lang="zh-CN" altLang="en-US" sz="2100" b="1" dirty="0">
                <a:solidFill>
                  <a:srgbClr val="0000FF"/>
                </a:solidFill>
                <a:latin typeface="华文楷体" panose="02010600040101010101" pitchFamily="2" charset="-122"/>
                <a:ea typeface="华文楷体" panose="02010600040101010101" pitchFamily="2" charset="-122"/>
              </a:rPr>
              <a:t>）组合方式</a:t>
            </a:r>
            <a:endParaRPr lang="en-US" altLang="zh-CN" sz="2100" b="1" dirty="0">
              <a:solidFill>
                <a:srgbClr val="0000FF"/>
              </a:solidFill>
              <a:latin typeface="华文楷体" panose="02010600040101010101" pitchFamily="2" charset="-122"/>
              <a:ea typeface="华文楷体" panose="02010600040101010101" pitchFamily="2" charset="-122"/>
            </a:endParaRPr>
          </a:p>
          <a:p>
            <a:r>
              <a:rPr lang="zh-CN" altLang="en-US" sz="2100" b="1" dirty="0">
                <a:solidFill>
                  <a:srgbClr val="151B15"/>
                </a:solidFill>
                <a:latin typeface="华文楷体" panose="02010600040101010101" pitchFamily="2" charset="-122"/>
                <a:ea typeface="华文楷体" panose="02010600040101010101" pitchFamily="2" charset="-122"/>
              </a:rPr>
              <a:t>       同时提供内核支持线程与用户级线程运行。在组合方式线程系统中，内核支持多个内核支持线程的建立、调度和管理，同时，也允许用户应用程序建立、调度和管理用户级线程。 </a:t>
            </a:r>
            <a:endParaRPr lang="en-US" altLang="zh-CN" sz="2100" b="1" dirty="0">
              <a:solidFill>
                <a:srgbClr val="151B15"/>
              </a:solidFill>
              <a:latin typeface="华文楷体" panose="02010600040101010101" pitchFamily="2" charset="-122"/>
              <a:ea typeface="华文楷体" panose="02010600040101010101" pitchFamily="2" charset="-122"/>
            </a:endParaRPr>
          </a:p>
          <a:p>
            <a:r>
              <a:rPr lang="en-US" altLang="zh-CN" sz="2100" b="1" dirty="0">
                <a:solidFill>
                  <a:srgbClr val="151B15"/>
                </a:solidFill>
                <a:latin typeface="华文楷体" panose="02010600040101010101" pitchFamily="2" charset="-122"/>
                <a:ea typeface="华文楷体" panose="02010600040101010101" pitchFamily="2" charset="-122"/>
              </a:rPr>
              <a:t>        </a:t>
            </a:r>
            <a:r>
              <a:rPr lang="zh-CN" altLang="en-US" sz="2100" b="1" dirty="0">
                <a:solidFill>
                  <a:srgbClr val="FF0000"/>
                </a:solidFill>
                <a:latin typeface="华文楷体" panose="02010600040101010101" pitchFamily="2" charset="-122"/>
                <a:ea typeface="华文楷体" panose="02010600040101010101" pitchFamily="2" charset="-122"/>
              </a:rPr>
              <a:t>实现模型：</a:t>
            </a:r>
            <a:r>
              <a:rPr lang="zh-CN" altLang="en-US" sz="2100" b="1" dirty="0">
                <a:solidFill>
                  <a:srgbClr val="151B15"/>
                </a:solidFill>
                <a:latin typeface="华文楷体" panose="02010600040101010101" pitchFamily="2" charset="-122"/>
                <a:ea typeface="华文楷体" panose="02010600040101010101" pitchFamily="2" charset="-122"/>
              </a:rPr>
              <a:t>多对一、一对一、多对多</a:t>
            </a:r>
          </a:p>
          <a:p>
            <a:endParaRPr lang="zh-CN" altLang="en-US" sz="2100" b="1" dirty="0">
              <a:solidFill>
                <a:srgbClr val="151B15"/>
              </a:solidFill>
              <a:latin typeface="华文楷体" panose="02010600040101010101" pitchFamily="2" charset="-122"/>
              <a:ea typeface="华文楷体" panose="02010600040101010101" pitchFamily="2" charset="-122"/>
            </a:endParaRPr>
          </a:p>
        </p:txBody>
      </p:sp>
      <p:pic>
        <p:nvPicPr>
          <p:cNvPr id="4" name="Picture 4" descr="2-18">
            <a:extLst>
              <a:ext uri="{FF2B5EF4-FFF2-40B4-BE49-F238E27FC236}">
                <a16:creationId xmlns:a16="http://schemas.microsoft.com/office/drawing/2014/main" id="{3594CD13-6833-8342-9345-B0AFACBAC8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8086" y="3320655"/>
            <a:ext cx="6041231" cy="2044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a:extLst>
              <a:ext uri="{FF2B5EF4-FFF2-40B4-BE49-F238E27FC236}">
                <a16:creationId xmlns:a16="http://schemas.microsoft.com/office/drawing/2014/main" id="{D32CDB44-5EC8-DD42-9960-C1FC052B6BE1}"/>
              </a:ext>
            </a:extLst>
          </p:cNvPr>
          <p:cNvSpPr txBox="1">
            <a:spLocks noChangeArrowheads="1"/>
          </p:cNvSpPr>
          <p:nvPr/>
        </p:nvSpPr>
        <p:spPr>
          <a:xfrm>
            <a:off x="3843339" y="5426869"/>
            <a:ext cx="3213497" cy="357188"/>
          </a:xfrm>
          <a:prstGeom prst="rect">
            <a:avLst/>
          </a:prstGeom>
        </p:spPr>
        <p:txBody>
          <a:bodyPr/>
          <a:lstStyle>
            <a:lvl1pPr marL="342900" indent="-342900">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spcBef>
                <a:spcPct val="20000"/>
              </a:spcBef>
              <a:buClr>
                <a:schemeClr val="bg2"/>
              </a:buClr>
            </a:pPr>
            <a:r>
              <a:rPr lang="en-US" altLang="zh-CN" sz="1800" b="1">
                <a:solidFill>
                  <a:srgbClr val="0000FF"/>
                </a:solidFill>
                <a:latin typeface="楷体" pitchFamily="49" charset="-122"/>
                <a:ea typeface="楷体" pitchFamily="49" charset="-122"/>
              </a:rPr>
              <a:t> </a:t>
            </a:r>
            <a:r>
              <a:rPr lang="zh-CN" altLang="en-US" sz="1800" b="1">
                <a:solidFill>
                  <a:srgbClr val="0000FF"/>
                </a:solidFill>
                <a:latin typeface="楷体" pitchFamily="49" charset="-122"/>
                <a:ea typeface="楷体" pitchFamily="49" charset="-122"/>
              </a:rPr>
              <a:t>多线程模型</a:t>
            </a:r>
          </a:p>
        </p:txBody>
      </p:sp>
      <p:sp>
        <p:nvSpPr>
          <p:cNvPr id="6" name="Text Box 2">
            <a:extLst>
              <a:ext uri="{FF2B5EF4-FFF2-40B4-BE49-F238E27FC236}">
                <a16:creationId xmlns:a16="http://schemas.microsoft.com/office/drawing/2014/main" id="{A48C4CA8-FD8E-0148-BD23-91E86AC605E0}"/>
              </a:ext>
            </a:extLst>
          </p:cNvPr>
          <p:cNvSpPr txBox="1">
            <a:spLocks noChangeArrowheads="1"/>
          </p:cNvSpPr>
          <p:nvPr/>
        </p:nvSpPr>
        <p:spPr bwMode="auto">
          <a:xfrm>
            <a:off x="1331640" y="395714"/>
            <a:ext cx="38933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000" b="1" dirty="0">
                <a:solidFill>
                  <a:srgbClr val="3333FF"/>
                </a:solidFill>
                <a:latin typeface="宋体" panose="02010600030101010101" pitchFamily="2" charset="-122"/>
              </a:rPr>
              <a:t>2.7 </a:t>
            </a:r>
            <a:r>
              <a:rPr lang="zh-CN" altLang="en-US" sz="3000" b="1" dirty="0">
                <a:solidFill>
                  <a:srgbClr val="3333FF"/>
                </a:solidFill>
                <a:latin typeface="宋体" panose="02010600030101010101" pitchFamily="2" charset="-122"/>
              </a:rPr>
              <a:t>线程</a:t>
            </a:r>
            <a:endParaRPr lang="zh-CN" altLang="en-US" sz="3000" b="1" dirty="0">
              <a:solidFill>
                <a:srgbClr val="FF0000"/>
              </a:solidFill>
            </a:endParaRPr>
          </a:p>
        </p:txBody>
      </p:sp>
      <p:sp>
        <p:nvSpPr>
          <p:cNvPr id="2" name="Slide Number Placeholder 1">
            <a:extLst>
              <a:ext uri="{FF2B5EF4-FFF2-40B4-BE49-F238E27FC236}">
                <a16:creationId xmlns:a16="http://schemas.microsoft.com/office/drawing/2014/main" id="{96AFC1E7-EC49-9A4F-B3CA-CA9B16E81D42}"/>
              </a:ext>
            </a:extLst>
          </p:cNvPr>
          <p:cNvSpPr>
            <a:spLocks noGrp="1"/>
          </p:cNvSpPr>
          <p:nvPr>
            <p:ph type="sldNum" sz="quarter" idx="12"/>
          </p:nvPr>
        </p:nvSpPr>
        <p:spPr/>
        <p:txBody>
          <a:bodyPr/>
          <a:lstStyle/>
          <a:p>
            <a:fld id="{DC6D1BD5-D0BD-4B4A-ABF2-851E9CF71F86}" type="slidenum">
              <a:rPr lang="zh-CN" altLang="en-US" smtClean="0"/>
              <a:pPr/>
              <a:t>143</a:t>
            </a:fld>
            <a:endParaRPr lang="en-US" altLang="zh-CN" dirty="0"/>
          </a:p>
        </p:txBody>
      </p:sp>
    </p:spTree>
    <p:extLst>
      <p:ext uri="{BB962C8B-B14F-4D97-AF65-F5344CB8AC3E}">
        <p14:creationId xmlns:p14="http://schemas.microsoft.com/office/powerpoint/2010/main" val="649179022"/>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outVertic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outVertic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outVertical)">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dissolv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P spid="5"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a:extLst>
              <a:ext uri="{FF2B5EF4-FFF2-40B4-BE49-F238E27FC236}">
                <a16:creationId xmlns:a16="http://schemas.microsoft.com/office/drawing/2014/main" id="{B2E5FA68-3723-F440-8DEC-987792CB74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768080"/>
            <a:ext cx="6400800" cy="332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58723" name="Rectangle 3">
            <a:extLst>
              <a:ext uri="{FF2B5EF4-FFF2-40B4-BE49-F238E27FC236}">
                <a16:creationId xmlns:a16="http://schemas.microsoft.com/office/drawing/2014/main" id="{3EE71BA7-8CB8-A144-A3FE-CEDF553D78BC}"/>
              </a:ext>
            </a:extLst>
          </p:cNvPr>
          <p:cNvSpPr>
            <a:spLocks noChangeArrowheads="1"/>
          </p:cNvSpPr>
          <p:nvPr/>
        </p:nvSpPr>
        <p:spPr bwMode="auto">
          <a:xfrm>
            <a:off x="2411760" y="5543550"/>
            <a:ext cx="4710113" cy="415498"/>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nchor="ct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sz="2100" b="1" dirty="0">
                <a:solidFill>
                  <a:srgbClr val="0000FF"/>
                </a:solidFill>
                <a:latin typeface="楷体_GB2312" pitchFamily="49" charset="-122"/>
                <a:ea typeface="楷体_GB2312" pitchFamily="49" charset="-122"/>
              </a:rPr>
              <a:t>用户级线程和内核级线程的系统实现</a:t>
            </a:r>
          </a:p>
        </p:txBody>
      </p:sp>
      <p:sp>
        <p:nvSpPr>
          <p:cNvPr id="360455" name="AutoShape 7">
            <a:extLst>
              <a:ext uri="{FF2B5EF4-FFF2-40B4-BE49-F238E27FC236}">
                <a16:creationId xmlns:a16="http://schemas.microsoft.com/office/drawing/2014/main" id="{F6D17B8A-3928-1B43-959E-46D80A586E78}"/>
              </a:ext>
            </a:extLst>
          </p:cNvPr>
          <p:cNvSpPr>
            <a:spLocks/>
          </p:cNvSpPr>
          <p:nvPr/>
        </p:nvSpPr>
        <p:spPr bwMode="auto">
          <a:xfrm>
            <a:off x="3657600" y="1314450"/>
            <a:ext cx="2686050" cy="385763"/>
          </a:xfrm>
          <a:prstGeom prst="borderCallout2">
            <a:avLst>
              <a:gd name="adj1" fmla="val 22222"/>
              <a:gd name="adj2" fmla="val -2130"/>
              <a:gd name="adj3" fmla="val 22222"/>
              <a:gd name="adj4" fmla="val -13875"/>
              <a:gd name="adj5" fmla="val 207407"/>
              <a:gd name="adj6" fmla="val -26065"/>
            </a:avLst>
          </a:prstGeom>
          <a:solidFill>
            <a:srgbClr val="0000FF"/>
          </a:solidFill>
          <a:ln w="12700">
            <a:solidFill>
              <a:schemeClr val="tx1"/>
            </a:solidFill>
            <a:miter lim="800000"/>
            <a:headEnd type="none" w="sm" len="sm"/>
            <a:tailEnd type="none" w="sm" len="sm"/>
          </a:ln>
          <a:effectLst>
            <a:outerShdw dist="107763" dir="2700000" algn="ctr" rotWithShape="0">
              <a:srgbClr val="171D17"/>
            </a:outerShdw>
          </a:effectLst>
        </p:spPr>
        <p:txBody>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sz="1800">
                <a:solidFill>
                  <a:srgbClr val="FFFFFF"/>
                </a:solidFill>
                <a:ea typeface="楷体_GB2312" pitchFamily="49" charset="-122"/>
              </a:rPr>
              <a:t>数据库系统 </a:t>
            </a:r>
            <a:r>
              <a:rPr lang="en-US" altLang="zh-CN" sz="1800">
                <a:solidFill>
                  <a:srgbClr val="FFFFFF"/>
                </a:solidFill>
                <a:ea typeface="楷体_GB2312" pitchFamily="49" charset="-122"/>
              </a:rPr>
              <a:t>Infomix</a:t>
            </a:r>
          </a:p>
        </p:txBody>
      </p:sp>
      <p:sp>
        <p:nvSpPr>
          <p:cNvPr id="360457" name="AutoShape 9">
            <a:extLst>
              <a:ext uri="{FF2B5EF4-FFF2-40B4-BE49-F238E27FC236}">
                <a16:creationId xmlns:a16="http://schemas.microsoft.com/office/drawing/2014/main" id="{E2171B8F-E3FD-984D-8F4B-5264F06E7869}"/>
              </a:ext>
            </a:extLst>
          </p:cNvPr>
          <p:cNvSpPr>
            <a:spLocks/>
          </p:cNvSpPr>
          <p:nvPr/>
        </p:nvSpPr>
        <p:spPr bwMode="auto">
          <a:xfrm>
            <a:off x="2571750" y="4057650"/>
            <a:ext cx="1914525" cy="400050"/>
          </a:xfrm>
          <a:prstGeom prst="borderCallout2">
            <a:avLst>
              <a:gd name="adj1" fmla="val 21431"/>
              <a:gd name="adj2" fmla="val 102986"/>
              <a:gd name="adj3" fmla="val 21431"/>
              <a:gd name="adj4" fmla="val 102986"/>
              <a:gd name="adj5" fmla="val -200000"/>
              <a:gd name="adj6" fmla="val 102986"/>
            </a:avLst>
          </a:prstGeom>
          <a:solidFill>
            <a:srgbClr val="0000FF"/>
          </a:solidFill>
          <a:ln w="12700">
            <a:solidFill>
              <a:schemeClr val="tx1"/>
            </a:solidFill>
            <a:miter lim="800000"/>
            <a:headEnd type="none" w="sm" len="sm"/>
            <a:tailEnd type="none" w="sm" len="sm"/>
          </a:ln>
          <a:effectLst>
            <a:outerShdw dist="107763" dir="2700000" algn="ctr" rotWithShape="0">
              <a:srgbClr val="171D17"/>
            </a:outerShdw>
          </a:effectLst>
        </p:spPr>
        <p:txBody>
          <a:bodyPr/>
          <a:lstStyle/>
          <a:p>
            <a:pPr algn="ctr">
              <a:defRPr/>
            </a:pPr>
            <a:r>
              <a:rPr lang="en-US" altLang="zh-CN" sz="2400" dirty="0">
                <a:solidFill>
                  <a:srgbClr val="FFFFFF"/>
                </a:solidFill>
              </a:rPr>
              <a:t>MACH </a:t>
            </a:r>
            <a:r>
              <a:rPr lang="zh-CN" altLang="en-US" sz="2400" dirty="0">
                <a:solidFill>
                  <a:srgbClr val="FFFFFF"/>
                </a:solidFill>
              </a:rPr>
              <a:t>、</a:t>
            </a:r>
            <a:r>
              <a:rPr lang="en-US" altLang="zh-CN" sz="2400" dirty="0">
                <a:solidFill>
                  <a:srgbClr val="FFFFFF"/>
                </a:solidFill>
              </a:rPr>
              <a:t>OS/2</a:t>
            </a:r>
          </a:p>
        </p:txBody>
      </p:sp>
      <p:sp>
        <p:nvSpPr>
          <p:cNvPr id="360458" name="AutoShape 10">
            <a:extLst>
              <a:ext uri="{FF2B5EF4-FFF2-40B4-BE49-F238E27FC236}">
                <a16:creationId xmlns:a16="http://schemas.microsoft.com/office/drawing/2014/main" id="{E67B9489-C225-DE45-A7AF-9F08C837FB10}"/>
              </a:ext>
            </a:extLst>
          </p:cNvPr>
          <p:cNvSpPr>
            <a:spLocks/>
          </p:cNvSpPr>
          <p:nvPr/>
        </p:nvSpPr>
        <p:spPr bwMode="auto">
          <a:xfrm>
            <a:off x="6172200" y="4086225"/>
            <a:ext cx="1414463" cy="457200"/>
          </a:xfrm>
          <a:prstGeom prst="borderCallout3">
            <a:avLst>
              <a:gd name="adj1" fmla="val 18750"/>
              <a:gd name="adj2" fmla="val 104042"/>
              <a:gd name="adj3" fmla="val 18750"/>
              <a:gd name="adj4" fmla="val 105134"/>
              <a:gd name="adj5" fmla="val -42190"/>
              <a:gd name="adj6" fmla="val 105134"/>
              <a:gd name="adj7" fmla="val -103125"/>
              <a:gd name="adj8" fmla="val 35352"/>
            </a:avLst>
          </a:prstGeom>
          <a:solidFill>
            <a:srgbClr val="0000FF"/>
          </a:solidFill>
          <a:ln w="12700">
            <a:solidFill>
              <a:schemeClr val="tx1"/>
            </a:solidFill>
            <a:miter lim="800000"/>
            <a:headEnd type="none" w="sm" len="sm"/>
            <a:tailEnd type="none" w="sm" len="sm"/>
          </a:ln>
          <a:effectLst>
            <a:outerShdw dist="71842" dir="2700000" algn="ctr" rotWithShape="0">
              <a:srgbClr val="171D17"/>
            </a:outerShdw>
          </a:effectLst>
        </p:spPr>
        <p:txBody>
          <a:bodyPr/>
          <a:lstStyle/>
          <a:p>
            <a:pPr algn="ctr">
              <a:defRPr/>
            </a:pPr>
            <a:r>
              <a:rPr lang="en-US" altLang="zh-CN" sz="2400">
                <a:solidFill>
                  <a:srgbClr val="FFFFFF"/>
                </a:solidFill>
              </a:rPr>
              <a:t>Solariis</a:t>
            </a:r>
          </a:p>
        </p:txBody>
      </p:sp>
      <p:sp>
        <p:nvSpPr>
          <p:cNvPr id="11" name="Text Box 2">
            <a:extLst>
              <a:ext uri="{FF2B5EF4-FFF2-40B4-BE49-F238E27FC236}">
                <a16:creationId xmlns:a16="http://schemas.microsoft.com/office/drawing/2014/main" id="{B59524A2-467E-1F4D-B81F-8BD7022BA20C}"/>
              </a:ext>
            </a:extLst>
          </p:cNvPr>
          <p:cNvSpPr txBox="1">
            <a:spLocks noChangeArrowheads="1"/>
          </p:cNvSpPr>
          <p:nvPr/>
        </p:nvSpPr>
        <p:spPr bwMode="auto">
          <a:xfrm>
            <a:off x="1331640" y="395714"/>
            <a:ext cx="38933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000" b="1" dirty="0">
                <a:solidFill>
                  <a:srgbClr val="3333FF"/>
                </a:solidFill>
                <a:latin typeface="宋体" panose="02010600030101010101" pitchFamily="2" charset="-122"/>
              </a:rPr>
              <a:t>2.7 </a:t>
            </a:r>
            <a:r>
              <a:rPr lang="zh-CN" altLang="en-US" sz="3000" b="1" dirty="0">
                <a:solidFill>
                  <a:srgbClr val="3333FF"/>
                </a:solidFill>
                <a:latin typeface="宋体" panose="02010600030101010101" pitchFamily="2" charset="-122"/>
              </a:rPr>
              <a:t>线程</a:t>
            </a:r>
            <a:endParaRPr lang="zh-CN" altLang="en-US" sz="3000" b="1" dirty="0">
              <a:solidFill>
                <a:srgbClr val="FF0000"/>
              </a:solidFill>
            </a:endParaRPr>
          </a:p>
        </p:txBody>
      </p:sp>
      <p:sp>
        <p:nvSpPr>
          <p:cNvPr id="3" name="Slide Number Placeholder 2">
            <a:extLst>
              <a:ext uri="{FF2B5EF4-FFF2-40B4-BE49-F238E27FC236}">
                <a16:creationId xmlns:a16="http://schemas.microsoft.com/office/drawing/2014/main" id="{7864E916-4B4F-B548-B53A-72ECFEE431BD}"/>
              </a:ext>
            </a:extLst>
          </p:cNvPr>
          <p:cNvSpPr>
            <a:spLocks noGrp="1"/>
          </p:cNvSpPr>
          <p:nvPr>
            <p:ph type="sldNum" sz="quarter" idx="12"/>
          </p:nvPr>
        </p:nvSpPr>
        <p:spPr/>
        <p:txBody>
          <a:bodyPr/>
          <a:lstStyle/>
          <a:p>
            <a:fld id="{DC6D1BD5-D0BD-4B4A-ABF2-851E9CF71F86}" type="slidenum">
              <a:rPr lang="zh-CN" altLang="en-US" smtClean="0"/>
              <a:pPr/>
              <a:t>144</a:t>
            </a:fld>
            <a:endParaRPr lang="en-US" altLang="zh-CN" dirty="0"/>
          </a:p>
        </p:txBody>
      </p:sp>
    </p:spTree>
    <p:extLst>
      <p:ext uri="{BB962C8B-B14F-4D97-AF65-F5344CB8AC3E}">
        <p14:creationId xmlns:p14="http://schemas.microsoft.com/office/powerpoint/2010/main" val="3404938343"/>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60455"/>
                                        </p:tgtEl>
                                        <p:attrNameLst>
                                          <p:attrName>style.visibility</p:attrName>
                                        </p:attrNameLst>
                                      </p:cBhvr>
                                      <p:to>
                                        <p:strVal val="visible"/>
                                      </p:to>
                                    </p:set>
                                    <p:animEffect transition="in" filter="wipe(left)">
                                      <p:cBhvr>
                                        <p:cTn id="7" dur="500"/>
                                        <p:tgtEl>
                                          <p:spTgt spid="3604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60457"/>
                                        </p:tgtEl>
                                        <p:attrNameLst>
                                          <p:attrName>style.visibility</p:attrName>
                                        </p:attrNameLst>
                                      </p:cBhvr>
                                      <p:to>
                                        <p:strVal val="visible"/>
                                      </p:to>
                                    </p:set>
                                    <p:animEffect transition="in" filter="wipe(left)">
                                      <p:cBhvr>
                                        <p:cTn id="12" dur="500"/>
                                        <p:tgtEl>
                                          <p:spTgt spid="36045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60458"/>
                                        </p:tgtEl>
                                        <p:attrNameLst>
                                          <p:attrName>style.visibility</p:attrName>
                                        </p:attrNameLst>
                                      </p:cBhvr>
                                      <p:to>
                                        <p:strVal val="visible"/>
                                      </p:to>
                                    </p:set>
                                    <p:animEffect transition="in" filter="wipe(left)">
                                      <p:cBhvr>
                                        <p:cTn id="17" dur="500"/>
                                        <p:tgtEl>
                                          <p:spTgt spid="360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455" grpId="0" animBg="1" autoUpdateAnimBg="0"/>
      <p:bldP spid="360457" grpId="0" animBg="1" autoUpdateAnimBg="0"/>
      <p:bldP spid="360458" grpId="0" animBg="1" autoUpdateAnimBg="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9" name="Rectangle 7">
            <a:extLst>
              <a:ext uri="{FF2B5EF4-FFF2-40B4-BE49-F238E27FC236}">
                <a16:creationId xmlns:a16="http://schemas.microsoft.com/office/drawing/2014/main" id="{84D89B46-7C78-E447-9F0F-B4A02BA7706D}"/>
              </a:ext>
            </a:extLst>
          </p:cNvPr>
          <p:cNvSpPr>
            <a:spLocks noChangeArrowheads="1"/>
          </p:cNvSpPr>
          <p:nvPr/>
        </p:nvSpPr>
        <p:spPr bwMode="auto">
          <a:xfrm>
            <a:off x="5429251" y="2000250"/>
            <a:ext cx="1935956" cy="40005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b="1">
                <a:solidFill>
                  <a:srgbClr val="FF0000"/>
                </a:solidFill>
                <a:latin typeface="楷体_GB2312" pitchFamily="49" charset="-122"/>
                <a:ea typeface="楷体_GB2312" pitchFamily="49" charset="-122"/>
              </a:rPr>
              <a:t>内核支持线程</a:t>
            </a:r>
          </a:p>
        </p:txBody>
      </p:sp>
      <p:sp>
        <p:nvSpPr>
          <p:cNvPr id="305160" name="Rectangle 8">
            <a:extLst>
              <a:ext uri="{FF2B5EF4-FFF2-40B4-BE49-F238E27FC236}">
                <a16:creationId xmlns:a16="http://schemas.microsoft.com/office/drawing/2014/main" id="{A81CD5CD-DFD3-3545-AD21-1CC4B1B2B373}"/>
              </a:ext>
            </a:extLst>
          </p:cNvPr>
          <p:cNvSpPr>
            <a:spLocks noChangeArrowheads="1"/>
          </p:cNvSpPr>
          <p:nvPr/>
        </p:nvSpPr>
        <p:spPr bwMode="auto">
          <a:xfrm>
            <a:off x="2881084" y="3132268"/>
            <a:ext cx="5615508" cy="2068382"/>
          </a:xfrm>
          <a:prstGeom prst="rect">
            <a:avLst/>
          </a:prstGeom>
          <a:solidFill>
            <a:srgbClr val="FFFFFF"/>
          </a:solidFill>
          <a:ln w="12700">
            <a:noFill/>
            <a:miter lim="800000"/>
            <a:headEnd type="none" w="sm" len="sm"/>
            <a:tailEnd type="none" w="sm" len="sm"/>
          </a:ln>
          <a:effec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ct val="115000"/>
              </a:lnSpc>
            </a:pPr>
            <a:r>
              <a:rPr lang="en-US" altLang="zh-CN" sz="2100" b="1" dirty="0">
                <a:solidFill>
                  <a:srgbClr val="171D17"/>
                </a:solidFill>
                <a:effectLst>
                  <a:outerShdw blurRad="38100" dist="38100" dir="2700000" algn="tl">
                    <a:srgbClr val="C0C0C0"/>
                  </a:outerShdw>
                </a:effectLst>
                <a:latin typeface="楷体_GB2312" pitchFamily="49" charset="-122"/>
                <a:ea typeface="楷体_GB2312" pitchFamily="49" charset="-122"/>
              </a:rPr>
              <a:t>   </a:t>
            </a:r>
            <a:r>
              <a:rPr lang="zh-CN" altLang="en-US" sz="2100" b="1" dirty="0">
                <a:solidFill>
                  <a:srgbClr val="0000FF"/>
                </a:solidFill>
                <a:effectLst>
                  <a:outerShdw blurRad="38100" dist="38100" dir="2700000" algn="tl">
                    <a:srgbClr val="C0C0C0"/>
                  </a:outerShdw>
                </a:effectLst>
                <a:latin typeface="楷体_GB2312" pitchFamily="49" charset="-122"/>
                <a:ea typeface="楷体_GB2312" pitchFamily="49" charset="-122"/>
              </a:rPr>
              <a:t>无须内核</a:t>
            </a:r>
            <a:r>
              <a:rPr lang="zh-CN" altLang="en-US" sz="2100" b="1" dirty="0">
                <a:solidFill>
                  <a:srgbClr val="171D17"/>
                </a:solidFill>
                <a:effectLst>
                  <a:outerShdw blurRad="38100" dist="38100" dir="2700000" algn="tl">
                    <a:srgbClr val="C0C0C0"/>
                  </a:outerShdw>
                </a:effectLst>
                <a:latin typeface="楷体_GB2312" pitchFamily="49" charset="-122"/>
                <a:ea typeface="楷体_GB2312" pitchFamily="49" charset="-122"/>
              </a:rPr>
              <a:t>             与进程的调度和切换类似</a:t>
            </a:r>
          </a:p>
          <a:p>
            <a:pPr>
              <a:lnSpc>
                <a:spcPct val="115000"/>
              </a:lnSpc>
            </a:pPr>
            <a:endParaRPr lang="zh-CN" altLang="en-US" sz="2100" b="1" dirty="0">
              <a:solidFill>
                <a:srgbClr val="171D17"/>
              </a:solidFill>
              <a:effectLst>
                <a:outerShdw blurRad="38100" dist="38100" dir="2700000" algn="tl">
                  <a:srgbClr val="C0C0C0"/>
                </a:outerShdw>
              </a:effectLst>
              <a:latin typeface="楷体_GB2312" pitchFamily="49" charset="-122"/>
              <a:ea typeface="楷体_GB2312" pitchFamily="49" charset="-122"/>
            </a:endParaRPr>
          </a:p>
          <a:p>
            <a:pPr>
              <a:lnSpc>
                <a:spcPct val="115000"/>
              </a:lnSpc>
            </a:pPr>
            <a:r>
              <a:rPr lang="zh-CN" altLang="en-US" sz="2100" b="1" dirty="0">
                <a:solidFill>
                  <a:srgbClr val="171D17"/>
                </a:solidFill>
                <a:effectLst>
                  <a:outerShdw blurRad="38100" dist="38100" dir="2700000" algn="tl">
                    <a:srgbClr val="C0C0C0"/>
                  </a:outerShdw>
                </a:effectLst>
                <a:latin typeface="楷体_GB2312" pitchFamily="49" charset="-122"/>
                <a:ea typeface="楷体_GB2312" pitchFamily="49" charset="-122"/>
              </a:rPr>
              <a:t>    </a:t>
            </a:r>
            <a:r>
              <a:rPr lang="zh-CN" altLang="en-US" sz="2100" b="1" dirty="0">
                <a:solidFill>
                  <a:srgbClr val="0000FF"/>
                </a:solidFill>
                <a:effectLst>
                  <a:outerShdw blurRad="38100" dist="38100" dir="2700000" algn="tl">
                    <a:srgbClr val="C0C0C0"/>
                  </a:outerShdw>
                </a:effectLst>
                <a:latin typeface="楷体_GB2312" pitchFamily="49" charset="-122"/>
                <a:ea typeface="楷体_GB2312" pitchFamily="49" charset="-122"/>
              </a:rPr>
              <a:t>特别快</a:t>
            </a:r>
            <a:r>
              <a:rPr lang="zh-CN" altLang="en-US" sz="2100" b="1" dirty="0">
                <a:solidFill>
                  <a:srgbClr val="171D17"/>
                </a:solidFill>
                <a:effectLst>
                  <a:outerShdw blurRad="38100" dist="38100" dir="2700000" algn="tl">
                    <a:srgbClr val="C0C0C0"/>
                  </a:outerShdw>
                </a:effectLst>
                <a:latin typeface="楷体_GB2312" pitchFamily="49" charset="-122"/>
                <a:ea typeface="楷体_GB2312" pitchFamily="49" charset="-122"/>
              </a:rPr>
              <a:t>                快于进程 、小于用户级</a:t>
            </a:r>
          </a:p>
          <a:p>
            <a:pPr>
              <a:lnSpc>
                <a:spcPct val="115000"/>
              </a:lnSpc>
            </a:pPr>
            <a:endParaRPr lang="zh-CN" altLang="en-US" sz="2100" b="1" dirty="0">
              <a:solidFill>
                <a:srgbClr val="171D17"/>
              </a:solidFill>
              <a:effectLst>
                <a:outerShdw blurRad="38100" dist="38100" dir="2700000" algn="tl">
                  <a:srgbClr val="C0C0C0"/>
                </a:outerShdw>
              </a:effectLst>
              <a:latin typeface="楷体_GB2312" pitchFamily="49" charset="-122"/>
              <a:ea typeface="楷体_GB2312" pitchFamily="49" charset="-122"/>
            </a:endParaRPr>
          </a:p>
          <a:p>
            <a:pPr>
              <a:lnSpc>
                <a:spcPct val="115000"/>
              </a:lnSpc>
            </a:pPr>
            <a:r>
              <a:rPr lang="zh-CN" altLang="en-US" sz="2100" b="1" dirty="0">
                <a:solidFill>
                  <a:srgbClr val="171D17"/>
                </a:solidFill>
                <a:effectLst>
                  <a:outerShdw blurRad="38100" dist="38100" dir="2700000" algn="tl">
                    <a:srgbClr val="C0C0C0"/>
                  </a:outerShdw>
                </a:effectLst>
                <a:latin typeface="楷体_GB2312" pitchFamily="49" charset="-122"/>
                <a:ea typeface="楷体_GB2312" pitchFamily="49" charset="-122"/>
              </a:rPr>
              <a:t>   </a:t>
            </a:r>
            <a:r>
              <a:rPr lang="zh-CN" altLang="en-US" sz="2100" b="1" dirty="0">
                <a:solidFill>
                  <a:srgbClr val="0000FF"/>
                </a:solidFill>
                <a:effectLst>
                  <a:outerShdw blurRad="38100" dist="38100" dir="2700000" algn="tl">
                    <a:srgbClr val="C0C0C0"/>
                  </a:outerShdw>
                </a:effectLst>
                <a:latin typeface="楷体_GB2312" pitchFamily="49" charset="-122"/>
                <a:ea typeface="楷体_GB2312" pitchFamily="49" charset="-122"/>
              </a:rPr>
              <a:t>整个进程等待</a:t>
            </a:r>
            <a:r>
              <a:rPr lang="zh-CN" altLang="en-US" sz="2100" b="1" dirty="0">
                <a:solidFill>
                  <a:srgbClr val="171D17"/>
                </a:solidFill>
                <a:effectLst>
                  <a:outerShdw blurRad="38100" dist="38100" dir="2700000" algn="tl">
                    <a:srgbClr val="C0C0C0"/>
                  </a:outerShdw>
                </a:effectLst>
                <a:latin typeface="楷体_GB2312" pitchFamily="49" charset="-122"/>
                <a:ea typeface="楷体_GB2312" pitchFamily="49" charset="-122"/>
              </a:rPr>
              <a:t>       阻塞线程</a:t>
            </a:r>
          </a:p>
          <a:p>
            <a:pPr>
              <a:lnSpc>
                <a:spcPct val="115000"/>
              </a:lnSpc>
            </a:pPr>
            <a:endParaRPr lang="zh-CN" altLang="en-US" sz="2100" b="1" dirty="0">
              <a:solidFill>
                <a:srgbClr val="171D17"/>
              </a:solidFill>
              <a:effectLst>
                <a:outerShdw blurRad="38100" dist="38100" dir="2700000" algn="tl">
                  <a:srgbClr val="C0C0C0"/>
                </a:outerShdw>
              </a:effectLst>
              <a:latin typeface="楷体_GB2312" pitchFamily="49" charset="-122"/>
              <a:ea typeface="楷体_GB2312" pitchFamily="49" charset="-122"/>
            </a:endParaRPr>
          </a:p>
          <a:p>
            <a:pPr>
              <a:lnSpc>
                <a:spcPct val="115000"/>
              </a:lnSpc>
            </a:pPr>
            <a:r>
              <a:rPr lang="zh-CN" altLang="en-US" sz="2100" b="1" dirty="0">
                <a:solidFill>
                  <a:srgbClr val="171D17"/>
                </a:solidFill>
                <a:effectLst>
                  <a:outerShdw blurRad="38100" dist="38100" dir="2700000" algn="tl">
                    <a:srgbClr val="C0C0C0"/>
                  </a:outerShdw>
                </a:effectLst>
                <a:latin typeface="楷体_GB2312" pitchFamily="49" charset="-122"/>
                <a:ea typeface="楷体_GB2312" pitchFamily="49" charset="-122"/>
              </a:rPr>
              <a:t> </a:t>
            </a:r>
            <a:r>
              <a:rPr lang="zh-CN" altLang="en-US" sz="2100" b="1" dirty="0">
                <a:solidFill>
                  <a:srgbClr val="0000FF"/>
                </a:solidFill>
                <a:effectLst>
                  <a:outerShdw blurRad="38100" dist="38100" dir="2700000" algn="tl">
                    <a:srgbClr val="C0C0C0"/>
                  </a:outerShdw>
                </a:effectLst>
                <a:latin typeface="楷体_GB2312" pitchFamily="49" charset="-122"/>
                <a:ea typeface="楷体_GB2312" pitchFamily="49" charset="-122"/>
              </a:rPr>
              <a:t>调度以进程为单位</a:t>
            </a:r>
            <a:r>
              <a:rPr lang="zh-CN" altLang="en-US" sz="2100" b="1" dirty="0">
                <a:solidFill>
                  <a:srgbClr val="171D17"/>
                </a:solidFill>
                <a:effectLst>
                  <a:outerShdw blurRad="38100" dist="38100" dir="2700000" algn="tl">
                    <a:srgbClr val="C0C0C0"/>
                  </a:outerShdw>
                </a:effectLst>
                <a:latin typeface="楷体_GB2312" pitchFamily="49" charset="-122"/>
                <a:ea typeface="楷体_GB2312" pitchFamily="49" charset="-122"/>
              </a:rPr>
              <a:t>   调度以线程为单位</a:t>
            </a:r>
          </a:p>
        </p:txBody>
      </p:sp>
      <p:sp>
        <p:nvSpPr>
          <p:cNvPr id="305161" name="Rectangle 9">
            <a:extLst>
              <a:ext uri="{FF2B5EF4-FFF2-40B4-BE49-F238E27FC236}">
                <a16:creationId xmlns:a16="http://schemas.microsoft.com/office/drawing/2014/main" id="{BEFFB597-1821-4E4B-8A71-4CDF7B5E76B8}"/>
              </a:ext>
            </a:extLst>
          </p:cNvPr>
          <p:cNvSpPr>
            <a:spLocks noChangeArrowheads="1"/>
          </p:cNvSpPr>
          <p:nvPr/>
        </p:nvSpPr>
        <p:spPr bwMode="auto">
          <a:xfrm>
            <a:off x="2914651" y="2000250"/>
            <a:ext cx="1769269" cy="40005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gn="ctr"/>
            <a:r>
              <a:rPr lang="zh-CN" altLang="en-US" b="1">
                <a:solidFill>
                  <a:srgbClr val="FF0000"/>
                </a:solidFill>
                <a:latin typeface="楷体_GB2312" pitchFamily="49" charset="-122"/>
                <a:ea typeface="楷体_GB2312" pitchFamily="49" charset="-122"/>
              </a:rPr>
              <a:t>用户级线程</a:t>
            </a:r>
          </a:p>
        </p:txBody>
      </p:sp>
      <p:sp>
        <p:nvSpPr>
          <p:cNvPr id="305162" name="Rectangle 10">
            <a:extLst>
              <a:ext uri="{FF2B5EF4-FFF2-40B4-BE49-F238E27FC236}">
                <a16:creationId xmlns:a16="http://schemas.microsoft.com/office/drawing/2014/main" id="{36BA5F2C-DD41-8A41-AAFB-837C6BD97741}"/>
              </a:ext>
            </a:extLst>
          </p:cNvPr>
          <p:cNvSpPr>
            <a:spLocks noChangeArrowheads="1"/>
          </p:cNvSpPr>
          <p:nvPr/>
        </p:nvSpPr>
        <p:spPr bwMode="auto">
          <a:xfrm>
            <a:off x="1523981" y="2937734"/>
            <a:ext cx="1257300" cy="245745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r>
              <a:rPr lang="zh-CN" altLang="en-US" b="1" dirty="0">
                <a:solidFill>
                  <a:srgbClr val="CC3399"/>
                </a:solidFill>
                <a:latin typeface="楷体_GB2312" pitchFamily="49" charset="-122"/>
                <a:ea typeface="楷体_GB2312" pitchFamily="49" charset="-122"/>
              </a:rPr>
              <a:t>线程调度</a:t>
            </a:r>
          </a:p>
          <a:p>
            <a:endParaRPr lang="zh-CN" altLang="en-US" b="1" dirty="0">
              <a:solidFill>
                <a:srgbClr val="CC3399"/>
              </a:solidFill>
              <a:latin typeface="楷体_GB2312" pitchFamily="49" charset="-122"/>
              <a:ea typeface="楷体_GB2312" pitchFamily="49" charset="-122"/>
            </a:endParaRPr>
          </a:p>
          <a:p>
            <a:r>
              <a:rPr lang="zh-CN" altLang="en-US" b="1" dirty="0">
                <a:solidFill>
                  <a:srgbClr val="CC3399"/>
                </a:solidFill>
                <a:latin typeface="楷体_GB2312" pitchFamily="49" charset="-122"/>
                <a:ea typeface="楷体_GB2312" pitchFamily="49" charset="-122"/>
              </a:rPr>
              <a:t>切换速度</a:t>
            </a:r>
          </a:p>
          <a:p>
            <a:endParaRPr lang="zh-CN" altLang="en-US" b="1" dirty="0">
              <a:solidFill>
                <a:srgbClr val="CC3399"/>
              </a:solidFill>
              <a:latin typeface="楷体_GB2312" pitchFamily="49" charset="-122"/>
              <a:ea typeface="楷体_GB2312" pitchFamily="49" charset="-122"/>
            </a:endParaRPr>
          </a:p>
          <a:p>
            <a:r>
              <a:rPr lang="zh-CN" altLang="en-US" b="1" dirty="0">
                <a:solidFill>
                  <a:srgbClr val="CC3399"/>
                </a:solidFill>
                <a:latin typeface="楷体_GB2312" pitchFamily="49" charset="-122"/>
                <a:ea typeface="楷体_GB2312" pitchFamily="49" charset="-122"/>
              </a:rPr>
              <a:t>系统调用</a:t>
            </a:r>
          </a:p>
          <a:p>
            <a:endParaRPr lang="zh-CN" altLang="en-US" b="1" dirty="0">
              <a:solidFill>
                <a:srgbClr val="CC3399"/>
              </a:solidFill>
              <a:latin typeface="楷体_GB2312" pitchFamily="49" charset="-122"/>
              <a:ea typeface="楷体_GB2312" pitchFamily="49" charset="-122"/>
            </a:endParaRPr>
          </a:p>
          <a:p>
            <a:r>
              <a:rPr lang="zh-CN" altLang="en-US" b="1" dirty="0">
                <a:solidFill>
                  <a:srgbClr val="CC3399"/>
                </a:solidFill>
                <a:latin typeface="楷体_GB2312" pitchFamily="49" charset="-122"/>
                <a:ea typeface="楷体_GB2312" pitchFamily="49" charset="-122"/>
              </a:rPr>
              <a:t>执行时间</a:t>
            </a:r>
          </a:p>
        </p:txBody>
      </p:sp>
      <p:sp>
        <p:nvSpPr>
          <p:cNvPr id="159750" name="Line 11">
            <a:extLst>
              <a:ext uri="{FF2B5EF4-FFF2-40B4-BE49-F238E27FC236}">
                <a16:creationId xmlns:a16="http://schemas.microsoft.com/office/drawing/2014/main" id="{F34751E9-931C-D448-910A-0850ACC568A8}"/>
              </a:ext>
            </a:extLst>
          </p:cNvPr>
          <p:cNvSpPr>
            <a:spLocks noChangeShapeType="1"/>
          </p:cNvSpPr>
          <p:nvPr/>
        </p:nvSpPr>
        <p:spPr bwMode="auto">
          <a:xfrm>
            <a:off x="1543050" y="3200400"/>
            <a:ext cx="622935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type="none" w="sm" len="sm"/>
                <a:tailEnd type="none" w="sm" len="sm"/>
              </a14:hiddenLine>
            </a:ext>
          </a:extLst>
        </p:spPr>
        <p:txBody>
          <a:bodyPr wrap="none" anchor="ctr"/>
          <a:lstStyle/>
          <a:p>
            <a:endParaRPr lang="en-US" sz="600"/>
          </a:p>
        </p:txBody>
      </p:sp>
      <p:sp>
        <p:nvSpPr>
          <p:cNvPr id="159751" name="Text Box 14">
            <a:extLst>
              <a:ext uri="{FF2B5EF4-FFF2-40B4-BE49-F238E27FC236}">
                <a16:creationId xmlns:a16="http://schemas.microsoft.com/office/drawing/2014/main" id="{27EC0636-A4EB-EF4D-9FD9-C88A91D14244}"/>
              </a:ext>
            </a:extLst>
          </p:cNvPr>
          <p:cNvSpPr txBox="1">
            <a:spLocks noChangeArrowheads="1"/>
          </p:cNvSpPr>
          <p:nvPr/>
        </p:nvSpPr>
        <p:spPr bwMode="auto">
          <a:xfrm>
            <a:off x="1714500" y="1337073"/>
            <a:ext cx="6115050" cy="461665"/>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b="1">
                <a:solidFill>
                  <a:srgbClr val="FF0000"/>
                </a:solidFill>
                <a:latin typeface="楷体_GB2312" pitchFamily="49" charset="-122"/>
                <a:ea typeface="楷体_GB2312" pitchFamily="49" charset="-122"/>
              </a:rPr>
              <a:t>2</a:t>
            </a:r>
            <a:r>
              <a:rPr lang="zh-CN" altLang="en-US" b="1">
                <a:solidFill>
                  <a:srgbClr val="FF0000"/>
                </a:solidFill>
                <a:latin typeface="楷体_GB2312" pitchFamily="49" charset="-122"/>
                <a:ea typeface="楷体_GB2312" pitchFamily="49" charset="-122"/>
              </a:rPr>
              <a:t>、比较</a:t>
            </a:r>
          </a:p>
        </p:txBody>
      </p:sp>
      <p:grpSp>
        <p:nvGrpSpPr>
          <p:cNvPr id="2" name="Group 20">
            <a:extLst>
              <a:ext uri="{FF2B5EF4-FFF2-40B4-BE49-F238E27FC236}">
                <a16:creationId xmlns:a16="http://schemas.microsoft.com/office/drawing/2014/main" id="{AC2C0263-9F80-5F4F-909A-255FA05FF4F7}"/>
              </a:ext>
            </a:extLst>
          </p:cNvPr>
          <p:cNvGrpSpPr>
            <a:grpSpLocks/>
          </p:cNvGrpSpPr>
          <p:nvPr/>
        </p:nvGrpSpPr>
        <p:grpSpPr bwMode="auto">
          <a:xfrm>
            <a:off x="1543050" y="2571750"/>
            <a:ext cx="6629350" cy="3161506"/>
            <a:chOff x="336" y="1440"/>
            <a:chExt cx="5232" cy="2400"/>
          </a:xfrm>
        </p:grpSpPr>
        <p:sp>
          <p:nvSpPr>
            <p:cNvPr id="159755" name="Line 12">
              <a:extLst>
                <a:ext uri="{FF2B5EF4-FFF2-40B4-BE49-F238E27FC236}">
                  <a16:creationId xmlns:a16="http://schemas.microsoft.com/office/drawing/2014/main" id="{082518B9-F516-6347-A833-60AE484725E3}"/>
                </a:ext>
              </a:extLst>
            </p:cNvPr>
            <p:cNvSpPr>
              <a:spLocks noChangeShapeType="1"/>
            </p:cNvSpPr>
            <p:nvPr/>
          </p:nvSpPr>
          <p:spPr bwMode="auto">
            <a:xfrm>
              <a:off x="336" y="2640"/>
              <a:ext cx="5232"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600"/>
            </a:p>
          </p:txBody>
        </p:sp>
        <p:sp>
          <p:nvSpPr>
            <p:cNvPr id="159756" name="Line 13">
              <a:extLst>
                <a:ext uri="{FF2B5EF4-FFF2-40B4-BE49-F238E27FC236}">
                  <a16:creationId xmlns:a16="http://schemas.microsoft.com/office/drawing/2014/main" id="{E881C9EA-98C6-6745-B3FD-83E740839407}"/>
                </a:ext>
              </a:extLst>
            </p:cNvPr>
            <p:cNvSpPr>
              <a:spLocks noChangeShapeType="1"/>
            </p:cNvSpPr>
            <p:nvPr/>
          </p:nvSpPr>
          <p:spPr bwMode="auto">
            <a:xfrm>
              <a:off x="336" y="3120"/>
              <a:ext cx="5232"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600"/>
            </a:p>
          </p:txBody>
        </p:sp>
        <p:sp>
          <p:nvSpPr>
            <p:cNvPr id="159757" name="Line 15">
              <a:extLst>
                <a:ext uri="{FF2B5EF4-FFF2-40B4-BE49-F238E27FC236}">
                  <a16:creationId xmlns:a16="http://schemas.microsoft.com/office/drawing/2014/main" id="{66663731-2CDA-694C-B72A-24F53E7BC252}"/>
                </a:ext>
              </a:extLst>
            </p:cNvPr>
            <p:cNvSpPr>
              <a:spLocks noChangeShapeType="1"/>
            </p:cNvSpPr>
            <p:nvPr/>
          </p:nvSpPr>
          <p:spPr bwMode="auto">
            <a:xfrm>
              <a:off x="336" y="2064"/>
              <a:ext cx="5232"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600"/>
            </a:p>
          </p:txBody>
        </p:sp>
        <p:sp>
          <p:nvSpPr>
            <p:cNvPr id="159758" name="Line 16">
              <a:extLst>
                <a:ext uri="{FF2B5EF4-FFF2-40B4-BE49-F238E27FC236}">
                  <a16:creationId xmlns:a16="http://schemas.microsoft.com/office/drawing/2014/main" id="{ECAA7E26-94BD-8041-A81F-E5D738A7F917}"/>
                </a:ext>
              </a:extLst>
            </p:cNvPr>
            <p:cNvSpPr>
              <a:spLocks noChangeShapeType="1"/>
            </p:cNvSpPr>
            <p:nvPr/>
          </p:nvSpPr>
          <p:spPr bwMode="auto">
            <a:xfrm>
              <a:off x="336" y="1440"/>
              <a:ext cx="5232"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600"/>
            </a:p>
          </p:txBody>
        </p:sp>
        <p:sp>
          <p:nvSpPr>
            <p:cNvPr id="159759" name="Line 17">
              <a:extLst>
                <a:ext uri="{FF2B5EF4-FFF2-40B4-BE49-F238E27FC236}">
                  <a16:creationId xmlns:a16="http://schemas.microsoft.com/office/drawing/2014/main" id="{EAE30C88-9526-A544-BCC9-E33A395FEB7E}"/>
                </a:ext>
              </a:extLst>
            </p:cNvPr>
            <p:cNvSpPr>
              <a:spLocks noChangeShapeType="1"/>
            </p:cNvSpPr>
            <p:nvPr/>
          </p:nvSpPr>
          <p:spPr bwMode="auto">
            <a:xfrm>
              <a:off x="336" y="3840"/>
              <a:ext cx="5232"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600"/>
            </a:p>
          </p:txBody>
        </p:sp>
        <p:sp>
          <p:nvSpPr>
            <p:cNvPr id="159760" name="Line 18">
              <a:extLst>
                <a:ext uri="{FF2B5EF4-FFF2-40B4-BE49-F238E27FC236}">
                  <a16:creationId xmlns:a16="http://schemas.microsoft.com/office/drawing/2014/main" id="{61F955FC-42BE-6442-AE09-B10C19543AA7}"/>
                </a:ext>
              </a:extLst>
            </p:cNvPr>
            <p:cNvSpPr>
              <a:spLocks noChangeShapeType="1"/>
            </p:cNvSpPr>
            <p:nvPr/>
          </p:nvSpPr>
          <p:spPr bwMode="auto">
            <a:xfrm>
              <a:off x="1392" y="1440"/>
              <a:ext cx="0" cy="24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spAutoFit/>
            </a:bodyPr>
            <a:lstStyle/>
            <a:p>
              <a:endParaRPr lang="en-US" sz="600"/>
            </a:p>
          </p:txBody>
        </p:sp>
        <p:sp>
          <p:nvSpPr>
            <p:cNvPr id="159761" name="Line 19">
              <a:extLst>
                <a:ext uri="{FF2B5EF4-FFF2-40B4-BE49-F238E27FC236}">
                  <a16:creationId xmlns:a16="http://schemas.microsoft.com/office/drawing/2014/main" id="{83BFBE8D-E5B3-E048-AEB4-893EE09D622F}"/>
                </a:ext>
              </a:extLst>
            </p:cNvPr>
            <p:cNvSpPr>
              <a:spLocks noChangeShapeType="1"/>
            </p:cNvSpPr>
            <p:nvPr/>
          </p:nvSpPr>
          <p:spPr bwMode="auto">
            <a:xfrm>
              <a:off x="3216" y="1440"/>
              <a:ext cx="0" cy="24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spAutoFit/>
            </a:bodyPr>
            <a:lstStyle/>
            <a:p>
              <a:endParaRPr lang="en-US" sz="600"/>
            </a:p>
          </p:txBody>
        </p:sp>
      </p:grpSp>
      <p:sp>
        <p:nvSpPr>
          <p:cNvPr id="18" name="Text Box 2">
            <a:extLst>
              <a:ext uri="{FF2B5EF4-FFF2-40B4-BE49-F238E27FC236}">
                <a16:creationId xmlns:a16="http://schemas.microsoft.com/office/drawing/2014/main" id="{4D78406E-4005-264D-B7CE-7AE433A484D1}"/>
              </a:ext>
            </a:extLst>
          </p:cNvPr>
          <p:cNvSpPr txBox="1">
            <a:spLocks noChangeArrowheads="1"/>
          </p:cNvSpPr>
          <p:nvPr/>
        </p:nvSpPr>
        <p:spPr bwMode="auto">
          <a:xfrm>
            <a:off x="1331640" y="395714"/>
            <a:ext cx="38933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en-US" altLang="zh-CN" sz="3000" b="1" dirty="0">
                <a:solidFill>
                  <a:srgbClr val="3333FF"/>
                </a:solidFill>
                <a:latin typeface="宋体" panose="02010600030101010101" pitchFamily="2" charset="-122"/>
              </a:rPr>
              <a:t>2.7 </a:t>
            </a:r>
            <a:r>
              <a:rPr lang="zh-CN" altLang="en-US" sz="3000" b="1" dirty="0">
                <a:solidFill>
                  <a:srgbClr val="3333FF"/>
                </a:solidFill>
                <a:latin typeface="宋体" panose="02010600030101010101" pitchFamily="2" charset="-122"/>
              </a:rPr>
              <a:t>线程</a:t>
            </a:r>
            <a:endParaRPr lang="zh-CN" altLang="en-US" sz="3000" b="1" dirty="0">
              <a:solidFill>
                <a:srgbClr val="FF0000"/>
              </a:solidFill>
            </a:endParaRPr>
          </a:p>
        </p:txBody>
      </p:sp>
      <p:sp>
        <p:nvSpPr>
          <p:cNvPr id="3" name="Slide Number Placeholder 2">
            <a:extLst>
              <a:ext uri="{FF2B5EF4-FFF2-40B4-BE49-F238E27FC236}">
                <a16:creationId xmlns:a16="http://schemas.microsoft.com/office/drawing/2014/main" id="{BBD1F3BF-C81B-CC45-AEA3-640526818D45}"/>
              </a:ext>
            </a:extLst>
          </p:cNvPr>
          <p:cNvSpPr>
            <a:spLocks noGrp="1"/>
          </p:cNvSpPr>
          <p:nvPr>
            <p:ph type="sldNum" sz="quarter" idx="12"/>
          </p:nvPr>
        </p:nvSpPr>
        <p:spPr/>
        <p:txBody>
          <a:bodyPr/>
          <a:lstStyle/>
          <a:p>
            <a:fld id="{DC6D1BD5-D0BD-4B4A-ABF2-851E9CF71F86}" type="slidenum">
              <a:rPr lang="zh-CN" altLang="en-US" smtClean="0"/>
              <a:pPr/>
              <a:t>145</a:t>
            </a:fld>
            <a:endParaRPr lang="en-US" altLang="zh-CN" dirty="0"/>
          </a:p>
        </p:txBody>
      </p:sp>
    </p:spTree>
    <p:extLst>
      <p:ext uri="{BB962C8B-B14F-4D97-AF65-F5344CB8AC3E}">
        <p14:creationId xmlns:p14="http://schemas.microsoft.com/office/powerpoint/2010/main" val="2245944036"/>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5161"/>
                                        </p:tgtEl>
                                        <p:attrNameLst>
                                          <p:attrName>style.visibility</p:attrName>
                                        </p:attrNameLst>
                                      </p:cBhvr>
                                      <p:to>
                                        <p:strVal val="visible"/>
                                      </p:to>
                                    </p:set>
                                    <p:animEffect transition="in" filter="dissolve">
                                      <p:cBhvr>
                                        <p:cTn id="7" dur="500"/>
                                        <p:tgtEl>
                                          <p:spTgt spid="305161"/>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05159"/>
                                        </p:tgtEl>
                                        <p:attrNameLst>
                                          <p:attrName>style.visibility</p:attrName>
                                        </p:attrNameLst>
                                      </p:cBhvr>
                                      <p:to>
                                        <p:strVal val="visible"/>
                                      </p:to>
                                    </p:set>
                                    <p:animEffect transition="in" filter="dissolve">
                                      <p:cBhvr>
                                        <p:cTn id="11" dur="500"/>
                                        <p:tgtEl>
                                          <p:spTgt spid="30515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dissolve">
                                      <p:cBhvr>
                                        <p:cTn id="16" dur="500"/>
                                        <p:tgtEl>
                                          <p:spTgt spid="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305162"/>
                                        </p:tgtEl>
                                        <p:attrNameLst>
                                          <p:attrName>style.visibility</p:attrName>
                                        </p:attrNameLst>
                                      </p:cBhvr>
                                      <p:to>
                                        <p:strVal val="visible"/>
                                      </p:to>
                                    </p:set>
                                    <p:animEffect transition="in" filter="dissolve">
                                      <p:cBhvr>
                                        <p:cTn id="21" dur="500"/>
                                        <p:tgtEl>
                                          <p:spTgt spid="30516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6" presetClass="entr" presetSubtype="37" fill="hold" grpId="0" nodeType="clickEffect">
                                  <p:stCondLst>
                                    <p:cond delay="0"/>
                                  </p:stCondLst>
                                  <p:childTnLst>
                                    <p:set>
                                      <p:cBhvr>
                                        <p:cTn id="25" dur="1" fill="hold">
                                          <p:stCondLst>
                                            <p:cond delay="0"/>
                                          </p:stCondLst>
                                        </p:cTn>
                                        <p:tgtEl>
                                          <p:spTgt spid="305160">
                                            <p:txEl>
                                              <p:pRg st="0" end="0"/>
                                            </p:txEl>
                                          </p:spTgt>
                                        </p:tgtEl>
                                        <p:attrNameLst>
                                          <p:attrName>style.visibility</p:attrName>
                                        </p:attrNameLst>
                                      </p:cBhvr>
                                      <p:to>
                                        <p:strVal val="visible"/>
                                      </p:to>
                                    </p:set>
                                    <p:animEffect transition="in" filter="barn(outVertical)">
                                      <p:cBhvr>
                                        <p:cTn id="26" dur="500"/>
                                        <p:tgtEl>
                                          <p:spTgt spid="305160">
                                            <p:txEl>
                                              <p:pRg st="0" end="0"/>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6" presetClass="entr" presetSubtype="37" fill="hold" grpId="0" nodeType="clickEffect">
                                  <p:stCondLst>
                                    <p:cond delay="0"/>
                                  </p:stCondLst>
                                  <p:childTnLst>
                                    <p:set>
                                      <p:cBhvr>
                                        <p:cTn id="30" dur="1" fill="hold">
                                          <p:stCondLst>
                                            <p:cond delay="0"/>
                                          </p:stCondLst>
                                        </p:cTn>
                                        <p:tgtEl>
                                          <p:spTgt spid="305160">
                                            <p:txEl>
                                              <p:pRg st="2" end="2"/>
                                            </p:txEl>
                                          </p:spTgt>
                                        </p:tgtEl>
                                        <p:attrNameLst>
                                          <p:attrName>style.visibility</p:attrName>
                                        </p:attrNameLst>
                                      </p:cBhvr>
                                      <p:to>
                                        <p:strVal val="visible"/>
                                      </p:to>
                                    </p:set>
                                    <p:animEffect transition="in" filter="barn(outVertical)">
                                      <p:cBhvr>
                                        <p:cTn id="31" dur="500"/>
                                        <p:tgtEl>
                                          <p:spTgt spid="305160">
                                            <p:txEl>
                                              <p:pRg st="2" end="2"/>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6" presetClass="entr" presetSubtype="37" fill="hold" grpId="0" nodeType="clickEffect">
                                  <p:stCondLst>
                                    <p:cond delay="0"/>
                                  </p:stCondLst>
                                  <p:childTnLst>
                                    <p:set>
                                      <p:cBhvr>
                                        <p:cTn id="35" dur="1" fill="hold">
                                          <p:stCondLst>
                                            <p:cond delay="0"/>
                                          </p:stCondLst>
                                        </p:cTn>
                                        <p:tgtEl>
                                          <p:spTgt spid="305160">
                                            <p:txEl>
                                              <p:pRg st="4" end="4"/>
                                            </p:txEl>
                                          </p:spTgt>
                                        </p:tgtEl>
                                        <p:attrNameLst>
                                          <p:attrName>style.visibility</p:attrName>
                                        </p:attrNameLst>
                                      </p:cBhvr>
                                      <p:to>
                                        <p:strVal val="visible"/>
                                      </p:to>
                                    </p:set>
                                    <p:animEffect transition="in" filter="barn(outVertical)">
                                      <p:cBhvr>
                                        <p:cTn id="36" dur="500"/>
                                        <p:tgtEl>
                                          <p:spTgt spid="305160">
                                            <p:txEl>
                                              <p:pRg st="4" end="4"/>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6" presetClass="entr" presetSubtype="37" fill="hold" grpId="0" nodeType="clickEffect">
                                  <p:stCondLst>
                                    <p:cond delay="0"/>
                                  </p:stCondLst>
                                  <p:childTnLst>
                                    <p:set>
                                      <p:cBhvr>
                                        <p:cTn id="40" dur="1" fill="hold">
                                          <p:stCondLst>
                                            <p:cond delay="0"/>
                                          </p:stCondLst>
                                        </p:cTn>
                                        <p:tgtEl>
                                          <p:spTgt spid="305160">
                                            <p:txEl>
                                              <p:pRg st="6" end="6"/>
                                            </p:txEl>
                                          </p:spTgt>
                                        </p:tgtEl>
                                        <p:attrNameLst>
                                          <p:attrName>style.visibility</p:attrName>
                                        </p:attrNameLst>
                                      </p:cBhvr>
                                      <p:to>
                                        <p:strVal val="visible"/>
                                      </p:to>
                                    </p:set>
                                    <p:animEffect transition="in" filter="barn(outVertical)">
                                      <p:cBhvr>
                                        <p:cTn id="41" dur="500"/>
                                        <p:tgtEl>
                                          <p:spTgt spid="30516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5159" grpId="0" animBg="1" autoUpdateAnimBg="0"/>
      <p:bldP spid="305160" grpId="0" build="p" autoUpdateAnimBg="0"/>
      <p:bldP spid="305161" grpId="0" animBg="1" autoUpdateAnimBg="0"/>
      <p:bldP spid="305162" grpId="0" animBg="1" autoUpdateAnimBg="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ext Box 2">
            <a:extLst>
              <a:ext uri="{FF2B5EF4-FFF2-40B4-BE49-F238E27FC236}">
                <a16:creationId xmlns:a16="http://schemas.microsoft.com/office/drawing/2014/main" id="{01F96D9E-E1A3-6A41-AFAC-D200AF1E4A65}"/>
              </a:ext>
            </a:extLst>
          </p:cNvPr>
          <p:cNvSpPr txBox="1">
            <a:spLocks noChangeArrowheads="1"/>
          </p:cNvSpPr>
          <p:nvPr/>
        </p:nvSpPr>
        <p:spPr bwMode="auto">
          <a:xfrm>
            <a:off x="1187624" y="476672"/>
            <a:ext cx="645795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marL="1143000" indent="-228600">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eaLnBrk="1" hangingPunct="1">
              <a:spcBef>
                <a:spcPct val="50000"/>
              </a:spcBef>
            </a:pPr>
            <a:r>
              <a:rPr lang="zh-CN" altLang="en-US" sz="2100" b="1" dirty="0">
                <a:solidFill>
                  <a:srgbClr val="0000FF"/>
                </a:solidFill>
                <a:latin typeface="Arial" panose="020B0604020202020204" pitchFamily="34" charset="0"/>
                <a:ea typeface="幼圆" pitchFamily="49" charset="-122"/>
              </a:rPr>
              <a:t>本章结束了，你应该能够：</a:t>
            </a:r>
          </a:p>
        </p:txBody>
      </p:sp>
      <p:sp>
        <p:nvSpPr>
          <p:cNvPr id="307203" name="Text Box 3">
            <a:extLst>
              <a:ext uri="{FF2B5EF4-FFF2-40B4-BE49-F238E27FC236}">
                <a16:creationId xmlns:a16="http://schemas.microsoft.com/office/drawing/2014/main" id="{FFA0E1AA-5A51-F548-8296-83EF7A239F74}"/>
              </a:ext>
            </a:extLst>
          </p:cNvPr>
          <p:cNvSpPr txBox="1">
            <a:spLocks noChangeArrowheads="1"/>
          </p:cNvSpPr>
          <p:nvPr/>
        </p:nvSpPr>
        <p:spPr bwMode="auto">
          <a:xfrm>
            <a:off x="467544" y="1412776"/>
            <a:ext cx="7992888" cy="4536627"/>
          </a:xfrm>
          <a:prstGeom prst="rect">
            <a:avLst/>
          </a:prstGeom>
          <a:noFill/>
          <a:ln w="12700">
            <a:noFill/>
            <a:miter lim="800000"/>
            <a:headEnd/>
            <a:tailEnd/>
          </a:ln>
          <a:effectLst/>
        </p:spPr>
        <p:txBody>
          <a:bodyPr wrap="square">
            <a:spAutoFit/>
          </a:bodyPr>
          <a:lstStyle>
            <a:lvl1pPr>
              <a:defRPr kumimoji="1" sz="2400">
                <a:solidFill>
                  <a:schemeClr val="hlink"/>
                </a:solidFill>
                <a:latin typeface="Arial Narrow" panose="020B0604020202020204" pitchFamily="34" charset="0"/>
                <a:ea typeface="宋体" panose="02010600030101010101" pitchFamily="2" charset="-122"/>
              </a:defRPr>
            </a:lvl1pPr>
            <a:lvl2pPr marL="742950" indent="-285750">
              <a:defRPr kumimoji="1" sz="2400">
                <a:solidFill>
                  <a:schemeClr val="hlink"/>
                </a:solidFill>
                <a:latin typeface="Arial Narrow" panose="020B0604020202020204" pitchFamily="34" charset="0"/>
                <a:ea typeface="宋体" panose="02010600030101010101" pitchFamily="2" charset="-122"/>
              </a:defRPr>
            </a:lvl2pPr>
            <a:lvl3pPr>
              <a:defRPr kumimoji="1" sz="2400">
                <a:solidFill>
                  <a:schemeClr val="hlink"/>
                </a:solidFill>
                <a:latin typeface="Arial Narrow" panose="020B0604020202020204" pitchFamily="34" charset="0"/>
                <a:ea typeface="宋体" panose="02010600030101010101" pitchFamily="2" charset="-122"/>
              </a:defRPr>
            </a:lvl3pPr>
            <a:lvl4pPr marL="1600200" indent="-228600">
              <a:defRPr kumimoji="1" sz="2400">
                <a:solidFill>
                  <a:schemeClr val="hlink"/>
                </a:solidFill>
                <a:latin typeface="Arial Narrow" panose="020B0604020202020204" pitchFamily="34" charset="0"/>
                <a:ea typeface="宋体" panose="02010600030101010101" pitchFamily="2" charset="-122"/>
              </a:defRPr>
            </a:lvl4pPr>
            <a:lvl5pPr marL="2057400" indent="-228600">
              <a:defRPr kumimoji="1" sz="2400">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hlink"/>
                </a:solidFill>
                <a:latin typeface="Arial Narrow" panose="020B0604020202020204" pitchFamily="34" charset="0"/>
                <a:ea typeface="宋体" panose="02010600030101010101" pitchFamily="2" charset="-122"/>
              </a:defRPr>
            </a:lvl9pPr>
          </a:lstStyle>
          <a:p>
            <a:pPr>
              <a:lnSpc>
                <a:spcPts val="2625"/>
              </a:lnSpc>
              <a:buFont typeface="Wingdings" pitchFamily="2" charset="2"/>
              <a:buChar char="Ø"/>
            </a:pPr>
            <a:r>
              <a:rPr lang="zh-CN" altLang="en-US" b="1" dirty="0">
                <a:solidFill>
                  <a:srgbClr val="0000FF"/>
                </a:solidFill>
                <a:latin typeface="华文楷体" panose="02010600040101010101" pitchFamily="2" charset="-122"/>
                <a:ea typeface="华文楷体" panose="02010600040101010101" pitchFamily="2" charset="-122"/>
              </a:rPr>
              <a:t>理解</a:t>
            </a:r>
            <a:r>
              <a:rPr lang="zh-CN" altLang="zh-CN" b="1" dirty="0">
                <a:solidFill>
                  <a:srgbClr val="0000FF"/>
                </a:solidFill>
                <a:latin typeface="华文楷体" panose="02010600040101010101" pitchFamily="2" charset="-122"/>
                <a:ea typeface="华文楷体" panose="02010600040101010101" pitchFamily="2" charset="-122"/>
              </a:rPr>
              <a:t>：</a:t>
            </a:r>
            <a:endParaRPr lang="en-US" altLang="zh-CN" b="1" dirty="0">
              <a:solidFill>
                <a:srgbClr val="0000FF"/>
              </a:solidFill>
              <a:latin typeface="华文楷体" panose="02010600040101010101" pitchFamily="2" charset="-122"/>
              <a:ea typeface="华文楷体" panose="02010600040101010101" pitchFamily="2" charset="-122"/>
            </a:endParaRPr>
          </a:p>
          <a:p>
            <a:pPr lvl="2">
              <a:lnSpc>
                <a:spcPts val="2625"/>
              </a:lnSpc>
              <a:buClr>
                <a:srgbClr val="FF00FF"/>
              </a:buClr>
              <a:buFont typeface="Wingdings" pitchFamily="2" charset="2"/>
              <a:buChar char="Ø"/>
            </a:pPr>
            <a:r>
              <a:rPr lang="zh-CN" altLang="zh-CN" b="1" dirty="0">
                <a:solidFill>
                  <a:srgbClr val="171D17"/>
                </a:solidFill>
                <a:latin typeface="华文楷体" panose="02010600040101010101" pitchFamily="2" charset="-122"/>
                <a:ea typeface="华文楷体" panose="02010600040101010101" pitchFamily="2" charset="-122"/>
              </a:rPr>
              <a:t>程序的顺序执行</a:t>
            </a:r>
            <a:r>
              <a:rPr lang="zh-CN" altLang="en-US" b="1" dirty="0">
                <a:solidFill>
                  <a:srgbClr val="171D17"/>
                </a:solidFill>
                <a:latin typeface="华文楷体" panose="02010600040101010101" pitchFamily="2" charset="-122"/>
                <a:ea typeface="华文楷体" panose="02010600040101010101" pitchFamily="2" charset="-122"/>
              </a:rPr>
              <a:t>、</a:t>
            </a:r>
            <a:r>
              <a:rPr lang="zh-CN" altLang="zh-CN" b="1" dirty="0">
                <a:solidFill>
                  <a:srgbClr val="171D17"/>
                </a:solidFill>
                <a:latin typeface="华文楷体" panose="02010600040101010101" pitchFamily="2" charset="-122"/>
                <a:ea typeface="华文楷体" panose="02010600040101010101" pitchFamily="2" charset="-122"/>
              </a:rPr>
              <a:t>并发执行</a:t>
            </a:r>
            <a:r>
              <a:rPr lang="zh-CN" altLang="en-US" b="1" dirty="0">
                <a:solidFill>
                  <a:srgbClr val="171D17"/>
                </a:solidFill>
                <a:latin typeface="华文楷体" panose="02010600040101010101" pitchFamily="2" charset="-122"/>
                <a:ea typeface="华文楷体" panose="02010600040101010101" pitchFamily="2" charset="-122"/>
              </a:rPr>
              <a:t>及特征。</a:t>
            </a:r>
            <a:endParaRPr lang="en-US" altLang="zh-CN" b="1" dirty="0">
              <a:solidFill>
                <a:srgbClr val="171D17"/>
              </a:solidFill>
              <a:latin typeface="华文楷体" panose="02010600040101010101" pitchFamily="2" charset="-122"/>
              <a:ea typeface="华文楷体" panose="02010600040101010101" pitchFamily="2" charset="-122"/>
            </a:endParaRPr>
          </a:p>
          <a:p>
            <a:pPr lvl="2">
              <a:lnSpc>
                <a:spcPts val="2625"/>
              </a:lnSpc>
              <a:buClr>
                <a:srgbClr val="FF00FF"/>
              </a:buClr>
              <a:buFont typeface="Wingdings" pitchFamily="2" charset="2"/>
              <a:buChar char="Ø"/>
            </a:pPr>
            <a:r>
              <a:rPr lang="zh-CN" altLang="zh-CN" b="1" dirty="0">
                <a:solidFill>
                  <a:srgbClr val="171D17"/>
                </a:solidFill>
                <a:latin typeface="华文楷体" panose="02010600040101010101" pitchFamily="2" charset="-122"/>
                <a:ea typeface="华文楷体" panose="02010600040101010101" pitchFamily="2" charset="-122"/>
              </a:rPr>
              <a:t>进程；进程控制块；进程实体；原语；原子操作；进程状态及转换</a:t>
            </a:r>
            <a:r>
              <a:rPr lang="zh-CN" altLang="en-US" b="1" dirty="0">
                <a:solidFill>
                  <a:srgbClr val="171D17"/>
                </a:solidFill>
                <a:latin typeface="华文楷体" panose="02010600040101010101" pitchFamily="2" charset="-122"/>
                <a:ea typeface="华文楷体" panose="02010600040101010101" pitchFamily="2" charset="-122"/>
              </a:rPr>
              <a:t>，以及转换的典型原因。</a:t>
            </a:r>
            <a:endParaRPr lang="en-US" altLang="zh-CN" b="1" dirty="0">
              <a:solidFill>
                <a:srgbClr val="171D17"/>
              </a:solidFill>
              <a:latin typeface="华文楷体" panose="02010600040101010101" pitchFamily="2" charset="-122"/>
              <a:ea typeface="华文楷体" panose="02010600040101010101" pitchFamily="2" charset="-122"/>
            </a:endParaRPr>
          </a:p>
          <a:p>
            <a:pPr lvl="2">
              <a:lnSpc>
                <a:spcPts val="2625"/>
              </a:lnSpc>
              <a:buClr>
                <a:srgbClr val="FF00FF"/>
              </a:buClr>
              <a:buFont typeface="Wingdings" pitchFamily="2" charset="2"/>
              <a:buChar char="Ø"/>
            </a:pPr>
            <a:r>
              <a:rPr lang="zh-CN" altLang="zh-CN" b="1" dirty="0">
                <a:solidFill>
                  <a:srgbClr val="171D17"/>
                </a:solidFill>
                <a:latin typeface="华文楷体" panose="02010600040101010101" pitchFamily="2" charset="-122"/>
                <a:ea typeface="华文楷体" panose="02010600040101010101" pitchFamily="2" charset="-122"/>
              </a:rPr>
              <a:t>进程同步；临界资源；临界区；同步机制的准则；信号量机制；整形信号量；记录型信号量；</a:t>
            </a:r>
            <a:r>
              <a:rPr lang="en-US" altLang="zh-CN" b="1" dirty="0">
                <a:solidFill>
                  <a:srgbClr val="171D17"/>
                </a:solidFill>
                <a:latin typeface="华文楷体" panose="02010600040101010101" pitchFamily="2" charset="-122"/>
                <a:ea typeface="华文楷体" panose="02010600040101010101" pitchFamily="2" charset="-122"/>
              </a:rPr>
              <a:t>AND</a:t>
            </a:r>
            <a:r>
              <a:rPr lang="zh-CN" altLang="zh-CN" b="1" dirty="0">
                <a:solidFill>
                  <a:srgbClr val="171D17"/>
                </a:solidFill>
                <a:latin typeface="华文楷体" panose="02010600040101010101" pitchFamily="2" charset="-122"/>
                <a:ea typeface="华文楷体" panose="02010600040101010101" pitchFamily="2" charset="-122"/>
              </a:rPr>
              <a:t>信号量；经典进程同步问题；进程通信。</a:t>
            </a:r>
            <a:endParaRPr lang="en-US" altLang="zh-CN" b="1" dirty="0">
              <a:solidFill>
                <a:srgbClr val="171D17"/>
              </a:solidFill>
              <a:latin typeface="华文楷体" panose="02010600040101010101" pitchFamily="2" charset="-122"/>
              <a:ea typeface="华文楷体" panose="02010600040101010101" pitchFamily="2" charset="-122"/>
            </a:endParaRPr>
          </a:p>
          <a:p>
            <a:pPr lvl="2">
              <a:lnSpc>
                <a:spcPts val="2625"/>
              </a:lnSpc>
              <a:buClr>
                <a:srgbClr val="FF00FF"/>
              </a:buClr>
              <a:buFont typeface="Wingdings" pitchFamily="2" charset="2"/>
              <a:buChar char="Ø"/>
            </a:pPr>
            <a:r>
              <a:rPr lang="zh-CN" altLang="en-US" b="1" dirty="0">
                <a:solidFill>
                  <a:srgbClr val="171D17"/>
                </a:solidFill>
                <a:latin typeface="华文楷体" panose="02010600040101010101" pitchFamily="2" charset="-122"/>
                <a:ea typeface="华文楷体" panose="02010600040101010101" pitchFamily="2" charset="-122"/>
              </a:rPr>
              <a:t>线程及线程与进程的区别。</a:t>
            </a:r>
            <a:endParaRPr lang="zh-CN" altLang="zh-CN" b="1" dirty="0">
              <a:solidFill>
                <a:srgbClr val="171D17"/>
              </a:solidFill>
              <a:latin typeface="华文楷体" panose="02010600040101010101" pitchFamily="2" charset="-122"/>
              <a:ea typeface="华文楷体" panose="02010600040101010101" pitchFamily="2" charset="-122"/>
            </a:endParaRPr>
          </a:p>
          <a:p>
            <a:pPr>
              <a:lnSpc>
                <a:spcPts val="2625"/>
              </a:lnSpc>
              <a:buClr>
                <a:srgbClr val="0000FF"/>
              </a:buClr>
              <a:buFont typeface="Wingdings" pitchFamily="2" charset="2"/>
              <a:buChar char="Ø"/>
            </a:pPr>
            <a:r>
              <a:rPr lang="zh-CN" altLang="en-US" b="1" dirty="0">
                <a:solidFill>
                  <a:srgbClr val="0000FF"/>
                </a:solidFill>
                <a:latin typeface="华文楷体" panose="02010600040101010101" pitchFamily="2" charset="-122"/>
                <a:ea typeface="华文楷体" panose="02010600040101010101" pitchFamily="2" charset="-122"/>
              </a:rPr>
              <a:t>掌握</a:t>
            </a:r>
            <a:r>
              <a:rPr lang="zh-CN" altLang="zh-CN" b="1" dirty="0">
                <a:solidFill>
                  <a:srgbClr val="0000FF"/>
                </a:solidFill>
                <a:latin typeface="华文楷体" panose="02010600040101010101" pitchFamily="2" charset="-122"/>
                <a:ea typeface="华文楷体" panose="02010600040101010101" pitchFamily="2" charset="-122"/>
              </a:rPr>
              <a:t>：</a:t>
            </a:r>
            <a:r>
              <a:rPr lang="zh-CN" altLang="zh-CN" b="1" dirty="0">
                <a:solidFill>
                  <a:srgbClr val="171D17"/>
                </a:solidFill>
                <a:latin typeface="华文楷体" panose="02010600040101010101" pitchFamily="2" charset="-122"/>
                <a:ea typeface="华文楷体" panose="02010600040101010101" pitchFamily="2" charset="-122"/>
              </a:rPr>
              <a:t>进程的基本概念；</a:t>
            </a:r>
            <a:r>
              <a:rPr lang="en-US" altLang="zh-CN" b="1" dirty="0">
                <a:solidFill>
                  <a:srgbClr val="171D17"/>
                </a:solidFill>
                <a:latin typeface="华文楷体" panose="02010600040101010101" pitchFamily="2" charset="-122"/>
                <a:ea typeface="华文楷体" panose="02010600040101010101" pitchFamily="2" charset="-122"/>
              </a:rPr>
              <a:t>PCB</a:t>
            </a:r>
            <a:r>
              <a:rPr lang="zh-CN" altLang="en-US" b="1" dirty="0">
                <a:solidFill>
                  <a:srgbClr val="171D17"/>
                </a:solidFill>
                <a:latin typeface="华文楷体" panose="02010600040101010101" pitchFamily="2" charset="-122"/>
                <a:ea typeface="华文楷体" panose="02010600040101010101" pitchFamily="2" charset="-122"/>
              </a:rPr>
              <a:t>的作用；</a:t>
            </a:r>
            <a:r>
              <a:rPr lang="zh-CN" altLang="zh-CN" b="1" dirty="0">
                <a:solidFill>
                  <a:srgbClr val="171D17"/>
                </a:solidFill>
                <a:latin typeface="华文楷体" panose="02010600040101010101" pitchFamily="2" charset="-122"/>
                <a:ea typeface="华文楷体" panose="02010600040101010101" pitchFamily="2" charset="-122"/>
              </a:rPr>
              <a:t>进程状态及转换；临界资源；临界区</a:t>
            </a:r>
            <a:r>
              <a:rPr lang="zh-CN" altLang="en-US" b="1" dirty="0">
                <a:solidFill>
                  <a:srgbClr val="171D17"/>
                </a:solidFill>
                <a:latin typeface="华文楷体" panose="02010600040101010101" pitchFamily="2" charset="-122"/>
                <a:ea typeface="华文楷体" panose="02010600040101010101" pitchFamily="2" charset="-122"/>
              </a:rPr>
              <a:t>；</a:t>
            </a:r>
            <a:r>
              <a:rPr lang="zh-CN" altLang="zh-CN" b="1" dirty="0">
                <a:solidFill>
                  <a:srgbClr val="171D17"/>
                </a:solidFill>
                <a:latin typeface="华文楷体" panose="02010600040101010101" pitchFamily="2" charset="-122"/>
                <a:ea typeface="华文楷体" panose="02010600040101010101" pitchFamily="2" charset="-122"/>
              </a:rPr>
              <a:t>信号量机制</a:t>
            </a:r>
            <a:r>
              <a:rPr lang="zh-CN" altLang="en-US" b="1" dirty="0">
                <a:solidFill>
                  <a:srgbClr val="171D17"/>
                </a:solidFill>
                <a:latin typeface="华文楷体" panose="02010600040101010101" pitchFamily="2" charset="-122"/>
                <a:ea typeface="华文楷体" panose="02010600040101010101" pitchFamily="2" charset="-122"/>
              </a:rPr>
              <a:t>及其实现进程同步的基本方法</a:t>
            </a:r>
            <a:r>
              <a:rPr lang="zh-CN" altLang="zh-CN" b="1" dirty="0">
                <a:solidFill>
                  <a:srgbClr val="171D17"/>
                </a:solidFill>
                <a:latin typeface="华文楷体" panose="02010600040101010101" pitchFamily="2" charset="-122"/>
                <a:ea typeface="华文楷体" panose="02010600040101010101" pitchFamily="2" charset="-122"/>
              </a:rPr>
              <a:t>。</a:t>
            </a:r>
          </a:p>
          <a:p>
            <a:pPr>
              <a:lnSpc>
                <a:spcPts val="2625"/>
              </a:lnSpc>
              <a:buClr>
                <a:srgbClr val="0000FF"/>
              </a:buClr>
              <a:buFont typeface="Wingdings" pitchFamily="2" charset="2"/>
              <a:buChar char="Ø"/>
            </a:pPr>
            <a:r>
              <a:rPr lang="zh-CN" altLang="zh-CN" b="1" dirty="0">
                <a:solidFill>
                  <a:srgbClr val="0000FF"/>
                </a:solidFill>
                <a:latin typeface="华文楷体" panose="02010600040101010101" pitchFamily="2" charset="-122"/>
                <a:ea typeface="华文楷体" panose="02010600040101010101" pitchFamily="2" charset="-122"/>
              </a:rPr>
              <a:t>应用：</a:t>
            </a:r>
            <a:r>
              <a:rPr lang="zh-CN" altLang="zh-CN" b="1" dirty="0">
                <a:solidFill>
                  <a:srgbClr val="171D17"/>
                </a:solidFill>
                <a:latin typeface="华文楷体" panose="02010600040101010101" pitchFamily="2" charset="-122"/>
                <a:ea typeface="华文楷体" panose="02010600040101010101" pitchFamily="2" charset="-122"/>
              </a:rPr>
              <a:t>应用信号量机制解决进程同步问题。</a:t>
            </a:r>
            <a:endParaRPr lang="zh-CN" altLang="en-US" b="1" dirty="0">
              <a:solidFill>
                <a:srgbClr val="0000FF"/>
              </a:solidFill>
              <a:effectLst>
                <a:outerShdw blurRad="38100" dist="38100" dir="2700000" algn="tl">
                  <a:srgbClr val="C0C0C0"/>
                </a:outerShdw>
              </a:effectLst>
              <a:latin typeface="华文楷体" panose="02010600040101010101" pitchFamily="2" charset="-122"/>
              <a:ea typeface="华文楷体" panose="02010600040101010101" pitchFamily="2" charset="-122"/>
            </a:endParaRPr>
          </a:p>
        </p:txBody>
      </p:sp>
      <p:sp>
        <p:nvSpPr>
          <p:cNvPr id="2" name="Slide Number Placeholder 1">
            <a:extLst>
              <a:ext uri="{FF2B5EF4-FFF2-40B4-BE49-F238E27FC236}">
                <a16:creationId xmlns:a16="http://schemas.microsoft.com/office/drawing/2014/main" id="{EED52D9A-1503-7546-988F-2741850B3EF6}"/>
              </a:ext>
            </a:extLst>
          </p:cNvPr>
          <p:cNvSpPr>
            <a:spLocks noGrp="1"/>
          </p:cNvSpPr>
          <p:nvPr>
            <p:ph type="sldNum" sz="quarter" idx="12"/>
          </p:nvPr>
        </p:nvSpPr>
        <p:spPr/>
        <p:txBody>
          <a:bodyPr/>
          <a:lstStyle/>
          <a:p>
            <a:fld id="{DC6D1BD5-D0BD-4B4A-ABF2-851E9CF71F86}" type="slidenum">
              <a:rPr lang="zh-CN" altLang="en-US" smtClean="0"/>
              <a:pPr/>
              <a:t>146</a:t>
            </a:fld>
            <a:endParaRPr lang="en-US" altLang="zh-CN" dirty="0"/>
          </a:p>
        </p:txBody>
      </p:sp>
    </p:spTree>
    <p:extLst>
      <p:ext uri="{BB962C8B-B14F-4D97-AF65-F5344CB8AC3E}">
        <p14:creationId xmlns:p14="http://schemas.microsoft.com/office/powerpoint/2010/main" val="1431947621"/>
      </p:ext>
    </p:extLst>
  </p:cSld>
  <p:clrMapOvr>
    <a:masterClrMapping/>
  </p:clrMapOvr>
  <p:transition>
    <p:random/>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07B3-130E-E148-ADE0-ADEEB86344BE}"/>
              </a:ext>
            </a:extLst>
          </p:cNvPr>
          <p:cNvSpPr>
            <a:spLocks noGrp="1"/>
          </p:cNvSpPr>
          <p:nvPr>
            <p:ph type="title"/>
          </p:nvPr>
        </p:nvSpPr>
        <p:spPr/>
        <p:txBody>
          <a:bodyPr/>
          <a:lstStyle/>
          <a:p>
            <a:endParaRPr lang="en-US" dirty="0"/>
          </a:p>
        </p:txBody>
      </p:sp>
      <p:sp>
        <p:nvSpPr>
          <p:cNvPr id="3" name="Slide Number Placeholder 2">
            <a:extLst>
              <a:ext uri="{FF2B5EF4-FFF2-40B4-BE49-F238E27FC236}">
                <a16:creationId xmlns:a16="http://schemas.microsoft.com/office/drawing/2014/main" id="{F58B83CC-D882-2F4D-9D88-77166DA3E778}"/>
              </a:ext>
            </a:extLst>
          </p:cNvPr>
          <p:cNvSpPr>
            <a:spLocks noGrp="1"/>
          </p:cNvSpPr>
          <p:nvPr>
            <p:ph type="sldNum" sz="quarter" idx="12"/>
          </p:nvPr>
        </p:nvSpPr>
        <p:spPr/>
        <p:txBody>
          <a:bodyPr/>
          <a:lstStyle/>
          <a:p>
            <a:fld id="{C306F920-8F9B-6440-868E-E05577D2AEEB}" type="slidenum">
              <a:rPr lang="zh-CN" altLang="en-US" smtClean="0"/>
              <a:pPr/>
              <a:t>147</a:t>
            </a:fld>
            <a:endParaRPr lang="en-US" altLang="zh-CN"/>
          </a:p>
        </p:txBody>
      </p:sp>
      <p:pic>
        <p:nvPicPr>
          <p:cNvPr id="4" name="Picture 3">
            <a:extLst>
              <a:ext uri="{FF2B5EF4-FFF2-40B4-BE49-F238E27FC236}">
                <a16:creationId xmlns:a16="http://schemas.microsoft.com/office/drawing/2014/main" id="{1DD8D4E9-E22A-5542-8F93-806F5C96522C}"/>
              </a:ext>
            </a:extLst>
          </p:cNvPr>
          <p:cNvPicPr>
            <a:picLocks noChangeAspect="1"/>
          </p:cNvPicPr>
          <p:nvPr/>
        </p:nvPicPr>
        <p:blipFill rotWithShape="1">
          <a:blip r:embed="rId3"/>
          <a:srcRect r="83193" b="85235"/>
          <a:stretch/>
        </p:blipFill>
        <p:spPr>
          <a:xfrm>
            <a:off x="203926" y="1179186"/>
            <a:ext cx="1451750" cy="664369"/>
          </a:xfrm>
          <a:prstGeom prst="rect">
            <a:avLst/>
          </a:prstGeom>
        </p:spPr>
      </p:pic>
      <p:pic>
        <p:nvPicPr>
          <p:cNvPr id="5" name="Picture 4">
            <a:extLst>
              <a:ext uri="{FF2B5EF4-FFF2-40B4-BE49-F238E27FC236}">
                <a16:creationId xmlns:a16="http://schemas.microsoft.com/office/drawing/2014/main" id="{49F72A83-52B8-7A4F-83CE-D725389F76A7}"/>
              </a:ext>
            </a:extLst>
          </p:cNvPr>
          <p:cNvPicPr>
            <a:picLocks noChangeAspect="1"/>
          </p:cNvPicPr>
          <p:nvPr/>
        </p:nvPicPr>
        <p:blipFill rotWithShape="1">
          <a:blip r:embed="rId3"/>
          <a:srcRect l="16807" b="85235"/>
          <a:stretch/>
        </p:blipFill>
        <p:spPr>
          <a:xfrm>
            <a:off x="1655676" y="1179186"/>
            <a:ext cx="7186161" cy="664369"/>
          </a:xfrm>
          <a:prstGeom prst="rect">
            <a:avLst/>
          </a:prstGeom>
        </p:spPr>
      </p:pic>
      <p:pic>
        <p:nvPicPr>
          <p:cNvPr id="6" name="Picture 5">
            <a:extLst>
              <a:ext uri="{FF2B5EF4-FFF2-40B4-BE49-F238E27FC236}">
                <a16:creationId xmlns:a16="http://schemas.microsoft.com/office/drawing/2014/main" id="{1426F1EF-AB22-1840-8F69-EA4A9EAB317F}"/>
              </a:ext>
            </a:extLst>
          </p:cNvPr>
          <p:cNvPicPr>
            <a:picLocks noChangeAspect="1"/>
          </p:cNvPicPr>
          <p:nvPr/>
        </p:nvPicPr>
        <p:blipFill rotWithShape="1">
          <a:blip r:embed="rId3"/>
          <a:srcRect t="14765" r="83193" b="53601"/>
          <a:stretch/>
        </p:blipFill>
        <p:spPr>
          <a:xfrm>
            <a:off x="203926" y="1843554"/>
            <a:ext cx="1451750" cy="1423428"/>
          </a:xfrm>
          <a:prstGeom prst="rect">
            <a:avLst/>
          </a:prstGeom>
        </p:spPr>
      </p:pic>
      <p:pic>
        <p:nvPicPr>
          <p:cNvPr id="8" name="Picture 7">
            <a:extLst>
              <a:ext uri="{FF2B5EF4-FFF2-40B4-BE49-F238E27FC236}">
                <a16:creationId xmlns:a16="http://schemas.microsoft.com/office/drawing/2014/main" id="{A788957E-4550-1E4D-BC6B-0F50220D21BA}"/>
              </a:ext>
            </a:extLst>
          </p:cNvPr>
          <p:cNvPicPr>
            <a:picLocks noChangeAspect="1"/>
          </p:cNvPicPr>
          <p:nvPr/>
        </p:nvPicPr>
        <p:blipFill rotWithShape="1">
          <a:blip r:embed="rId3"/>
          <a:srcRect l="16808" t="14765" r="-1" b="56001"/>
          <a:stretch/>
        </p:blipFill>
        <p:spPr>
          <a:xfrm>
            <a:off x="1655676" y="1843554"/>
            <a:ext cx="7186161" cy="1315416"/>
          </a:xfrm>
          <a:prstGeom prst="rect">
            <a:avLst/>
          </a:prstGeom>
        </p:spPr>
      </p:pic>
      <p:pic>
        <p:nvPicPr>
          <p:cNvPr id="9" name="Picture 8">
            <a:extLst>
              <a:ext uri="{FF2B5EF4-FFF2-40B4-BE49-F238E27FC236}">
                <a16:creationId xmlns:a16="http://schemas.microsoft.com/office/drawing/2014/main" id="{5A55F3DE-C0F5-D94E-86F8-3E4B78A4E941}"/>
              </a:ext>
            </a:extLst>
          </p:cNvPr>
          <p:cNvPicPr>
            <a:picLocks noChangeAspect="1"/>
          </p:cNvPicPr>
          <p:nvPr/>
        </p:nvPicPr>
        <p:blipFill rotWithShape="1">
          <a:blip r:embed="rId3"/>
          <a:srcRect t="43999" r="83193" b="38836"/>
          <a:stretch/>
        </p:blipFill>
        <p:spPr>
          <a:xfrm>
            <a:off x="203927" y="3158970"/>
            <a:ext cx="1451750" cy="772381"/>
          </a:xfrm>
          <a:prstGeom prst="rect">
            <a:avLst/>
          </a:prstGeom>
        </p:spPr>
      </p:pic>
      <p:pic>
        <p:nvPicPr>
          <p:cNvPr id="10" name="Picture 9">
            <a:extLst>
              <a:ext uri="{FF2B5EF4-FFF2-40B4-BE49-F238E27FC236}">
                <a16:creationId xmlns:a16="http://schemas.microsoft.com/office/drawing/2014/main" id="{C0B21577-89B9-E44B-B9DD-FF5C79B43933}"/>
              </a:ext>
            </a:extLst>
          </p:cNvPr>
          <p:cNvPicPr>
            <a:picLocks noChangeAspect="1"/>
          </p:cNvPicPr>
          <p:nvPr/>
        </p:nvPicPr>
        <p:blipFill rotWithShape="1">
          <a:blip r:embed="rId3"/>
          <a:srcRect l="16807" t="43999" r="1078" b="38836"/>
          <a:stretch/>
        </p:blipFill>
        <p:spPr>
          <a:xfrm>
            <a:off x="1655675" y="3158970"/>
            <a:ext cx="7093039" cy="772382"/>
          </a:xfrm>
          <a:prstGeom prst="rect">
            <a:avLst/>
          </a:prstGeom>
        </p:spPr>
      </p:pic>
      <p:pic>
        <p:nvPicPr>
          <p:cNvPr id="11" name="Picture 10">
            <a:extLst>
              <a:ext uri="{FF2B5EF4-FFF2-40B4-BE49-F238E27FC236}">
                <a16:creationId xmlns:a16="http://schemas.microsoft.com/office/drawing/2014/main" id="{5C955C98-6A04-4043-A312-49720171037F}"/>
              </a:ext>
            </a:extLst>
          </p:cNvPr>
          <p:cNvPicPr>
            <a:picLocks noChangeAspect="1"/>
          </p:cNvPicPr>
          <p:nvPr/>
        </p:nvPicPr>
        <p:blipFill rotWithShape="1">
          <a:blip r:embed="rId3"/>
          <a:srcRect t="61164" r="83193"/>
          <a:stretch/>
        </p:blipFill>
        <p:spPr>
          <a:xfrm>
            <a:off x="203927" y="3931351"/>
            <a:ext cx="1451748" cy="1747463"/>
          </a:xfrm>
          <a:prstGeom prst="rect">
            <a:avLst/>
          </a:prstGeom>
        </p:spPr>
      </p:pic>
      <p:pic>
        <p:nvPicPr>
          <p:cNvPr id="12" name="Picture 11">
            <a:extLst>
              <a:ext uri="{FF2B5EF4-FFF2-40B4-BE49-F238E27FC236}">
                <a16:creationId xmlns:a16="http://schemas.microsoft.com/office/drawing/2014/main" id="{747CBED9-1442-4349-BD12-FA7FD8AD8C74}"/>
              </a:ext>
            </a:extLst>
          </p:cNvPr>
          <p:cNvPicPr>
            <a:picLocks noChangeAspect="1"/>
          </p:cNvPicPr>
          <p:nvPr/>
        </p:nvPicPr>
        <p:blipFill rotWithShape="1">
          <a:blip r:embed="rId3"/>
          <a:srcRect l="16807" t="61165" b="-1"/>
          <a:stretch/>
        </p:blipFill>
        <p:spPr>
          <a:xfrm>
            <a:off x="1655674" y="3931351"/>
            <a:ext cx="7186163" cy="1747463"/>
          </a:xfrm>
          <a:prstGeom prst="rect">
            <a:avLst/>
          </a:prstGeom>
        </p:spPr>
      </p:pic>
    </p:spTree>
    <p:extLst>
      <p:ext uri="{BB962C8B-B14F-4D97-AF65-F5344CB8AC3E}">
        <p14:creationId xmlns:p14="http://schemas.microsoft.com/office/powerpoint/2010/main" val="3201769338"/>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p:tgtEl>
                                          <p:spTgt spid="9"/>
                                        </p:tgtEl>
                                        <p:attrNameLst>
                                          <p:attrName>ppt_y</p:attrName>
                                        </p:attrNameLst>
                                      </p:cBhvr>
                                      <p:tavLst>
                                        <p:tav tm="0">
                                          <p:val>
                                            <p:strVal val="#ppt_y+#ppt_h*1.125000"/>
                                          </p:val>
                                        </p:tav>
                                        <p:tav tm="100000">
                                          <p:val>
                                            <p:strVal val="#ppt_y"/>
                                          </p:val>
                                        </p:tav>
                                      </p:tavLst>
                                    </p:anim>
                                    <p:animEffect transition="in" filter="wipe(up)">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p:tgtEl>
                                          <p:spTgt spid="10"/>
                                        </p:tgtEl>
                                        <p:attrNameLst>
                                          <p:attrName>ppt_y</p:attrName>
                                        </p:attrNameLst>
                                      </p:cBhvr>
                                      <p:tavLst>
                                        <p:tav tm="0">
                                          <p:val>
                                            <p:strVal val="#ppt_y+#ppt_h*1.125000"/>
                                          </p:val>
                                        </p:tav>
                                        <p:tav tm="100000">
                                          <p:val>
                                            <p:strVal val="#ppt_y"/>
                                          </p:val>
                                        </p:tav>
                                      </p:tavLst>
                                    </p:anim>
                                    <p:animEffect transition="in" filter="wipe(up)">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p:tgtEl>
                                          <p:spTgt spid="11"/>
                                        </p:tgtEl>
                                        <p:attrNameLst>
                                          <p:attrName>ppt_y</p:attrName>
                                        </p:attrNameLst>
                                      </p:cBhvr>
                                      <p:tavLst>
                                        <p:tav tm="0">
                                          <p:val>
                                            <p:strVal val="#ppt_y+#ppt_h*1.125000"/>
                                          </p:val>
                                        </p:tav>
                                        <p:tav tm="100000">
                                          <p:val>
                                            <p:strVal val="#ppt_y"/>
                                          </p:val>
                                        </p:tav>
                                      </p:tavLst>
                                    </p:anim>
                                    <p:animEffect transition="in" filter="wipe(up)">
                                      <p:cBhvr>
                                        <p:cTn id="44" dur="5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07B3-130E-E148-ADE0-ADEEB86344BE}"/>
              </a:ext>
            </a:extLst>
          </p:cNvPr>
          <p:cNvSpPr>
            <a:spLocks noGrp="1"/>
          </p:cNvSpPr>
          <p:nvPr>
            <p:ph type="title"/>
          </p:nvPr>
        </p:nvSpPr>
        <p:spPr/>
        <p:txBody>
          <a:bodyPr/>
          <a:lstStyle/>
          <a:p>
            <a:r>
              <a:rPr lang="zh-TW" altLang="en-US" dirty="0"/>
              <a:t>进程的概念</a:t>
            </a:r>
            <a:endParaRPr lang="en-US" dirty="0"/>
          </a:p>
        </p:txBody>
      </p:sp>
      <p:sp>
        <p:nvSpPr>
          <p:cNvPr id="3" name="Slide Number Placeholder 2">
            <a:extLst>
              <a:ext uri="{FF2B5EF4-FFF2-40B4-BE49-F238E27FC236}">
                <a16:creationId xmlns:a16="http://schemas.microsoft.com/office/drawing/2014/main" id="{F58B83CC-D882-2F4D-9D88-77166DA3E778}"/>
              </a:ext>
            </a:extLst>
          </p:cNvPr>
          <p:cNvSpPr>
            <a:spLocks noGrp="1"/>
          </p:cNvSpPr>
          <p:nvPr>
            <p:ph type="sldNum" sz="quarter" idx="12"/>
          </p:nvPr>
        </p:nvSpPr>
        <p:spPr/>
        <p:txBody>
          <a:bodyPr/>
          <a:lstStyle/>
          <a:p>
            <a:fld id="{C306F920-8F9B-6440-868E-E05577D2AEEB}" type="slidenum">
              <a:rPr lang="zh-CN" altLang="en-US" smtClean="0"/>
              <a:pPr/>
              <a:t>148</a:t>
            </a:fld>
            <a:endParaRPr lang="en-US" altLang="zh-CN"/>
          </a:p>
        </p:txBody>
      </p:sp>
      <p:pic>
        <p:nvPicPr>
          <p:cNvPr id="5" name="Picture 4">
            <a:extLst>
              <a:ext uri="{FF2B5EF4-FFF2-40B4-BE49-F238E27FC236}">
                <a16:creationId xmlns:a16="http://schemas.microsoft.com/office/drawing/2014/main" id="{849BE67B-82BE-1346-A553-822E0490232C}"/>
              </a:ext>
            </a:extLst>
          </p:cNvPr>
          <p:cNvPicPr>
            <a:picLocks noChangeAspect="1"/>
          </p:cNvPicPr>
          <p:nvPr/>
        </p:nvPicPr>
        <p:blipFill rotWithShape="1">
          <a:blip r:embed="rId2"/>
          <a:srcRect r="82502"/>
          <a:stretch/>
        </p:blipFill>
        <p:spPr>
          <a:xfrm>
            <a:off x="0" y="1817670"/>
            <a:ext cx="1601670" cy="3222661"/>
          </a:xfrm>
          <a:prstGeom prst="rect">
            <a:avLst/>
          </a:prstGeom>
        </p:spPr>
      </p:pic>
      <p:pic>
        <p:nvPicPr>
          <p:cNvPr id="6" name="Picture 5">
            <a:extLst>
              <a:ext uri="{FF2B5EF4-FFF2-40B4-BE49-F238E27FC236}">
                <a16:creationId xmlns:a16="http://schemas.microsoft.com/office/drawing/2014/main" id="{6470EAA3-23CF-6D4A-A71A-08A940A07552}"/>
              </a:ext>
            </a:extLst>
          </p:cNvPr>
          <p:cNvPicPr>
            <a:picLocks noChangeAspect="1"/>
          </p:cNvPicPr>
          <p:nvPr/>
        </p:nvPicPr>
        <p:blipFill rotWithShape="1">
          <a:blip r:embed="rId2"/>
          <a:srcRect l="17498" b="75137"/>
          <a:stretch/>
        </p:blipFill>
        <p:spPr>
          <a:xfrm>
            <a:off x="1601670" y="1817670"/>
            <a:ext cx="7551666" cy="801241"/>
          </a:xfrm>
          <a:prstGeom prst="rect">
            <a:avLst/>
          </a:prstGeom>
        </p:spPr>
      </p:pic>
      <p:pic>
        <p:nvPicPr>
          <p:cNvPr id="7" name="Picture 6">
            <a:extLst>
              <a:ext uri="{FF2B5EF4-FFF2-40B4-BE49-F238E27FC236}">
                <a16:creationId xmlns:a16="http://schemas.microsoft.com/office/drawing/2014/main" id="{363579C8-307D-E04E-915F-02C41A29F38B}"/>
              </a:ext>
            </a:extLst>
          </p:cNvPr>
          <p:cNvPicPr>
            <a:picLocks noChangeAspect="1"/>
          </p:cNvPicPr>
          <p:nvPr/>
        </p:nvPicPr>
        <p:blipFill rotWithShape="1">
          <a:blip r:embed="rId2"/>
          <a:srcRect l="17498" t="24863" b="44972"/>
          <a:stretch/>
        </p:blipFill>
        <p:spPr>
          <a:xfrm>
            <a:off x="1601670" y="2618910"/>
            <a:ext cx="7551666" cy="972108"/>
          </a:xfrm>
          <a:prstGeom prst="rect">
            <a:avLst/>
          </a:prstGeom>
        </p:spPr>
      </p:pic>
      <p:pic>
        <p:nvPicPr>
          <p:cNvPr id="8" name="Picture 7">
            <a:extLst>
              <a:ext uri="{FF2B5EF4-FFF2-40B4-BE49-F238E27FC236}">
                <a16:creationId xmlns:a16="http://schemas.microsoft.com/office/drawing/2014/main" id="{F1D80963-B354-0F44-ACE6-02EFEFFD5D79}"/>
              </a:ext>
            </a:extLst>
          </p:cNvPr>
          <p:cNvPicPr>
            <a:picLocks noChangeAspect="1"/>
          </p:cNvPicPr>
          <p:nvPr/>
        </p:nvPicPr>
        <p:blipFill rotWithShape="1">
          <a:blip r:embed="rId2"/>
          <a:srcRect l="17498" t="55027" r="102" b="34332"/>
          <a:stretch/>
        </p:blipFill>
        <p:spPr>
          <a:xfrm>
            <a:off x="1601670" y="3591018"/>
            <a:ext cx="7542330" cy="342900"/>
          </a:xfrm>
          <a:prstGeom prst="rect">
            <a:avLst/>
          </a:prstGeom>
        </p:spPr>
      </p:pic>
      <p:pic>
        <p:nvPicPr>
          <p:cNvPr id="9" name="Picture 8">
            <a:extLst>
              <a:ext uri="{FF2B5EF4-FFF2-40B4-BE49-F238E27FC236}">
                <a16:creationId xmlns:a16="http://schemas.microsoft.com/office/drawing/2014/main" id="{79597647-DD6F-9244-8EED-96625D6E6244}"/>
              </a:ext>
            </a:extLst>
          </p:cNvPr>
          <p:cNvPicPr>
            <a:picLocks noChangeAspect="1"/>
          </p:cNvPicPr>
          <p:nvPr/>
        </p:nvPicPr>
        <p:blipFill rotWithShape="1">
          <a:blip r:embed="rId2"/>
          <a:srcRect l="17601" t="65668" r="-102"/>
          <a:stretch/>
        </p:blipFill>
        <p:spPr>
          <a:xfrm>
            <a:off x="1611006" y="3933918"/>
            <a:ext cx="7551666" cy="1106412"/>
          </a:xfrm>
          <a:prstGeom prst="rect">
            <a:avLst/>
          </a:prstGeom>
        </p:spPr>
      </p:pic>
    </p:spTree>
    <p:extLst>
      <p:ext uri="{BB962C8B-B14F-4D97-AF65-F5344CB8AC3E}">
        <p14:creationId xmlns:p14="http://schemas.microsoft.com/office/powerpoint/2010/main" val="170234409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07B3-130E-E148-ADE0-ADEEB86344BE}"/>
              </a:ext>
            </a:extLst>
          </p:cNvPr>
          <p:cNvSpPr>
            <a:spLocks noGrp="1"/>
          </p:cNvSpPr>
          <p:nvPr>
            <p:ph type="title"/>
          </p:nvPr>
        </p:nvSpPr>
        <p:spPr/>
        <p:txBody>
          <a:bodyPr/>
          <a:lstStyle/>
          <a:p>
            <a:r>
              <a:rPr lang="zh-TW" altLang="en-US" dirty="0"/>
              <a:t>进程的状态和转换</a:t>
            </a:r>
            <a:endParaRPr lang="en-US" dirty="0"/>
          </a:p>
        </p:txBody>
      </p:sp>
      <p:sp>
        <p:nvSpPr>
          <p:cNvPr id="3" name="Slide Number Placeholder 2">
            <a:extLst>
              <a:ext uri="{FF2B5EF4-FFF2-40B4-BE49-F238E27FC236}">
                <a16:creationId xmlns:a16="http://schemas.microsoft.com/office/drawing/2014/main" id="{F58B83CC-D882-2F4D-9D88-77166DA3E778}"/>
              </a:ext>
            </a:extLst>
          </p:cNvPr>
          <p:cNvSpPr>
            <a:spLocks noGrp="1"/>
          </p:cNvSpPr>
          <p:nvPr>
            <p:ph type="sldNum" sz="quarter" idx="12"/>
          </p:nvPr>
        </p:nvSpPr>
        <p:spPr/>
        <p:txBody>
          <a:bodyPr/>
          <a:lstStyle/>
          <a:p>
            <a:fld id="{C306F920-8F9B-6440-868E-E05577D2AEEB}" type="slidenum">
              <a:rPr lang="zh-CN" altLang="en-US" smtClean="0"/>
              <a:pPr/>
              <a:t>149</a:t>
            </a:fld>
            <a:endParaRPr lang="en-US" altLang="zh-CN"/>
          </a:p>
        </p:txBody>
      </p:sp>
      <p:pic>
        <p:nvPicPr>
          <p:cNvPr id="7" name="Picture 6">
            <a:extLst>
              <a:ext uri="{FF2B5EF4-FFF2-40B4-BE49-F238E27FC236}">
                <a16:creationId xmlns:a16="http://schemas.microsoft.com/office/drawing/2014/main" id="{02002C44-5BC0-6D42-83A3-0AA3A3F429E7}"/>
              </a:ext>
            </a:extLst>
          </p:cNvPr>
          <p:cNvPicPr>
            <a:picLocks noChangeAspect="1"/>
          </p:cNvPicPr>
          <p:nvPr/>
        </p:nvPicPr>
        <p:blipFill rotWithShape="1">
          <a:blip r:embed="rId2"/>
          <a:srcRect r="89287"/>
          <a:stretch/>
        </p:blipFill>
        <p:spPr>
          <a:xfrm>
            <a:off x="577850" y="942922"/>
            <a:ext cx="861803" cy="4972050"/>
          </a:xfrm>
          <a:prstGeom prst="rect">
            <a:avLst/>
          </a:prstGeom>
        </p:spPr>
      </p:pic>
      <p:pic>
        <p:nvPicPr>
          <p:cNvPr id="5" name="Picture 4">
            <a:extLst>
              <a:ext uri="{FF2B5EF4-FFF2-40B4-BE49-F238E27FC236}">
                <a16:creationId xmlns:a16="http://schemas.microsoft.com/office/drawing/2014/main" id="{1D241380-8616-2547-8838-1F5C406C3D98}"/>
              </a:ext>
            </a:extLst>
          </p:cNvPr>
          <p:cNvPicPr>
            <a:picLocks noChangeAspect="1"/>
          </p:cNvPicPr>
          <p:nvPr/>
        </p:nvPicPr>
        <p:blipFill rotWithShape="1">
          <a:blip r:embed="rId2"/>
          <a:srcRect l="10713" b="69551"/>
          <a:stretch/>
        </p:blipFill>
        <p:spPr>
          <a:xfrm>
            <a:off x="1439653" y="942922"/>
            <a:ext cx="7182797" cy="1513970"/>
          </a:xfrm>
          <a:prstGeom prst="rect">
            <a:avLst/>
          </a:prstGeom>
        </p:spPr>
      </p:pic>
      <p:pic>
        <p:nvPicPr>
          <p:cNvPr id="6" name="Picture 5">
            <a:extLst>
              <a:ext uri="{FF2B5EF4-FFF2-40B4-BE49-F238E27FC236}">
                <a16:creationId xmlns:a16="http://schemas.microsoft.com/office/drawing/2014/main" id="{7C6BE5A0-4561-E540-AAA6-B223267A2FD8}"/>
              </a:ext>
            </a:extLst>
          </p:cNvPr>
          <p:cNvPicPr>
            <a:picLocks noChangeAspect="1"/>
          </p:cNvPicPr>
          <p:nvPr/>
        </p:nvPicPr>
        <p:blipFill rotWithShape="1">
          <a:blip r:embed="rId2"/>
          <a:srcRect l="10713" t="30449" b="46742"/>
          <a:stretch/>
        </p:blipFill>
        <p:spPr>
          <a:xfrm>
            <a:off x="1439653" y="2456892"/>
            <a:ext cx="7182797" cy="1134126"/>
          </a:xfrm>
          <a:prstGeom prst="rect">
            <a:avLst/>
          </a:prstGeom>
        </p:spPr>
      </p:pic>
      <p:pic>
        <p:nvPicPr>
          <p:cNvPr id="8" name="Picture 7">
            <a:extLst>
              <a:ext uri="{FF2B5EF4-FFF2-40B4-BE49-F238E27FC236}">
                <a16:creationId xmlns:a16="http://schemas.microsoft.com/office/drawing/2014/main" id="{4B12144B-7774-9149-A215-8DC79EF8E306}"/>
              </a:ext>
            </a:extLst>
          </p:cNvPr>
          <p:cNvPicPr>
            <a:picLocks noChangeAspect="1"/>
          </p:cNvPicPr>
          <p:nvPr/>
        </p:nvPicPr>
        <p:blipFill rotWithShape="1">
          <a:blip r:embed="rId2"/>
          <a:srcRect l="10713" t="53258" b="647"/>
          <a:stretch/>
        </p:blipFill>
        <p:spPr>
          <a:xfrm>
            <a:off x="1439653" y="3591018"/>
            <a:ext cx="7182797" cy="2291861"/>
          </a:xfrm>
          <a:prstGeom prst="rect">
            <a:avLst/>
          </a:prstGeom>
        </p:spPr>
      </p:pic>
    </p:spTree>
    <p:extLst>
      <p:ext uri="{BB962C8B-B14F-4D97-AF65-F5344CB8AC3E}">
        <p14:creationId xmlns:p14="http://schemas.microsoft.com/office/powerpoint/2010/main" val="248365002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strips(down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strips(down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07B3-130E-E148-ADE0-ADEEB86344BE}"/>
              </a:ext>
            </a:extLst>
          </p:cNvPr>
          <p:cNvSpPr>
            <a:spLocks noGrp="1"/>
          </p:cNvSpPr>
          <p:nvPr>
            <p:ph type="title"/>
          </p:nvPr>
        </p:nvSpPr>
        <p:spPr/>
        <p:txBody>
          <a:bodyPr/>
          <a:lstStyle/>
          <a:p>
            <a:r>
              <a:rPr lang="zh-TW" altLang="en-US" dirty="0"/>
              <a:t>进程的控制结构</a:t>
            </a:r>
            <a:r>
              <a:rPr lang="en-US" altLang="zh-TW" dirty="0"/>
              <a:t>/</a:t>
            </a:r>
            <a:r>
              <a:rPr lang="zh-TW" altLang="en-US" dirty="0"/>
              <a:t>数据结构</a:t>
            </a:r>
            <a:endParaRPr lang="zh-TW" altLang="en-US" dirty="0">
              <a:effectLst/>
            </a:endParaRPr>
          </a:p>
        </p:txBody>
      </p:sp>
      <p:sp>
        <p:nvSpPr>
          <p:cNvPr id="3" name="Slide Number Placeholder 2">
            <a:extLst>
              <a:ext uri="{FF2B5EF4-FFF2-40B4-BE49-F238E27FC236}">
                <a16:creationId xmlns:a16="http://schemas.microsoft.com/office/drawing/2014/main" id="{F58B83CC-D882-2F4D-9D88-77166DA3E778}"/>
              </a:ext>
            </a:extLst>
          </p:cNvPr>
          <p:cNvSpPr>
            <a:spLocks noGrp="1"/>
          </p:cNvSpPr>
          <p:nvPr>
            <p:ph type="sldNum" sz="quarter" idx="12"/>
          </p:nvPr>
        </p:nvSpPr>
        <p:spPr/>
        <p:txBody>
          <a:bodyPr/>
          <a:lstStyle/>
          <a:p>
            <a:fld id="{C306F920-8F9B-6440-868E-E05577D2AEEB}" type="slidenum">
              <a:rPr lang="zh-CN" altLang="en-US" smtClean="0"/>
              <a:pPr/>
              <a:t>150</a:t>
            </a:fld>
            <a:endParaRPr lang="en-US" altLang="zh-CN"/>
          </a:p>
        </p:txBody>
      </p:sp>
      <p:pic>
        <p:nvPicPr>
          <p:cNvPr id="8" name="Picture 7">
            <a:extLst>
              <a:ext uri="{FF2B5EF4-FFF2-40B4-BE49-F238E27FC236}">
                <a16:creationId xmlns:a16="http://schemas.microsoft.com/office/drawing/2014/main" id="{123388AD-622F-9940-B28E-CD9C7F906C1C}"/>
              </a:ext>
            </a:extLst>
          </p:cNvPr>
          <p:cNvPicPr>
            <a:picLocks noChangeAspect="1"/>
          </p:cNvPicPr>
          <p:nvPr/>
        </p:nvPicPr>
        <p:blipFill rotWithShape="1">
          <a:blip r:embed="rId2"/>
          <a:srcRect l="-1" t="63620" r="80108" b="206"/>
          <a:stretch/>
        </p:blipFill>
        <p:spPr>
          <a:xfrm>
            <a:off x="458419" y="2339974"/>
            <a:ext cx="1629306" cy="2439176"/>
          </a:xfrm>
          <a:prstGeom prst="rect">
            <a:avLst/>
          </a:prstGeom>
        </p:spPr>
      </p:pic>
      <p:pic>
        <p:nvPicPr>
          <p:cNvPr id="10" name="Picture 9">
            <a:extLst>
              <a:ext uri="{FF2B5EF4-FFF2-40B4-BE49-F238E27FC236}">
                <a16:creationId xmlns:a16="http://schemas.microsoft.com/office/drawing/2014/main" id="{4C47293A-511D-BE40-AF99-840625928A5D}"/>
              </a:ext>
            </a:extLst>
          </p:cNvPr>
          <p:cNvPicPr>
            <a:picLocks noChangeAspect="1"/>
          </p:cNvPicPr>
          <p:nvPr/>
        </p:nvPicPr>
        <p:blipFill rotWithShape="1">
          <a:blip r:embed="rId2"/>
          <a:srcRect l="19892" t="63620" r="-449" b="206"/>
          <a:stretch/>
        </p:blipFill>
        <p:spPr>
          <a:xfrm>
            <a:off x="2087725" y="2339974"/>
            <a:ext cx="6597857" cy="2439176"/>
          </a:xfrm>
          <a:prstGeom prst="rect">
            <a:avLst/>
          </a:prstGeom>
        </p:spPr>
      </p:pic>
    </p:spTree>
    <p:extLst>
      <p:ext uri="{BB962C8B-B14F-4D97-AF65-F5344CB8AC3E}">
        <p14:creationId xmlns:p14="http://schemas.microsoft.com/office/powerpoint/2010/main" val="2201673276"/>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07B3-130E-E148-ADE0-ADEEB86344BE}"/>
              </a:ext>
            </a:extLst>
          </p:cNvPr>
          <p:cNvSpPr>
            <a:spLocks noGrp="1"/>
          </p:cNvSpPr>
          <p:nvPr>
            <p:ph type="title"/>
          </p:nvPr>
        </p:nvSpPr>
        <p:spPr/>
        <p:txBody>
          <a:bodyPr/>
          <a:lstStyle/>
          <a:p>
            <a:r>
              <a:rPr lang="zh-TW" altLang="en-US" sz="2100" dirty="0"/>
              <a:t>进程的控制</a:t>
            </a:r>
            <a:r>
              <a:rPr lang="en-US" altLang="zh-TW" sz="2100" dirty="0"/>
              <a:t>(</a:t>
            </a:r>
            <a:r>
              <a:rPr lang="zh-TW" altLang="en-US" sz="2100" dirty="0"/>
              <a:t>也就是进程的创建、终止、阻塞、唤醒的过程</a:t>
            </a:r>
            <a:r>
              <a:rPr lang="en-US" altLang="zh-TW" sz="2100" dirty="0"/>
              <a:t>) </a:t>
            </a:r>
            <a:endParaRPr lang="zh-TW" altLang="en-US" sz="2100" dirty="0"/>
          </a:p>
        </p:txBody>
      </p:sp>
      <p:sp>
        <p:nvSpPr>
          <p:cNvPr id="3" name="Slide Number Placeholder 2">
            <a:extLst>
              <a:ext uri="{FF2B5EF4-FFF2-40B4-BE49-F238E27FC236}">
                <a16:creationId xmlns:a16="http://schemas.microsoft.com/office/drawing/2014/main" id="{F58B83CC-D882-2F4D-9D88-77166DA3E778}"/>
              </a:ext>
            </a:extLst>
          </p:cNvPr>
          <p:cNvSpPr>
            <a:spLocks noGrp="1"/>
          </p:cNvSpPr>
          <p:nvPr>
            <p:ph type="sldNum" sz="quarter" idx="12"/>
          </p:nvPr>
        </p:nvSpPr>
        <p:spPr/>
        <p:txBody>
          <a:bodyPr/>
          <a:lstStyle/>
          <a:p>
            <a:fld id="{C306F920-8F9B-6440-868E-E05577D2AEEB}" type="slidenum">
              <a:rPr lang="zh-CN" altLang="en-US" smtClean="0"/>
              <a:pPr/>
              <a:t>151</a:t>
            </a:fld>
            <a:endParaRPr lang="en-US" altLang="zh-CN"/>
          </a:p>
        </p:txBody>
      </p:sp>
      <p:grpSp>
        <p:nvGrpSpPr>
          <p:cNvPr id="6" name="Group 5">
            <a:extLst>
              <a:ext uri="{FF2B5EF4-FFF2-40B4-BE49-F238E27FC236}">
                <a16:creationId xmlns:a16="http://schemas.microsoft.com/office/drawing/2014/main" id="{12A34AF5-95F4-8D44-8F00-21922597CA15}"/>
              </a:ext>
            </a:extLst>
          </p:cNvPr>
          <p:cNvGrpSpPr/>
          <p:nvPr/>
        </p:nvGrpSpPr>
        <p:grpSpPr>
          <a:xfrm>
            <a:off x="171890" y="1861915"/>
            <a:ext cx="8775260" cy="3827847"/>
            <a:chOff x="229187" y="1339553"/>
            <a:chExt cx="11700346" cy="5103796"/>
          </a:xfrm>
        </p:grpSpPr>
        <p:pic>
          <p:nvPicPr>
            <p:cNvPr id="4" name="Picture 3">
              <a:extLst>
                <a:ext uri="{FF2B5EF4-FFF2-40B4-BE49-F238E27FC236}">
                  <a16:creationId xmlns:a16="http://schemas.microsoft.com/office/drawing/2014/main" id="{B5D89962-A16B-1B4A-8A67-1BAE17B10088}"/>
                </a:ext>
              </a:extLst>
            </p:cNvPr>
            <p:cNvPicPr>
              <a:picLocks noChangeAspect="1"/>
            </p:cNvPicPr>
            <p:nvPr/>
          </p:nvPicPr>
          <p:blipFill>
            <a:blip r:embed="rId3"/>
            <a:stretch>
              <a:fillRect/>
            </a:stretch>
          </p:blipFill>
          <p:spPr>
            <a:xfrm>
              <a:off x="229187" y="1339553"/>
              <a:ext cx="11700346" cy="5103796"/>
            </a:xfrm>
            <a:prstGeom prst="rect">
              <a:avLst/>
            </a:prstGeom>
          </p:spPr>
        </p:pic>
        <p:sp>
          <p:nvSpPr>
            <p:cNvPr id="5" name="Rectangle 4">
              <a:extLst>
                <a:ext uri="{FF2B5EF4-FFF2-40B4-BE49-F238E27FC236}">
                  <a16:creationId xmlns:a16="http://schemas.microsoft.com/office/drawing/2014/main" id="{8C677C44-8BC7-6443-9221-3C1E4EC971F7}"/>
                </a:ext>
              </a:extLst>
            </p:cNvPr>
            <p:cNvSpPr/>
            <p:nvPr/>
          </p:nvSpPr>
          <p:spPr>
            <a:xfrm>
              <a:off x="911424" y="1700808"/>
              <a:ext cx="11018109" cy="4742541"/>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600"/>
            </a:p>
          </p:txBody>
        </p:sp>
      </p:grpSp>
      <p:pic>
        <p:nvPicPr>
          <p:cNvPr id="7" name="Picture 6">
            <a:extLst>
              <a:ext uri="{FF2B5EF4-FFF2-40B4-BE49-F238E27FC236}">
                <a16:creationId xmlns:a16="http://schemas.microsoft.com/office/drawing/2014/main" id="{C0B9833B-D8AA-6045-853E-7FEA6667B21A}"/>
              </a:ext>
            </a:extLst>
          </p:cNvPr>
          <p:cNvPicPr>
            <a:picLocks noChangeAspect="1"/>
          </p:cNvPicPr>
          <p:nvPr/>
        </p:nvPicPr>
        <p:blipFill rotWithShape="1">
          <a:blip r:embed="rId3"/>
          <a:srcRect l="5831" t="7079" b="54992"/>
          <a:stretch/>
        </p:blipFill>
        <p:spPr>
          <a:xfrm>
            <a:off x="683568" y="2132856"/>
            <a:ext cx="8263582" cy="1451875"/>
          </a:xfrm>
          <a:prstGeom prst="rect">
            <a:avLst/>
          </a:prstGeom>
        </p:spPr>
      </p:pic>
      <p:pic>
        <p:nvPicPr>
          <p:cNvPr id="8" name="Picture 7">
            <a:extLst>
              <a:ext uri="{FF2B5EF4-FFF2-40B4-BE49-F238E27FC236}">
                <a16:creationId xmlns:a16="http://schemas.microsoft.com/office/drawing/2014/main" id="{1B5CA7A0-4402-3449-B1D1-73D23B47032B}"/>
              </a:ext>
            </a:extLst>
          </p:cNvPr>
          <p:cNvPicPr>
            <a:picLocks noChangeAspect="1"/>
          </p:cNvPicPr>
          <p:nvPr/>
        </p:nvPicPr>
        <p:blipFill rotWithShape="1">
          <a:blip r:embed="rId3"/>
          <a:srcRect l="5831" t="44815" b="357"/>
          <a:stretch/>
        </p:blipFill>
        <p:spPr>
          <a:xfrm>
            <a:off x="683568" y="3591018"/>
            <a:ext cx="8263582" cy="2098744"/>
          </a:xfrm>
          <a:prstGeom prst="rect">
            <a:avLst/>
          </a:prstGeom>
        </p:spPr>
      </p:pic>
    </p:spTree>
    <p:extLst>
      <p:ext uri="{BB962C8B-B14F-4D97-AF65-F5344CB8AC3E}">
        <p14:creationId xmlns:p14="http://schemas.microsoft.com/office/powerpoint/2010/main" val="755823952"/>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07B3-130E-E148-ADE0-ADEEB86344BE}"/>
              </a:ext>
            </a:extLst>
          </p:cNvPr>
          <p:cNvSpPr>
            <a:spLocks noGrp="1"/>
          </p:cNvSpPr>
          <p:nvPr>
            <p:ph type="title"/>
          </p:nvPr>
        </p:nvSpPr>
        <p:spPr/>
        <p:txBody>
          <a:bodyPr/>
          <a:lstStyle/>
          <a:p>
            <a:r>
              <a:rPr lang="zh-TW" altLang="en-US" sz="2100" dirty="0"/>
              <a:t>进程的控制</a:t>
            </a:r>
            <a:r>
              <a:rPr lang="en-US" altLang="zh-TW" sz="2100" dirty="0"/>
              <a:t>(</a:t>
            </a:r>
            <a:r>
              <a:rPr lang="zh-TW" altLang="en-US" sz="2100" dirty="0"/>
              <a:t>也就是进程的创建、终止、阻塞、唤醒的过程</a:t>
            </a:r>
            <a:r>
              <a:rPr lang="en-US" altLang="zh-TW" sz="2100" dirty="0"/>
              <a:t>) </a:t>
            </a:r>
            <a:endParaRPr lang="zh-TW" altLang="en-US" sz="2100" dirty="0"/>
          </a:p>
        </p:txBody>
      </p:sp>
      <p:sp>
        <p:nvSpPr>
          <p:cNvPr id="3" name="Slide Number Placeholder 2">
            <a:extLst>
              <a:ext uri="{FF2B5EF4-FFF2-40B4-BE49-F238E27FC236}">
                <a16:creationId xmlns:a16="http://schemas.microsoft.com/office/drawing/2014/main" id="{F58B83CC-D882-2F4D-9D88-77166DA3E778}"/>
              </a:ext>
            </a:extLst>
          </p:cNvPr>
          <p:cNvSpPr>
            <a:spLocks noGrp="1"/>
          </p:cNvSpPr>
          <p:nvPr>
            <p:ph type="sldNum" sz="quarter" idx="12"/>
          </p:nvPr>
        </p:nvSpPr>
        <p:spPr/>
        <p:txBody>
          <a:bodyPr/>
          <a:lstStyle/>
          <a:p>
            <a:fld id="{C306F920-8F9B-6440-868E-E05577D2AEEB}" type="slidenum">
              <a:rPr lang="zh-CN" altLang="en-US" smtClean="0"/>
              <a:pPr/>
              <a:t>152</a:t>
            </a:fld>
            <a:endParaRPr lang="en-US" altLang="zh-CN"/>
          </a:p>
        </p:txBody>
      </p:sp>
      <p:pic>
        <p:nvPicPr>
          <p:cNvPr id="4" name="Picture 3">
            <a:extLst>
              <a:ext uri="{FF2B5EF4-FFF2-40B4-BE49-F238E27FC236}">
                <a16:creationId xmlns:a16="http://schemas.microsoft.com/office/drawing/2014/main" id="{B5D89962-A16B-1B4A-8A67-1BAE17B10088}"/>
              </a:ext>
            </a:extLst>
          </p:cNvPr>
          <p:cNvPicPr>
            <a:picLocks noChangeAspect="1"/>
          </p:cNvPicPr>
          <p:nvPr/>
        </p:nvPicPr>
        <p:blipFill rotWithShape="1">
          <a:blip r:embed="rId3"/>
          <a:srcRect b="94333"/>
          <a:stretch/>
        </p:blipFill>
        <p:spPr>
          <a:xfrm>
            <a:off x="171890" y="1861915"/>
            <a:ext cx="8775260" cy="216935"/>
          </a:xfrm>
          <a:prstGeom prst="rect">
            <a:avLst/>
          </a:prstGeom>
        </p:spPr>
      </p:pic>
      <p:pic>
        <p:nvPicPr>
          <p:cNvPr id="7" name="Picture 6">
            <a:extLst>
              <a:ext uri="{FF2B5EF4-FFF2-40B4-BE49-F238E27FC236}">
                <a16:creationId xmlns:a16="http://schemas.microsoft.com/office/drawing/2014/main" id="{DD54DC3B-D2FE-E145-9A88-A126D9D66A2E}"/>
              </a:ext>
            </a:extLst>
          </p:cNvPr>
          <p:cNvPicPr>
            <a:picLocks noChangeAspect="1"/>
          </p:cNvPicPr>
          <p:nvPr/>
        </p:nvPicPr>
        <p:blipFill>
          <a:blip r:embed="rId4"/>
          <a:stretch>
            <a:fillRect/>
          </a:stretch>
        </p:blipFill>
        <p:spPr>
          <a:xfrm>
            <a:off x="171890" y="2078850"/>
            <a:ext cx="8775260" cy="3358696"/>
          </a:xfrm>
          <a:prstGeom prst="rect">
            <a:avLst/>
          </a:prstGeom>
        </p:spPr>
      </p:pic>
    </p:spTree>
    <p:extLst>
      <p:ext uri="{BB962C8B-B14F-4D97-AF65-F5344CB8AC3E}">
        <p14:creationId xmlns:p14="http://schemas.microsoft.com/office/powerpoint/2010/main" val="2827414024"/>
      </p:ext>
    </p:extLst>
  </p:cSld>
  <p:clrMapOvr>
    <a:masterClrMapping/>
  </p:clrMapOvr>
  <p:transition>
    <p:random/>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07B3-130E-E148-ADE0-ADEEB86344BE}"/>
              </a:ext>
            </a:extLst>
          </p:cNvPr>
          <p:cNvSpPr>
            <a:spLocks noGrp="1"/>
          </p:cNvSpPr>
          <p:nvPr>
            <p:ph type="title"/>
          </p:nvPr>
        </p:nvSpPr>
        <p:spPr/>
        <p:txBody>
          <a:bodyPr/>
          <a:lstStyle/>
          <a:p>
            <a:r>
              <a:rPr lang="zh-TW" altLang="en-US" sz="2100" dirty="0"/>
              <a:t>进程的控制</a:t>
            </a:r>
            <a:r>
              <a:rPr lang="en-US" altLang="zh-TW" sz="2100" dirty="0"/>
              <a:t>(</a:t>
            </a:r>
            <a:r>
              <a:rPr lang="zh-TW" altLang="en-US" sz="2100" dirty="0"/>
              <a:t>也就是进程的创建、终止、阻塞、唤醒的过程</a:t>
            </a:r>
            <a:r>
              <a:rPr lang="en-US" altLang="zh-TW" sz="2100" dirty="0"/>
              <a:t>) </a:t>
            </a:r>
            <a:endParaRPr lang="zh-TW" altLang="en-US" sz="2100" dirty="0"/>
          </a:p>
        </p:txBody>
      </p:sp>
      <p:sp>
        <p:nvSpPr>
          <p:cNvPr id="3" name="Slide Number Placeholder 2">
            <a:extLst>
              <a:ext uri="{FF2B5EF4-FFF2-40B4-BE49-F238E27FC236}">
                <a16:creationId xmlns:a16="http://schemas.microsoft.com/office/drawing/2014/main" id="{F58B83CC-D882-2F4D-9D88-77166DA3E778}"/>
              </a:ext>
            </a:extLst>
          </p:cNvPr>
          <p:cNvSpPr>
            <a:spLocks noGrp="1"/>
          </p:cNvSpPr>
          <p:nvPr>
            <p:ph type="sldNum" sz="quarter" idx="12"/>
          </p:nvPr>
        </p:nvSpPr>
        <p:spPr/>
        <p:txBody>
          <a:bodyPr/>
          <a:lstStyle/>
          <a:p>
            <a:fld id="{C306F920-8F9B-6440-868E-E05577D2AEEB}" type="slidenum">
              <a:rPr lang="zh-CN" altLang="en-US" smtClean="0"/>
              <a:pPr/>
              <a:t>153</a:t>
            </a:fld>
            <a:endParaRPr lang="en-US" altLang="zh-CN"/>
          </a:p>
        </p:txBody>
      </p:sp>
      <p:pic>
        <p:nvPicPr>
          <p:cNvPr id="4" name="Picture 3">
            <a:extLst>
              <a:ext uri="{FF2B5EF4-FFF2-40B4-BE49-F238E27FC236}">
                <a16:creationId xmlns:a16="http://schemas.microsoft.com/office/drawing/2014/main" id="{B5D89962-A16B-1B4A-8A67-1BAE17B10088}"/>
              </a:ext>
            </a:extLst>
          </p:cNvPr>
          <p:cNvPicPr>
            <a:picLocks noChangeAspect="1"/>
          </p:cNvPicPr>
          <p:nvPr/>
        </p:nvPicPr>
        <p:blipFill rotWithShape="1">
          <a:blip r:embed="rId3"/>
          <a:srcRect b="94333"/>
          <a:stretch/>
        </p:blipFill>
        <p:spPr>
          <a:xfrm>
            <a:off x="171890" y="1861915"/>
            <a:ext cx="8775260" cy="216935"/>
          </a:xfrm>
          <a:prstGeom prst="rect">
            <a:avLst/>
          </a:prstGeom>
        </p:spPr>
      </p:pic>
      <p:pic>
        <p:nvPicPr>
          <p:cNvPr id="7" name="Picture 6">
            <a:extLst>
              <a:ext uri="{FF2B5EF4-FFF2-40B4-BE49-F238E27FC236}">
                <a16:creationId xmlns:a16="http://schemas.microsoft.com/office/drawing/2014/main" id="{DD54DC3B-D2FE-E145-9A88-A126D9D66A2E}"/>
              </a:ext>
            </a:extLst>
          </p:cNvPr>
          <p:cNvPicPr>
            <a:picLocks noChangeAspect="1"/>
          </p:cNvPicPr>
          <p:nvPr/>
        </p:nvPicPr>
        <p:blipFill rotWithShape="1">
          <a:blip r:embed="rId4"/>
          <a:srcRect r="94784"/>
          <a:stretch/>
        </p:blipFill>
        <p:spPr>
          <a:xfrm>
            <a:off x="171891" y="2078850"/>
            <a:ext cx="457672" cy="3358696"/>
          </a:xfrm>
          <a:prstGeom prst="rect">
            <a:avLst/>
          </a:prstGeom>
        </p:spPr>
      </p:pic>
      <p:pic>
        <p:nvPicPr>
          <p:cNvPr id="6" name="Picture 5">
            <a:extLst>
              <a:ext uri="{FF2B5EF4-FFF2-40B4-BE49-F238E27FC236}">
                <a16:creationId xmlns:a16="http://schemas.microsoft.com/office/drawing/2014/main" id="{FAFAE39A-CA9B-1348-AC3F-03F1DC9C1FE5}"/>
              </a:ext>
            </a:extLst>
          </p:cNvPr>
          <p:cNvPicPr>
            <a:picLocks noChangeAspect="1"/>
          </p:cNvPicPr>
          <p:nvPr/>
        </p:nvPicPr>
        <p:blipFill rotWithShape="1">
          <a:blip r:embed="rId4"/>
          <a:srcRect l="5215" b="54978"/>
          <a:stretch/>
        </p:blipFill>
        <p:spPr>
          <a:xfrm>
            <a:off x="629562" y="2078850"/>
            <a:ext cx="8317588" cy="1512169"/>
          </a:xfrm>
          <a:prstGeom prst="rect">
            <a:avLst/>
          </a:prstGeom>
        </p:spPr>
      </p:pic>
      <p:pic>
        <p:nvPicPr>
          <p:cNvPr id="8" name="Picture 7">
            <a:extLst>
              <a:ext uri="{FF2B5EF4-FFF2-40B4-BE49-F238E27FC236}">
                <a16:creationId xmlns:a16="http://schemas.microsoft.com/office/drawing/2014/main" id="{580A8514-6A14-CC45-B17D-3780E5604593}"/>
              </a:ext>
            </a:extLst>
          </p:cNvPr>
          <p:cNvPicPr>
            <a:picLocks noChangeAspect="1"/>
          </p:cNvPicPr>
          <p:nvPr/>
        </p:nvPicPr>
        <p:blipFill rotWithShape="1">
          <a:blip r:embed="rId4"/>
          <a:srcRect l="5215" t="43563"/>
          <a:stretch/>
        </p:blipFill>
        <p:spPr>
          <a:xfrm>
            <a:off x="629561" y="3542017"/>
            <a:ext cx="8317589" cy="1895528"/>
          </a:xfrm>
          <a:prstGeom prst="rect">
            <a:avLst/>
          </a:prstGeom>
        </p:spPr>
      </p:pic>
    </p:spTree>
    <p:extLst>
      <p:ext uri="{BB962C8B-B14F-4D97-AF65-F5344CB8AC3E}">
        <p14:creationId xmlns:p14="http://schemas.microsoft.com/office/powerpoint/2010/main" val="686787472"/>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_Soaring">
  <a:themeElements>
    <a:clrScheme name="Soaring 6">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FFFF"/>
      </a:hlink>
      <a:folHlink>
        <a:srgbClr val="FFFF00"/>
      </a:folHlink>
    </a:clrScheme>
    <a:fontScheme name="2_Soaring">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Tx/>
          <a:buSzTx/>
          <a:buFontTx/>
          <a:buNone/>
          <a:tabLst/>
          <a:defRPr kumimoji="1" lang="en-US" sz="800" b="1" i="0" u="none" strike="noStrike" cap="none" normalizeH="0" baseline="0" smtClean="0">
            <a:ln>
              <a:noFill/>
            </a:ln>
            <a:solidFill>
              <a:schemeClr val="tx1"/>
            </a:solidFill>
            <a:effectLst/>
            <a:latin typeface="宋体" pitchFamily="2" charset="-122"/>
            <a:ea typeface="宋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Tx/>
          <a:buSzTx/>
          <a:buFontTx/>
          <a:buNone/>
          <a:tabLst/>
          <a:defRPr kumimoji="1" lang="en-US" sz="800" b="1" i="0" u="none" strike="noStrike" cap="none" normalizeH="0" baseline="0" smtClean="0">
            <a:ln>
              <a:noFill/>
            </a:ln>
            <a:solidFill>
              <a:schemeClr val="tx1"/>
            </a:solidFill>
            <a:effectLst/>
            <a:latin typeface="宋体" pitchFamily="2" charset="-122"/>
            <a:ea typeface="宋体" pitchFamily="2" charset="-122"/>
          </a:defRPr>
        </a:defPPr>
      </a:lstStyle>
    </a:lnDef>
  </a:objectDefaults>
  <a:extraClrSchemeLst>
    <a:extraClrScheme>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Soaring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Soaring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oaring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Soaring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
      <a:clrScheme name="Soaring 6">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FFFF"/>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a:themeElements>
    <a:clrScheme name="default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default">
      <a:majorFont>
        <a:latin typeface="Tahoma"/>
        <a:ea typeface="宋体"/>
        <a:cs typeface=""/>
      </a:majorFont>
      <a:minorFont>
        <a:latin typeface="Tahom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default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Designs\Soaring.pot</Template>
  <TotalTime>15841</TotalTime>
  <Words>13109</Words>
  <Application>Microsoft Macintosh PowerPoint</Application>
  <PresentationFormat>On-screen Show (4:3)</PresentationFormat>
  <Paragraphs>1720</Paragraphs>
  <Slides>153</Slides>
  <Notes>32</Notes>
  <HiddenSlides>0</HiddenSlides>
  <MMClips>0</MMClips>
  <ScaleCrop>false</ScaleCrop>
  <HeadingPairs>
    <vt:vector size="8" baseType="variant">
      <vt:variant>
        <vt:lpstr>Fonts Used</vt:lpstr>
      </vt:variant>
      <vt:variant>
        <vt:i4>16</vt:i4>
      </vt:variant>
      <vt:variant>
        <vt:lpstr>Theme</vt:lpstr>
      </vt:variant>
      <vt:variant>
        <vt:i4>2</vt:i4>
      </vt:variant>
      <vt:variant>
        <vt:lpstr>Embedded OLE Servers</vt:lpstr>
      </vt:variant>
      <vt:variant>
        <vt:i4>3</vt:i4>
      </vt:variant>
      <vt:variant>
        <vt:lpstr>Slide Titles</vt:lpstr>
      </vt:variant>
      <vt:variant>
        <vt:i4>153</vt:i4>
      </vt:variant>
    </vt:vector>
  </HeadingPairs>
  <TitlesOfParts>
    <vt:vector size="174" baseType="lpstr">
      <vt:lpstr>楷体_GB2312</vt:lpstr>
      <vt:lpstr>黑体</vt:lpstr>
      <vt:lpstr>宋体</vt:lpstr>
      <vt:lpstr>宋体</vt:lpstr>
      <vt:lpstr>华文楷体</vt:lpstr>
      <vt:lpstr>华文楷体</vt:lpstr>
      <vt:lpstr>华文新魏</vt:lpstr>
      <vt:lpstr>幼圆</vt:lpstr>
      <vt:lpstr>楷体</vt:lpstr>
      <vt:lpstr>Arial</vt:lpstr>
      <vt:lpstr>Arial Narrow</vt:lpstr>
      <vt:lpstr>Calibri</vt:lpstr>
      <vt:lpstr>Monotype Sorts</vt:lpstr>
      <vt:lpstr>Tahoma</vt:lpstr>
      <vt:lpstr>Times New Roman</vt:lpstr>
      <vt:lpstr>Wingdings</vt:lpstr>
      <vt:lpstr>2_Soaring</vt:lpstr>
      <vt:lpstr>default</vt:lpstr>
      <vt:lpstr>VISIO</vt:lpstr>
      <vt:lpstr>Artwork</vt:lpstr>
      <vt:lpstr>Photo Editor 照片</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关中断</vt:lpstr>
      <vt:lpstr>测试与设置指令</vt:lpstr>
      <vt:lpstr>测试并设置指令实现互斥</vt:lpstr>
      <vt:lpstr>对换指令</vt:lpstr>
      <vt:lpstr>对换指令</vt:lpstr>
      <vt:lpstr>PowerPoint Presentation</vt:lpstr>
      <vt:lpstr>PowerPoint Presentation</vt:lpstr>
      <vt:lpstr>艾兹格·W·迪科斯彻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进程的概念</vt:lpstr>
      <vt:lpstr>进程的状态和转换</vt:lpstr>
      <vt:lpstr>进程的控制结构/数据结构</vt:lpstr>
      <vt:lpstr>进程的控制(也就是进程的创建、终止、阻塞、唤醒的过程) </vt:lpstr>
      <vt:lpstr>进程的控制(也就是进程的创建、终止、阻塞、唤醒的过程) </vt:lpstr>
      <vt:lpstr>进程的控制(也就是进程的创建、终止、阻塞、唤醒的过程)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Lynne</dc:creator>
  <cp:lastModifiedBy>Microsoft Office User</cp:lastModifiedBy>
  <cp:revision>2063</cp:revision>
  <dcterms:created xsi:type="dcterms:W3CDTF">1601-01-01T00:00:00Z</dcterms:created>
  <dcterms:modified xsi:type="dcterms:W3CDTF">2026-09-21T06:05:34Z</dcterms:modified>
</cp:coreProperties>
</file>