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458" r:id="rId1"/>
    <p:sldMasterId id="2147487332" r:id="rId2"/>
  </p:sldMasterIdLst>
  <p:notesMasterIdLst>
    <p:notesMasterId r:id="rId44"/>
  </p:notesMasterIdLst>
  <p:sldIdLst>
    <p:sldId id="1387" r:id="rId3"/>
    <p:sldId id="1129" r:id="rId4"/>
    <p:sldId id="1386" r:id="rId5"/>
    <p:sldId id="1390" r:id="rId6"/>
    <p:sldId id="1391" r:id="rId7"/>
    <p:sldId id="1392" r:id="rId8"/>
    <p:sldId id="1388" r:id="rId9"/>
    <p:sldId id="1358" r:id="rId10"/>
    <p:sldId id="1393" r:id="rId11"/>
    <p:sldId id="1373" r:id="rId12"/>
    <p:sldId id="1384" r:id="rId13"/>
    <p:sldId id="1395" r:id="rId14"/>
    <p:sldId id="1359" r:id="rId15"/>
    <p:sldId id="1396" r:id="rId16"/>
    <p:sldId id="1397" r:id="rId17"/>
    <p:sldId id="1398" r:id="rId18"/>
    <p:sldId id="1374" r:id="rId19"/>
    <p:sldId id="1375" r:id="rId20"/>
    <p:sldId id="1383" r:id="rId21"/>
    <p:sldId id="1389" r:id="rId22"/>
    <p:sldId id="1360" r:id="rId23"/>
    <p:sldId id="1399" r:id="rId24"/>
    <p:sldId id="1376" r:id="rId25"/>
    <p:sldId id="1400" r:id="rId26"/>
    <p:sldId id="1401" r:id="rId27"/>
    <p:sldId id="1361" r:id="rId28"/>
    <p:sldId id="1382" r:id="rId29"/>
    <p:sldId id="1380" r:id="rId30"/>
    <p:sldId id="1402" r:id="rId31"/>
    <p:sldId id="1403" r:id="rId32"/>
    <p:sldId id="1377" r:id="rId33"/>
    <p:sldId id="1385" r:id="rId34"/>
    <p:sldId id="1378" r:id="rId35"/>
    <p:sldId id="1362" r:id="rId36"/>
    <p:sldId id="1379" r:id="rId37"/>
    <p:sldId id="1404" r:id="rId38"/>
    <p:sldId id="1405" r:id="rId39"/>
    <p:sldId id="1406" r:id="rId40"/>
    <p:sldId id="1407" r:id="rId41"/>
    <p:sldId id="1408" r:id="rId42"/>
    <p:sldId id="1357" r:id="rId43"/>
  </p:sldIdLst>
  <p:sldSz cx="9144000" cy="6858000" type="screen4x3"/>
  <p:notesSz cx="6858000" cy="9144000"/>
  <p:defaultTextStyle>
    <a:defPPr>
      <a:defRPr lang="zh-CN"/>
    </a:defPPr>
    <a:lvl1pPr algn="l" rtl="0" eaLnBrk="0" fontAlgn="base" hangingPunct="0">
      <a:spcBef>
        <a:spcPct val="0"/>
      </a:spcBef>
      <a:spcAft>
        <a:spcPct val="0"/>
      </a:spcAft>
      <a:defRPr kumimoji="1" sz="2800" kern="1200">
        <a:solidFill>
          <a:schemeClr val="tx2"/>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800" kern="1200">
        <a:solidFill>
          <a:schemeClr val="tx2"/>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800" kern="1200">
        <a:solidFill>
          <a:schemeClr val="tx2"/>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800" kern="1200">
        <a:solidFill>
          <a:schemeClr val="tx2"/>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800" kern="1200">
        <a:solidFill>
          <a:schemeClr val="tx2"/>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800" kern="1200">
        <a:solidFill>
          <a:schemeClr val="tx2"/>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800" kern="1200">
        <a:solidFill>
          <a:schemeClr val="tx2"/>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800" kern="1200">
        <a:solidFill>
          <a:schemeClr val="tx2"/>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800" kern="1200">
        <a:solidFill>
          <a:schemeClr val="tx2"/>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BFF"/>
    <a:srgbClr val="0000FF"/>
    <a:srgbClr val="0033CC"/>
    <a:srgbClr val="3333FF"/>
    <a:srgbClr val="C7E6A4"/>
    <a:srgbClr val="FF0066"/>
    <a:srgbClr val="6666FF"/>
    <a:srgbClr val="96969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61" autoAdjust="0"/>
    <p:restoredTop sz="93807" autoAdjust="0"/>
  </p:normalViewPr>
  <p:slideViewPr>
    <p:cSldViewPr>
      <p:cViewPr varScale="1">
        <p:scale>
          <a:sx n="95" d="100"/>
          <a:sy n="95" d="100"/>
        </p:scale>
        <p:origin x="200" y="104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29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4" Type="http://schemas.openxmlformats.org/officeDocument/2006/relationships/image" Target="../media/image7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2.wmf"/><Relationship Id="rId1" Type="http://schemas.openxmlformats.org/officeDocument/2006/relationships/image" Target="../media/image8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image" Target="../media/image93.wmf"/><Relationship Id="rId1" Type="http://schemas.openxmlformats.org/officeDocument/2006/relationships/image" Target="../media/image92.wmf"/><Relationship Id="rId5" Type="http://schemas.openxmlformats.org/officeDocument/2006/relationships/image" Target="../media/image96.wmf"/><Relationship Id="rId4" Type="http://schemas.openxmlformats.org/officeDocument/2006/relationships/image" Target="../media/image9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10.wmf"/><Relationship Id="rId1" Type="http://schemas.openxmlformats.org/officeDocument/2006/relationships/image" Target="../media/image10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13.wmf"/><Relationship Id="rId2" Type="http://schemas.openxmlformats.org/officeDocument/2006/relationships/image" Target="../media/image112.wmf"/><Relationship Id="rId1" Type="http://schemas.openxmlformats.org/officeDocument/2006/relationships/image" Target="../media/image111.wmf"/><Relationship Id="rId4" Type="http://schemas.openxmlformats.org/officeDocument/2006/relationships/image" Target="../media/image114.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17.wmf"/><Relationship Id="rId2" Type="http://schemas.openxmlformats.org/officeDocument/2006/relationships/image" Target="../media/image116.wmf"/><Relationship Id="rId1" Type="http://schemas.openxmlformats.org/officeDocument/2006/relationships/image" Target="../media/image11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19.wmf"/><Relationship Id="rId1" Type="http://schemas.openxmlformats.org/officeDocument/2006/relationships/image" Target="../media/image1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E8D1E8CF-2E05-42CF-946C-A234E5F0007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ea typeface="宋体" charset="-122"/>
              </a:defRPr>
            </a:lvl1pPr>
          </a:lstStyle>
          <a:p>
            <a:pPr>
              <a:defRPr/>
            </a:pPr>
            <a:endParaRPr lang="zh-CN" altLang="en-US"/>
          </a:p>
        </p:txBody>
      </p:sp>
      <p:sp>
        <p:nvSpPr>
          <p:cNvPr id="3" name="日期占位符 2">
            <a:extLst>
              <a:ext uri="{FF2B5EF4-FFF2-40B4-BE49-F238E27FC236}">
                <a16:creationId xmlns:a16="http://schemas.microsoft.com/office/drawing/2014/main" id="{4C7632EF-962B-4C32-944C-9D48ADC75CB2}"/>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ea typeface="宋体" charset="-122"/>
              </a:defRPr>
            </a:lvl1pPr>
          </a:lstStyle>
          <a:p>
            <a:pPr>
              <a:defRPr/>
            </a:pPr>
            <a:fld id="{D2B7DC5F-3EFA-4251-8C20-6E9EC7819C7B}" type="datetimeFigureOut">
              <a:rPr lang="zh-CN" altLang="en-US"/>
              <a:pPr>
                <a:defRPr/>
              </a:pPr>
              <a:t>2026/9/29</a:t>
            </a:fld>
            <a:endParaRPr lang="zh-CN" altLang="en-US"/>
          </a:p>
        </p:txBody>
      </p:sp>
      <p:sp>
        <p:nvSpPr>
          <p:cNvPr id="4" name="幻灯片图像占位符 3">
            <a:extLst>
              <a:ext uri="{FF2B5EF4-FFF2-40B4-BE49-F238E27FC236}">
                <a16:creationId xmlns:a16="http://schemas.microsoft.com/office/drawing/2014/main" id="{B05BBDC4-6710-4A89-977B-5A8CCDD9C10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17B5BEF2-2FAA-4DA0-A019-CDD72CD601E9}"/>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0E9C5AE9-932A-4B24-8907-3288CEB58ABB}"/>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ea typeface="宋体" charset="-122"/>
              </a:defRPr>
            </a:lvl1pPr>
          </a:lstStyle>
          <a:p>
            <a:pPr>
              <a:defRPr/>
            </a:pPr>
            <a:endParaRPr lang="zh-CN" altLang="en-US"/>
          </a:p>
        </p:txBody>
      </p:sp>
      <p:sp>
        <p:nvSpPr>
          <p:cNvPr id="7" name="灯片编号占位符 6">
            <a:extLst>
              <a:ext uri="{FF2B5EF4-FFF2-40B4-BE49-F238E27FC236}">
                <a16:creationId xmlns:a16="http://schemas.microsoft.com/office/drawing/2014/main" id="{47355E83-8E18-466C-948D-A1D8AB4AD3A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EECF8E6-7687-4417-B0A4-6F969A7F564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cSld name="1_空白">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F30C0146-A287-4A3C-ADEE-2427F18CC17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1713" y="0"/>
            <a:ext cx="509587"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7">
            <a:extLst>
              <a:ext uri="{FF2B5EF4-FFF2-40B4-BE49-F238E27FC236}">
                <a16:creationId xmlns:a16="http://schemas.microsoft.com/office/drawing/2014/main" id="{26716C4E-EB24-4F65-9CCF-3C8B064C452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80413" y="0"/>
            <a:ext cx="7635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131458"/>
      </p:ext>
    </p:extLst>
  </p:cSld>
  <p:clrMapOvr>
    <a:masterClrMapping/>
  </p:clrMapOvr>
  <p:transition spd="slow">
    <p:split orient="vert"/>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454776585"/>
      </p:ext>
    </p:extLst>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28650" y="1825625"/>
            <a:ext cx="78867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4285728393"/>
      </p:ext>
    </p:extLst>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Tree>
    <p:extLst>
      <p:ext uri="{BB962C8B-B14F-4D97-AF65-F5344CB8AC3E}">
        <p14:creationId xmlns:p14="http://schemas.microsoft.com/office/powerpoint/2010/main" val="3063468895"/>
      </p:ext>
    </p:extLst>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6715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825625"/>
            <a:ext cx="386715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836832075"/>
      </p:ext>
    </p:extLst>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609343174"/>
      </p:ext>
    </p:extLst>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pic>
        <p:nvPicPr>
          <p:cNvPr id="3" name="Picture 2" descr="E:\党办校办\党办校办文件夹\学校资料\学校标志\校徽透明_蓝_完美版-2.png">
            <a:extLst>
              <a:ext uri="{FF2B5EF4-FFF2-40B4-BE49-F238E27FC236}">
                <a16:creationId xmlns:a16="http://schemas.microsoft.com/office/drawing/2014/main" id="{9D38C6D0-0704-4DD7-A5D2-05D8B59DF54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86775" y="0"/>
            <a:ext cx="63023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810390642"/>
      </p:ext>
    </p:extLst>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518230320"/>
      </p:ext>
    </p:extLst>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814770882"/>
      </p:ext>
    </p:extLst>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5"/>
            <a:ext cx="78867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28650" y="1825625"/>
            <a:ext cx="78867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4065221748"/>
      </p:ext>
    </p:extLst>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5DCFD248-D6E9-42A7-9A08-4B322473B870}"/>
              </a:ext>
            </a:extLst>
          </p:cNvPr>
          <p:cNvGrpSpPr>
            <a:grpSpLocks/>
          </p:cNvGrpSpPr>
          <p:nvPr/>
        </p:nvGrpSpPr>
        <p:grpSpPr bwMode="auto">
          <a:xfrm>
            <a:off x="0" y="0"/>
            <a:ext cx="9144000" cy="6858000"/>
            <a:chOff x="0" y="0"/>
            <a:chExt cx="5760" cy="4320"/>
          </a:xfrm>
        </p:grpSpPr>
        <p:sp>
          <p:nvSpPr>
            <p:cNvPr id="5" name="Rectangle 3">
              <a:extLst>
                <a:ext uri="{FF2B5EF4-FFF2-40B4-BE49-F238E27FC236}">
                  <a16:creationId xmlns:a16="http://schemas.microsoft.com/office/drawing/2014/main" id="{2293EF1F-B996-4BF3-8545-1F8942B7465B}"/>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p:spPr>
          <p:txBody>
            <a:bodyPr wrap="none" anchor="ct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lgn="ctr">
                <a:defRPr/>
              </a:pPr>
              <a:endParaRPr lang="zh-CN" altLang="zh-CN">
                <a:solidFill>
                  <a:srgbClr val="000000"/>
                </a:solidFill>
              </a:endParaRPr>
            </a:p>
          </p:txBody>
        </p:sp>
        <p:sp>
          <p:nvSpPr>
            <p:cNvPr id="6" name="Rectangle 4">
              <a:extLst>
                <a:ext uri="{FF2B5EF4-FFF2-40B4-BE49-F238E27FC236}">
                  <a16:creationId xmlns:a16="http://schemas.microsoft.com/office/drawing/2014/main" id="{18EF5DC4-DA6F-46DC-9D43-273DA325F568}"/>
                </a:ext>
              </a:extLst>
            </p:cNvPr>
            <p:cNvSpPr>
              <a:spLocks noChangeArrowheads="1"/>
            </p:cNvSpPr>
            <p:nvPr/>
          </p:nvSpPr>
          <p:spPr bwMode="hidden">
            <a:xfrm>
              <a:off x="1081" y="1065"/>
              <a:ext cx="4679" cy="1596"/>
            </a:xfrm>
            <a:prstGeom prst="rect">
              <a:avLst/>
            </a:prstGeom>
            <a:solidFill>
              <a:schemeClr val="bg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grpSp>
          <p:nvGrpSpPr>
            <p:cNvPr id="7" name="Group 5">
              <a:extLst>
                <a:ext uri="{FF2B5EF4-FFF2-40B4-BE49-F238E27FC236}">
                  <a16:creationId xmlns:a16="http://schemas.microsoft.com/office/drawing/2014/main" id="{B1A793CB-15AC-484F-9480-5EFAC00C8703}"/>
                </a:ext>
              </a:extLst>
            </p:cNvPr>
            <p:cNvGrpSpPr>
              <a:grpSpLocks/>
            </p:cNvGrpSpPr>
            <p:nvPr/>
          </p:nvGrpSpPr>
          <p:grpSpPr bwMode="auto">
            <a:xfrm>
              <a:off x="0" y="672"/>
              <a:ext cx="1806" cy="1989"/>
              <a:chOff x="0" y="672"/>
              <a:chExt cx="1806" cy="1989"/>
            </a:xfrm>
          </p:grpSpPr>
          <p:sp>
            <p:nvSpPr>
              <p:cNvPr id="8" name="Rectangle 6">
                <a:extLst>
                  <a:ext uri="{FF2B5EF4-FFF2-40B4-BE49-F238E27FC236}">
                    <a16:creationId xmlns:a16="http://schemas.microsoft.com/office/drawing/2014/main" id="{3BF66AE4-90AD-4312-BBFB-E4BA8EC12AA6}"/>
                  </a:ext>
                </a:extLst>
              </p:cNvPr>
              <p:cNvSpPr>
                <a:spLocks noChangeArrowheads="1"/>
              </p:cNvSpPr>
              <p:nvPr userDrawn="1"/>
            </p:nvSpPr>
            <p:spPr bwMode="auto">
              <a:xfrm>
                <a:off x="361" y="2257"/>
                <a:ext cx="363" cy="404"/>
              </a:xfrm>
              <a:prstGeom prst="rect">
                <a:avLst/>
              </a:prstGeom>
              <a:solidFill>
                <a:schemeClr val="accent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9" name="Rectangle 7">
                <a:extLst>
                  <a:ext uri="{FF2B5EF4-FFF2-40B4-BE49-F238E27FC236}">
                    <a16:creationId xmlns:a16="http://schemas.microsoft.com/office/drawing/2014/main" id="{E36EAE0C-5BF4-4600-902D-FBFA900763F3}"/>
                  </a:ext>
                </a:extLst>
              </p:cNvPr>
              <p:cNvSpPr>
                <a:spLocks noChangeArrowheads="1"/>
              </p:cNvSpPr>
              <p:nvPr userDrawn="1"/>
            </p:nvSpPr>
            <p:spPr bwMode="auto">
              <a:xfrm>
                <a:off x="1081" y="1065"/>
                <a:ext cx="362" cy="405"/>
              </a:xfrm>
              <a:prstGeom prst="rect">
                <a:avLst/>
              </a:prstGeom>
              <a:solidFill>
                <a:schemeClr val="folHlink"/>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10" name="Rectangle 8">
                <a:extLst>
                  <a:ext uri="{FF2B5EF4-FFF2-40B4-BE49-F238E27FC236}">
                    <a16:creationId xmlns:a16="http://schemas.microsoft.com/office/drawing/2014/main" id="{BD22F033-56C7-48BA-B9B5-90236C337C9F}"/>
                  </a:ext>
                </a:extLst>
              </p:cNvPr>
              <p:cNvSpPr>
                <a:spLocks noChangeArrowheads="1"/>
              </p:cNvSpPr>
              <p:nvPr userDrawn="1"/>
            </p:nvSpPr>
            <p:spPr bwMode="auto">
              <a:xfrm>
                <a:off x="1437" y="672"/>
                <a:ext cx="369" cy="400"/>
              </a:xfrm>
              <a:prstGeom prst="rect">
                <a:avLst/>
              </a:prstGeom>
              <a:solidFill>
                <a:schemeClr val="folHlink"/>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11" name="Rectangle 9">
                <a:extLst>
                  <a:ext uri="{FF2B5EF4-FFF2-40B4-BE49-F238E27FC236}">
                    <a16:creationId xmlns:a16="http://schemas.microsoft.com/office/drawing/2014/main" id="{68BF0FAB-2F85-4929-AB2D-97A6311EFA51}"/>
                  </a:ext>
                </a:extLst>
              </p:cNvPr>
              <p:cNvSpPr>
                <a:spLocks noChangeArrowheads="1"/>
              </p:cNvSpPr>
              <p:nvPr userDrawn="1"/>
            </p:nvSpPr>
            <p:spPr bwMode="auto">
              <a:xfrm>
                <a:off x="719" y="2257"/>
                <a:ext cx="368" cy="404"/>
              </a:xfrm>
              <a:prstGeom prst="rect">
                <a:avLst/>
              </a:prstGeom>
              <a:solidFill>
                <a:schemeClr val="bg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12" name="Rectangle 10">
                <a:extLst>
                  <a:ext uri="{FF2B5EF4-FFF2-40B4-BE49-F238E27FC236}">
                    <a16:creationId xmlns:a16="http://schemas.microsoft.com/office/drawing/2014/main" id="{B7AED698-0AAA-4BB6-9480-E7C858506349}"/>
                  </a:ext>
                </a:extLst>
              </p:cNvPr>
              <p:cNvSpPr>
                <a:spLocks noChangeArrowheads="1"/>
              </p:cNvSpPr>
              <p:nvPr userDrawn="1"/>
            </p:nvSpPr>
            <p:spPr bwMode="auto">
              <a:xfrm>
                <a:off x="1437" y="1065"/>
                <a:ext cx="369" cy="405"/>
              </a:xfrm>
              <a:prstGeom prst="rect">
                <a:avLst/>
              </a:prstGeom>
              <a:solidFill>
                <a:schemeClr val="accent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13" name="Rectangle 11">
                <a:extLst>
                  <a:ext uri="{FF2B5EF4-FFF2-40B4-BE49-F238E27FC236}">
                    <a16:creationId xmlns:a16="http://schemas.microsoft.com/office/drawing/2014/main" id="{095121D7-4C0F-44D8-B004-AA4D7911F702}"/>
                  </a:ext>
                </a:extLst>
              </p:cNvPr>
              <p:cNvSpPr>
                <a:spLocks noChangeArrowheads="1"/>
              </p:cNvSpPr>
              <p:nvPr userDrawn="1"/>
            </p:nvSpPr>
            <p:spPr bwMode="auto">
              <a:xfrm>
                <a:off x="719" y="1464"/>
                <a:ext cx="368" cy="399"/>
              </a:xfrm>
              <a:prstGeom prst="rect">
                <a:avLst/>
              </a:prstGeom>
              <a:solidFill>
                <a:schemeClr val="folHlink"/>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14" name="Rectangle 12">
                <a:extLst>
                  <a:ext uri="{FF2B5EF4-FFF2-40B4-BE49-F238E27FC236}">
                    <a16:creationId xmlns:a16="http://schemas.microsoft.com/office/drawing/2014/main" id="{01E34350-5B3C-4612-8690-23E0637F8F42}"/>
                  </a:ext>
                </a:extLst>
              </p:cNvPr>
              <p:cNvSpPr>
                <a:spLocks noChangeArrowheads="1"/>
              </p:cNvSpPr>
              <p:nvPr userDrawn="1"/>
            </p:nvSpPr>
            <p:spPr bwMode="auto">
              <a:xfrm>
                <a:off x="0" y="1464"/>
                <a:ext cx="367" cy="399"/>
              </a:xfrm>
              <a:prstGeom prst="rect">
                <a:avLst/>
              </a:prstGeom>
              <a:solidFill>
                <a:schemeClr val="bg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15" name="Rectangle 13">
                <a:extLst>
                  <a:ext uri="{FF2B5EF4-FFF2-40B4-BE49-F238E27FC236}">
                    <a16:creationId xmlns:a16="http://schemas.microsoft.com/office/drawing/2014/main" id="{0559055E-3F93-4230-B16D-24149A55D543}"/>
                  </a:ext>
                </a:extLst>
              </p:cNvPr>
              <p:cNvSpPr>
                <a:spLocks noChangeArrowheads="1"/>
              </p:cNvSpPr>
              <p:nvPr userDrawn="1"/>
            </p:nvSpPr>
            <p:spPr bwMode="auto">
              <a:xfrm>
                <a:off x="1081" y="1464"/>
                <a:ext cx="362" cy="399"/>
              </a:xfrm>
              <a:prstGeom prst="rect">
                <a:avLst/>
              </a:prstGeom>
              <a:solidFill>
                <a:schemeClr val="accent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16" name="Rectangle 14">
                <a:extLst>
                  <a:ext uri="{FF2B5EF4-FFF2-40B4-BE49-F238E27FC236}">
                    <a16:creationId xmlns:a16="http://schemas.microsoft.com/office/drawing/2014/main" id="{C2B656F5-0850-4ED6-8F46-E13E0871EDFB}"/>
                  </a:ext>
                </a:extLst>
              </p:cNvPr>
              <p:cNvSpPr>
                <a:spLocks noChangeArrowheads="1"/>
              </p:cNvSpPr>
              <p:nvPr userDrawn="1"/>
            </p:nvSpPr>
            <p:spPr bwMode="auto">
              <a:xfrm>
                <a:off x="361" y="1857"/>
                <a:ext cx="363" cy="406"/>
              </a:xfrm>
              <a:prstGeom prst="rect">
                <a:avLst/>
              </a:prstGeom>
              <a:solidFill>
                <a:schemeClr val="folHlink"/>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17" name="Rectangle 15">
                <a:extLst>
                  <a:ext uri="{FF2B5EF4-FFF2-40B4-BE49-F238E27FC236}">
                    <a16:creationId xmlns:a16="http://schemas.microsoft.com/office/drawing/2014/main" id="{66BC7D0B-5FDB-4195-99C3-ADEC8ADF1192}"/>
                  </a:ext>
                </a:extLst>
              </p:cNvPr>
              <p:cNvSpPr>
                <a:spLocks noChangeArrowheads="1"/>
              </p:cNvSpPr>
              <p:nvPr userDrawn="1"/>
            </p:nvSpPr>
            <p:spPr bwMode="auto">
              <a:xfrm>
                <a:off x="719" y="1857"/>
                <a:ext cx="368" cy="406"/>
              </a:xfrm>
              <a:prstGeom prst="rect">
                <a:avLst/>
              </a:prstGeom>
              <a:solidFill>
                <a:schemeClr val="accent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grpSp>
      </p:grpSp>
      <p:sp>
        <p:nvSpPr>
          <p:cNvPr id="17427"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zh-CN" altLang="en-US" noProof="0"/>
              <a:t>单击此处编辑母版标题样式</a:t>
            </a:r>
          </a:p>
        </p:txBody>
      </p:sp>
      <p:sp>
        <p:nvSpPr>
          <p:cNvPr id="17428"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zh-CN" altLang="en-US" noProof="0"/>
              <a:t>单击此处编辑母版副标题样式</a:t>
            </a:r>
          </a:p>
        </p:txBody>
      </p:sp>
      <p:sp>
        <p:nvSpPr>
          <p:cNvPr id="18" name="Rectangle 16">
            <a:extLst>
              <a:ext uri="{FF2B5EF4-FFF2-40B4-BE49-F238E27FC236}">
                <a16:creationId xmlns:a16="http://schemas.microsoft.com/office/drawing/2014/main" id="{99D42E93-D1A7-4D68-B8E9-89C548966CAE}"/>
              </a:ext>
            </a:extLst>
          </p:cNvPr>
          <p:cNvSpPr>
            <a:spLocks noGrp="1" noChangeArrowheads="1"/>
          </p:cNvSpPr>
          <p:nvPr>
            <p:ph type="dt" sz="half" idx="10"/>
          </p:nvPr>
        </p:nvSpPr>
        <p:spPr>
          <a:xfrm>
            <a:off x="457200" y="6248400"/>
            <a:ext cx="2133600" cy="457200"/>
          </a:xfrm>
        </p:spPr>
        <p:txBody>
          <a:bodyPr/>
          <a:lstStyle>
            <a:lvl1pPr fontAlgn="auto">
              <a:spcBef>
                <a:spcPts val="0"/>
              </a:spcBef>
              <a:spcAft>
                <a:spcPts val="0"/>
              </a:spcAft>
              <a:defRPr/>
            </a:lvl1pPr>
          </a:lstStyle>
          <a:p>
            <a:pPr>
              <a:defRPr/>
            </a:pPr>
            <a:endParaRPr lang="en-US" altLang="zh-CN"/>
          </a:p>
        </p:txBody>
      </p:sp>
      <p:sp>
        <p:nvSpPr>
          <p:cNvPr id="19" name="Rectangle 17">
            <a:extLst>
              <a:ext uri="{FF2B5EF4-FFF2-40B4-BE49-F238E27FC236}">
                <a16:creationId xmlns:a16="http://schemas.microsoft.com/office/drawing/2014/main" id="{7922CF7F-89E3-442B-8672-5D396583FC57}"/>
              </a:ext>
            </a:extLst>
          </p:cNvPr>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tLang="zh-CN"/>
          </a:p>
        </p:txBody>
      </p:sp>
      <p:sp>
        <p:nvSpPr>
          <p:cNvPr id="20" name="Rectangle 18">
            <a:extLst>
              <a:ext uri="{FF2B5EF4-FFF2-40B4-BE49-F238E27FC236}">
                <a16:creationId xmlns:a16="http://schemas.microsoft.com/office/drawing/2014/main" id="{42A8E2A3-1787-483E-8FA7-FB0A6EF2DC47}"/>
              </a:ext>
            </a:extLst>
          </p:cNvPr>
          <p:cNvSpPr>
            <a:spLocks noGrp="1" noChangeArrowheads="1"/>
          </p:cNvSpPr>
          <p:nvPr>
            <p:ph type="sldNum" sz="quarter" idx="12"/>
          </p:nvPr>
        </p:nvSpPr>
        <p:spPr/>
        <p:txBody>
          <a:bodyPr/>
          <a:lstStyle>
            <a:lvl1pPr>
              <a:defRPr/>
            </a:lvl1pPr>
          </a:lstStyle>
          <a:p>
            <a:pPr>
              <a:defRPr/>
            </a:pPr>
            <a:fld id="{A60FFE78-55F7-431F-BCD8-F3E0D0F5D7AB}" type="slidenum">
              <a:rPr lang="en-US" altLang="zh-CN"/>
              <a:pPr>
                <a:defRPr/>
              </a:pPr>
              <a:t>‹#›</a:t>
            </a:fld>
            <a:endParaRPr lang="en-US" altLang="zh-CN"/>
          </a:p>
        </p:txBody>
      </p:sp>
    </p:spTree>
    <p:extLst>
      <p:ext uri="{BB962C8B-B14F-4D97-AF65-F5344CB8AC3E}">
        <p14:creationId xmlns:p14="http://schemas.microsoft.com/office/powerpoint/2010/main" val="3597289805"/>
      </p:ext>
    </p:extLst>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a:extLst>
              <a:ext uri="{FF2B5EF4-FFF2-40B4-BE49-F238E27FC236}">
                <a16:creationId xmlns:a16="http://schemas.microsoft.com/office/drawing/2014/main" id="{A6A66C85-B574-4B8B-AE29-7E83B531F4C1}"/>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5" name="灯片编号占位符 4">
            <a:extLst>
              <a:ext uri="{FF2B5EF4-FFF2-40B4-BE49-F238E27FC236}">
                <a16:creationId xmlns:a16="http://schemas.microsoft.com/office/drawing/2014/main" id="{6D030FC8-A8E8-4162-9EA0-532FE09A0A15}"/>
              </a:ext>
            </a:extLst>
          </p:cNvPr>
          <p:cNvSpPr>
            <a:spLocks noGrp="1"/>
          </p:cNvSpPr>
          <p:nvPr>
            <p:ph type="sldNum" sz="quarter" idx="11"/>
          </p:nvPr>
        </p:nvSpPr>
        <p:spPr/>
        <p:txBody>
          <a:bodyPr/>
          <a:lstStyle>
            <a:lvl1pPr>
              <a:defRPr/>
            </a:lvl1pPr>
          </a:lstStyle>
          <a:p>
            <a:pPr>
              <a:defRPr/>
            </a:pPr>
            <a:fld id="{BCDEF225-F500-4420-A403-553EDAA46BDF}" type="slidenum">
              <a:rPr lang="en-US" altLang="zh-CN"/>
              <a:pPr>
                <a:defRPr/>
              </a:pPr>
              <a:t>‹#›</a:t>
            </a:fld>
            <a:endParaRPr lang="en-US" altLang="zh-CN"/>
          </a:p>
        </p:txBody>
      </p:sp>
      <p:sp>
        <p:nvSpPr>
          <p:cNvPr id="6" name="日期占位符 5">
            <a:extLst>
              <a:ext uri="{FF2B5EF4-FFF2-40B4-BE49-F238E27FC236}">
                <a16:creationId xmlns:a16="http://schemas.microsoft.com/office/drawing/2014/main" id="{12FA7717-ADBA-4C62-B38A-CC9348FA0967}"/>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3802678118"/>
      </p:ext>
    </p:extLst>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页脚占位符 3">
            <a:extLst>
              <a:ext uri="{FF2B5EF4-FFF2-40B4-BE49-F238E27FC236}">
                <a16:creationId xmlns:a16="http://schemas.microsoft.com/office/drawing/2014/main" id="{9E981287-8B2B-4245-9470-3CF957101461}"/>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5" name="灯片编号占位符 4">
            <a:extLst>
              <a:ext uri="{FF2B5EF4-FFF2-40B4-BE49-F238E27FC236}">
                <a16:creationId xmlns:a16="http://schemas.microsoft.com/office/drawing/2014/main" id="{F93EF4B9-8B57-4C03-A5F2-E2A17B23BB8F}"/>
              </a:ext>
            </a:extLst>
          </p:cNvPr>
          <p:cNvSpPr>
            <a:spLocks noGrp="1"/>
          </p:cNvSpPr>
          <p:nvPr>
            <p:ph type="sldNum" sz="quarter" idx="11"/>
          </p:nvPr>
        </p:nvSpPr>
        <p:spPr/>
        <p:txBody>
          <a:bodyPr/>
          <a:lstStyle>
            <a:lvl1pPr>
              <a:defRPr/>
            </a:lvl1pPr>
          </a:lstStyle>
          <a:p>
            <a:pPr>
              <a:defRPr/>
            </a:pPr>
            <a:fld id="{DAD10590-E611-40D8-BC78-27420DD68B89}" type="slidenum">
              <a:rPr lang="en-US" altLang="zh-CN"/>
              <a:pPr>
                <a:defRPr/>
              </a:pPr>
              <a:t>‹#›</a:t>
            </a:fld>
            <a:endParaRPr lang="en-US" altLang="zh-CN"/>
          </a:p>
        </p:txBody>
      </p:sp>
      <p:sp>
        <p:nvSpPr>
          <p:cNvPr id="6" name="日期占位符 5">
            <a:extLst>
              <a:ext uri="{FF2B5EF4-FFF2-40B4-BE49-F238E27FC236}">
                <a16:creationId xmlns:a16="http://schemas.microsoft.com/office/drawing/2014/main" id="{6E8CF0E3-2389-4D18-BF8D-B3A042044D23}"/>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2408016412"/>
      </p:ext>
    </p:extLst>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a:extLst>
              <a:ext uri="{FF2B5EF4-FFF2-40B4-BE49-F238E27FC236}">
                <a16:creationId xmlns:a16="http://schemas.microsoft.com/office/drawing/2014/main" id="{03794E05-3896-4D04-A78C-E206AC60655C}"/>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6" name="灯片编号占位符 5">
            <a:extLst>
              <a:ext uri="{FF2B5EF4-FFF2-40B4-BE49-F238E27FC236}">
                <a16:creationId xmlns:a16="http://schemas.microsoft.com/office/drawing/2014/main" id="{4191DBE9-298F-478C-AD0B-532137C5283C}"/>
              </a:ext>
            </a:extLst>
          </p:cNvPr>
          <p:cNvSpPr>
            <a:spLocks noGrp="1"/>
          </p:cNvSpPr>
          <p:nvPr>
            <p:ph type="sldNum" sz="quarter" idx="11"/>
          </p:nvPr>
        </p:nvSpPr>
        <p:spPr/>
        <p:txBody>
          <a:bodyPr/>
          <a:lstStyle>
            <a:lvl1pPr>
              <a:defRPr/>
            </a:lvl1pPr>
          </a:lstStyle>
          <a:p>
            <a:pPr>
              <a:defRPr/>
            </a:pPr>
            <a:fld id="{13594E81-E1D8-45D8-9C37-5E31D1C2C214}" type="slidenum">
              <a:rPr lang="en-US" altLang="zh-CN"/>
              <a:pPr>
                <a:defRPr/>
              </a:pPr>
              <a:t>‹#›</a:t>
            </a:fld>
            <a:endParaRPr lang="en-US" altLang="zh-CN"/>
          </a:p>
        </p:txBody>
      </p:sp>
      <p:sp>
        <p:nvSpPr>
          <p:cNvPr id="7" name="日期占位符 6">
            <a:extLst>
              <a:ext uri="{FF2B5EF4-FFF2-40B4-BE49-F238E27FC236}">
                <a16:creationId xmlns:a16="http://schemas.microsoft.com/office/drawing/2014/main" id="{27550F8A-6CB3-4E1C-A335-52B52D50778A}"/>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307953128"/>
      </p:ext>
    </p:extLst>
  </p:cSld>
  <p:clrMapOvr>
    <a:masterClrMapping/>
  </p:clrMapOvr>
  <p:transition spd="slow">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a:extLst>
              <a:ext uri="{FF2B5EF4-FFF2-40B4-BE49-F238E27FC236}">
                <a16:creationId xmlns:a16="http://schemas.microsoft.com/office/drawing/2014/main" id="{F3769CD0-67B4-4856-9B65-2233FAA501BE}"/>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8" name="灯片编号占位符 7">
            <a:extLst>
              <a:ext uri="{FF2B5EF4-FFF2-40B4-BE49-F238E27FC236}">
                <a16:creationId xmlns:a16="http://schemas.microsoft.com/office/drawing/2014/main" id="{975BFF0B-A76A-49AB-8E76-6E5D2EFECDA0}"/>
              </a:ext>
            </a:extLst>
          </p:cNvPr>
          <p:cNvSpPr>
            <a:spLocks noGrp="1"/>
          </p:cNvSpPr>
          <p:nvPr>
            <p:ph type="sldNum" sz="quarter" idx="11"/>
          </p:nvPr>
        </p:nvSpPr>
        <p:spPr/>
        <p:txBody>
          <a:bodyPr/>
          <a:lstStyle>
            <a:lvl1pPr>
              <a:defRPr/>
            </a:lvl1pPr>
          </a:lstStyle>
          <a:p>
            <a:pPr>
              <a:defRPr/>
            </a:pPr>
            <a:fld id="{D35A2442-AFC7-4FFD-82F8-524F2229C181}" type="slidenum">
              <a:rPr lang="en-US" altLang="zh-CN"/>
              <a:pPr>
                <a:defRPr/>
              </a:pPr>
              <a:t>‹#›</a:t>
            </a:fld>
            <a:endParaRPr lang="en-US" altLang="zh-CN"/>
          </a:p>
        </p:txBody>
      </p:sp>
      <p:sp>
        <p:nvSpPr>
          <p:cNvPr id="9" name="日期占位符 8">
            <a:extLst>
              <a:ext uri="{FF2B5EF4-FFF2-40B4-BE49-F238E27FC236}">
                <a16:creationId xmlns:a16="http://schemas.microsoft.com/office/drawing/2014/main" id="{5A425DD8-22B0-46CB-B651-717BE4798C77}"/>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355211648"/>
      </p:ext>
    </p:extLst>
  </p:cSld>
  <p:clrMapOvr>
    <a:masterClrMapping/>
  </p:clrMapOvr>
  <p:transition spd="slow">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a:extLst>
              <a:ext uri="{FF2B5EF4-FFF2-40B4-BE49-F238E27FC236}">
                <a16:creationId xmlns:a16="http://schemas.microsoft.com/office/drawing/2014/main" id="{E48219D1-EEA4-4CD4-9938-0B050D9E6EC7}"/>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4" name="灯片编号占位符 3">
            <a:extLst>
              <a:ext uri="{FF2B5EF4-FFF2-40B4-BE49-F238E27FC236}">
                <a16:creationId xmlns:a16="http://schemas.microsoft.com/office/drawing/2014/main" id="{3284AD52-D808-48B6-B359-7D6F15F8C8F5}"/>
              </a:ext>
            </a:extLst>
          </p:cNvPr>
          <p:cNvSpPr>
            <a:spLocks noGrp="1"/>
          </p:cNvSpPr>
          <p:nvPr>
            <p:ph type="sldNum" sz="quarter" idx="11"/>
          </p:nvPr>
        </p:nvSpPr>
        <p:spPr/>
        <p:txBody>
          <a:bodyPr/>
          <a:lstStyle>
            <a:lvl1pPr>
              <a:defRPr/>
            </a:lvl1pPr>
          </a:lstStyle>
          <a:p>
            <a:pPr>
              <a:defRPr/>
            </a:pPr>
            <a:fld id="{1F1A9A7B-6518-4705-B33A-BF06ABC47328}" type="slidenum">
              <a:rPr lang="en-US" altLang="zh-CN"/>
              <a:pPr>
                <a:defRPr/>
              </a:pPr>
              <a:t>‹#›</a:t>
            </a:fld>
            <a:endParaRPr lang="en-US" altLang="zh-CN"/>
          </a:p>
        </p:txBody>
      </p:sp>
      <p:sp>
        <p:nvSpPr>
          <p:cNvPr id="5" name="日期占位符 4">
            <a:extLst>
              <a:ext uri="{FF2B5EF4-FFF2-40B4-BE49-F238E27FC236}">
                <a16:creationId xmlns:a16="http://schemas.microsoft.com/office/drawing/2014/main" id="{38EB0461-4B86-42B0-AC4F-E59150681822}"/>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1103129802"/>
      </p:ext>
    </p:extLst>
  </p:cSld>
  <p:clrMapOvr>
    <a:masterClrMapping/>
  </p:clrMapOvr>
  <p:transition spd="slow">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a:extLst>
              <a:ext uri="{FF2B5EF4-FFF2-40B4-BE49-F238E27FC236}">
                <a16:creationId xmlns:a16="http://schemas.microsoft.com/office/drawing/2014/main" id="{63E3765A-DB92-4FEB-8586-5083F6941B7E}"/>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6" name="灯片编号占位符 5">
            <a:extLst>
              <a:ext uri="{FF2B5EF4-FFF2-40B4-BE49-F238E27FC236}">
                <a16:creationId xmlns:a16="http://schemas.microsoft.com/office/drawing/2014/main" id="{D6CFDF5F-9F14-49F7-82C6-42794CEB7773}"/>
              </a:ext>
            </a:extLst>
          </p:cNvPr>
          <p:cNvSpPr>
            <a:spLocks noGrp="1"/>
          </p:cNvSpPr>
          <p:nvPr>
            <p:ph type="sldNum" sz="quarter" idx="11"/>
          </p:nvPr>
        </p:nvSpPr>
        <p:spPr/>
        <p:txBody>
          <a:bodyPr/>
          <a:lstStyle>
            <a:lvl1pPr>
              <a:defRPr/>
            </a:lvl1pPr>
          </a:lstStyle>
          <a:p>
            <a:pPr>
              <a:defRPr/>
            </a:pPr>
            <a:fld id="{9DEDC4BB-AB2F-46F7-AF26-133DAD60E8EE}" type="slidenum">
              <a:rPr lang="en-US" altLang="zh-CN"/>
              <a:pPr>
                <a:defRPr/>
              </a:pPr>
              <a:t>‹#›</a:t>
            </a:fld>
            <a:endParaRPr lang="en-US" altLang="zh-CN"/>
          </a:p>
        </p:txBody>
      </p:sp>
      <p:sp>
        <p:nvSpPr>
          <p:cNvPr id="7" name="日期占位符 6">
            <a:extLst>
              <a:ext uri="{FF2B5EF4-FFF2-40B4-BE49-F238E27FC236}">
                <a16:creationId xmlns:a16="http://schemas.microsoft.com/office/drawing/2014/main" id="{83E2FBE0-19B5-43F0-A085-F9447004E64F}"/>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2641689859"/>
      </p:ext>
    </p:extLst>
  </p:cSld>
  <p:clrMapOvr>
    <a:masterClrMapping/>
  </p:clrMapOvr>
  <p:transition spd="slow">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页脚占位符 4">
            <a:extLst>
              <a:ext uri="{FF2B5EF4-FFF2-40B4-BE49-F238E27FC236}">
                <a16:creationId xmlns:a16="http://schemas.microsoft.com/office/drawing/2014/main" id="{15410B37-7628-4026-857E-D516CCF2FEE8}"/>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6" name="灯片编号占位符 5">
            <a:extLst>
              <a:ext uri="{FF2B5EF4-FFF2-40B4-BE49-F238E27FC236}">
                <a16:creationId xmlns:a16="http://schemas.microsoft.com/office/drawing/2014/main" id="{A077D3DD-3BAE-4A61-A547-EDCF67528B33}"/>
              </a:ext>
            </a:extLst>
          </p:cNvPr>
          <p:cNvSpPr>
            <a:spLocks noGrp="1"/>
          </p:cNvSpPr>
          <p:nvPr>
            <p:ph type="sldNum" sz="quarter" idx="11"/>
          </p:nvPr>
        </p:nvSpPr>
        <p:spPr/>
        <p:txBody>
          <a:bodyPr/>
          <a:lstStyle>
            <a:lvl1pPr>
              <a:defRPr/>
            </a:lvl1pPr>
          </a:lstStyle>
          <a:p>
            <a:pPr>
              <a:defRPr/>
            </a:pPr>
            <a:fld id="{FEE518AF-6C9F-4F47-B896-EB22B9855F7A}" type="slidenum">
              <a:rPr lang="en-US" altLang="zh-CN"/>
              <a:pPr>
                <a:defRPr/>
              </a:pPr>
              <a:t>‹#›</a:t>
            </a:fld>
            <a:endParaRPr lang="en-US" altLang="zh-CN"/>
          </a:p>
        </p:txBody>
      </p:sp>
      <p:sp>
        <p:nvSpPr>
          <p:cNvPr id="7" name="日期占位符 6">
            <a:extLst>
              <a:ext uri="{FF2B5EF4-FFF2-40B4-BE49-F238E27FC236}">
                <a16:creationId xmlns:a16="http://schemas.microsoft.com/office/drawing/2014/main" id="{E34AD834-DC92-41E8-805C-D46D15F577FC}"/>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1264070184"/>
      </p:ext>
    </p:extLst>
  </p:cSld>
  <p:clrMapOvr>
    <a:masterClrMapping/>
  </p:clrMapOvr>
  <p:transition spd="slow">
    <p:split orient="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a:extLst>
              <a:ext uri="{FF2B5EF4-FFF2-40B4-BE49-F238E27FC236}">
                <a16:creationId xmlns:a16="http://schemas.microsoft.com/office/drawing/2014/main" id="{AEBBAE87-7E54-42AD-8D4E-64447FA7383D}"/>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5" name="灯片编号占位符 4">
            <a:extLst>
              <a:ext uri="{FF2B5EF4-FFF2-40B4-BE49-F238E27FC236}">
                <a16:creationId xmlns:a16="http://schemas.microsoft.com/office/drawing/2014/main" id="{BD049BAC-BDEE-41A8-B375-0C74582E8A6A}"/>
              </a:ext>
            </a:extLst>
          </p:cNvPr>
          <p:cNvSpPr>
            <a:spLocks noGrp="1"/>
          </p:cNvSpPr>
          <p:nvPr>
            <p:ph type="sldNum" sz="quarter" idx="11"/>
          </p:nvPr>
        </p:nvSpPr>
        <p:spPr/>
        <p:txBody>
          <a:bodyPr/>
          <a:lstStyle>
            <a:lvl1pPr>
              <a:defRPr/>
            </a:lvl1pPr>
          </a:lstStyle>
          <a:p>
            <a:pPr>
              <a:defRPr/>
            </a:pPr>
            <a:fld id="{F16A6D19-00A4-4745-9E70-FDB09DCE2DCF}" type="slidenum">
              <a:rPr lang="en-US" altLang="zh-CN"/>
              <a:pPr>
                <a:defRPr/>
              </a:pPr>
              <a:t>‹#›</a:t>
            </a:fld>
            <a:endParaRPr lang="en-US" altLang="zh-CN"/>
          </a:p>
        </p:txBody>
      </p:sp>
      <p:sp>
        <p:nvSpPr>
          <p:cNvPr id="6" name="日期占位符 5">
            <a:extLst>
              <a:ext uri="{FF2B5EF4-FFF2-40B4-BE49-F238E27FC236}">
                <a16:creationId xmlns:a16="http://schemas.microsoft.com/office/drawing/2014/main" id="{9CB1ABFD-F109-4E5E-9750-C313A90A2B63}"/>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30831748"/>
      </p:ext>
    </p:extLst>
  </p:cSld>
  <p:clrMapOvr>
    <a:masterClrMapping/>
  </p:clrMapOvr>
  <p:transition spd="slow">
    <p:split orient="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457200"/>
            <a:ext cx="6019800" cy="54102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a:extLst>
              <a:ext uri="{FF2B5EF4-FFF2-40B4-BE49-F238E27FC236}">
                <a16:creationId xmlns:a16="http://schemas.microsoft.com/office/drawing/2014/main" id="{B652F1A3-63B8-484C-A59C-FF6D582BD698}"/>
              </a:ext>
            </a:extLst>
          </p:cNvPr>
          <p:cNvSpPr>
            <a:spLocks noGrp="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5" name="灯片编号占位符 4">
            <a:extLst>
              <a:ext uri="{FF2B5EF4-FFF2-40B4-BE49-F238E27FC236}">
                <a16:creationId xmlns:a16="http://schemas.microsoft.com/office/drawing/2014/main" id="{8B2D1A0B-715F-4734-BBC6-DCDD9A1A98A9}"/>
              </a:ext>
            </a:extLst>
          </p:cNvPr>
          <p:cNvSpPr>
            <a:spLocks noGrp="1"/>
          </p:cNvSpPr>
          <p:nvPr>
            <p:ph type="sldNum" sz="quarter" idx="11"/>
          </p:nvPr>
        </p:nvSpPr>
        <p:spPr/>
        <p:txBody>
          <a:bodyPr/>
          <a:lstStyle>
            <a:lvl1pPr>
              <a:defRPr/>
            </a:lvl1pPr>
          </a:lstStyle>
          <a:p>
            <a:pPr>
              <a:defRPr/>
            </a:pPr>
            <a:fld id="{D638A8F0-77B5-4BCF-8040-6A35B75A6023}" type="slidenum">
              <a:rPr lang="en-US" altLang="zh-CN"/>
              <a:pPr>
                <a:defRPr/>
              </a:pPr>
              <a:t>‹#›</a:t>
            </a:fld>
            <a:endParaRPr lang="en-US" altLang="zh-CN"/>
          </a:p>
        </p:txBody>
      </p:sp>
      <p:sp>
        <p:nvSpPr>
          <p:cNvPr id="6" name="日期占位符 5">
            <a:extLst>
              <a:ext uri="{FF2B5EF4-FFF2-40B4-BE49-F238E27FC236}">
                <a16:creationId xmlns:a16="http://schemas.microsoft.com/office/drawing/2014/main" id="{C229AB6B-AD64-4746-9E73-A20F5E2738CC}"/>
              </a:ext>
            </a:extLst>
          </p:cNvPr>
          <p:cNvSpPr>
            <a:spLocks noGrp="1"/>
          </p:cNvSpPr>
          <p:nvPr>
            <p:ph type="dt" sz="half" idx="12"/>
          </p:nvPr>
        </p:nvSpPr>
        <p:spPr/>
        <p:txBody>
          <a:bodyPr/>
          <a:lstStyle>
            <a:lvl1pPr fontAlgn="auto">
              <a:spcBef>
                <a:spcPts val="0"/>
              </a:spcBef>
              <a:spcAft>
                <a:spcPts val="0"/>
              </a:spcAft>
              <a:defRPr/>
            </a:lvl1pPr>
          </a:lstStyle>
          <a:p>
            <a:pPr>
              <a:defRPr/>
            </a:pPr>
            <a:endParaRPr lang="en-US" altLang="zh-CN"/>
          </a:p>
        </p:txBody>
      </p:sp>
    </p:spTree>
    <p:extLst>
      <p:ext uri="{BB962C8B-B14F-4D97-AF65-F5344CB8AC3E}">
        <p14:creationId xmlns:p14="http://schemas.microsoft.com/office/powerpoint/2010/main" val="587454006"/>
      </p:ext>
    </p:extLst>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jp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1026" name="AutoShape 29">
            <a:extLst>
              <a:ext uri="{FF2B5EF4-FFF2-40B4-BE49-F238E27FC236}">
                <a16:creationId xmlns:a16="http://schemas.microsoft.com/office/drawing/2014/main" id="{14ECB70A-15C1-43C3-82DD-C91F52213EAF}"/>
              </a:ext>
            </a:extLst>
          </p:cNvPr>
          <p:cNvSpPr>
            <a:spLocks noChangeArrowheads="1"/>
          </p:cNvSpPr>
          <p:nvPr userDrawn="1"/>
        </p:nvSpPr>
        <p:spPr bwMode="auto">
          <a:xfrm>
            <a:off x="611188" y="188913"/>
            <a:ext cx="3241675" cy="144462"/>
          </a:xfrm>
          <a:prstGeom prst="cloudCallout">
            <a:avLst>
              <a:gd name="adj1" fmla="val 49019"/>
              <a:gd name="adj2" fmla="val 6042"/>
            </a:avLst>
          </a:prstGeom>
          <a:gradFill rotWithShape="1">
            <a:gsLst>
              <a:gs pos="0">
                <a:schemeClr val="bg1"/>
              </a:gs>
              <a:gs pos="100000">
                <a:schemeClr val="bg1">
                  <a:alpha val="32001"/>
                </a:schemeClr>
              </a:gs>
            </a:gsLst>
            <a:path path="rect">
              <a:fillToRect l="50000" t="50000" r="50000" b="50000"/>
            </a:path>
          </a:gradFill>
          <a:ln>
            <a:noFill/>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defRPr/>
            </a:pPr>
            <a:endParaRPr kumimoji="0" lang="zh-CN" altLang="zh-CN" sz="1800">
              <a:solidFill>
                <a:srgbClr val="000000"/>
              </a:solidFill>
              <a:latin typeface="Arial" panose="020B0604020202020204" pitchFamily="34" charset="0"/>
            </a:endParaRPr>
          </a:p>
        </p:txBody>
      </p:sp>
      <p:sp>
        <p:nvSpPr>
          <p:cNvPr id="1027" name="AutoShape 27">
            <a:extLst>
              <a:ext uri="{FF2B5EF4-FFF2-40B4-BE49-F238E27FC236}">
                <a16:creationId xmlns:a16="http://schemas.microsoft.com/office/drawing/2014/main" id="{23932A2F-2686-4BEE-8DF6-1CAE4DA9689D}"/>
              </a:ext>
            </a:extLst>
          </p:cNvPr>
          <p:cNvSpPr>
            <a:spLocks noChangeArrowheads="1"/>
          </p:cNvSpPr>
          <p:nvPr userDrawn="1"/>
        </p:nvSpPr>
        <p:spPr bwMode="auto">
          <a:xfrm>
            <a:off x="4140200" y="115888"/>
            <a:ext cx="1223963" cy="142875"/>
          </a:xfrm>
          <a:prstGeom prst="cloudCallout">
            <a:avLst>
              <a:gd name="adj1" fmla="val 36639"/>
              <a:gd name="adj2" fmla="val 35556"/>
            </a:avLst>
          </a:prstGeom>
          <a:gradFill rotWithShape="1">
            <a:gsLst>
              <a:gs pos="0">
                <a:schemeClr val="bg1"/>
              </a:gs>
              <a:gs pos="100000">
                <a:schemeClr val="bg1">
                  <a:alpha val="32001"/>
                </a:schemeClr>
              </a:gs>
            </a:gsLst>
            <a:path path="rect">
              <a:fillToRect l="50000" t="50000" r="50000" b="50000"/>
            </a:path>
          </a:gradFill>
          <a:ln>
            <a:noFill/>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defRPr/>
            </a:pPr>
            <a:endParaRPr kumimoji="0" lang="zh-CN" altLang="zh-CN" sz="1800">
              <a:solidFill>
                <a:srgbClr val="000000"/>
              </a:solidFill>
              <a:latin typeface="Arial" panose="020B0604020202020204" pitchFamily="34" charset="0"/>
            </a:endParaRPr>
          </a:p>
        </p:txBody>
      </p:sp>
      <p:sp>
        <p:nvSpPr>
          <p:cNvPr id="1028" name="AutoShape 8">
            <a:extLst>
              <a:ext uri="{FF2B5EF4-FFF2-40B4-BE49-F238E27FC236}">
                <a16:creationId xmlns:a16="http://schemas.microsoft.com/office/drawing/2014/main" id="{7EAEED02-1A06-4CCC-B8A4-0F20CDF65314}"/>
              </a:ext>
            </a:extLst>
          </p:cNvPr>
          <p:cNvSpPr>
            <a:spLocks noChangeArrowheads="1"/>
          </p:cNvSpPr>
          <p:nvPr userDrawn="1"/>
        </p:nvSpPr>
        <p:spPr bwMode="auto">
          <a:xfrm>
            <a:off x="358775" y="114300"/>
            <a:ext cx="2519363" cy="312738"/>
          </a:xfrm>
          <a:prstGeom prst="cloudCallout">
            <a:avLst>
              <a:gd name="adj1" fmla="val -7907"/>
              <a:gd name="adj2" fmla="val 2792"/>
            </a:avLst>
          </a:prstGeom>
          <a:gradFill rotWithShape="1">
            <a:gsLst>
              <a:gs pos="0">
                <a:schemeClr val="bg1"/>
              </a:gs>
              <a:gs pos="100000">
                <a:schemeClr val="bg1">
                  <a:alpha val="32001"/>
                </a:schemeClr>
              </a:gs>
            </a:gsLst>
            <a:path path="rect">
              <a:fillToRect l="50000" t="50000" r="50000" b="50000"/>
            </a:path>
          </a:gradFill>
          <a:ln>
            <a:noFill/>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defRPr/>
            </a:pPr>
            <a:endParaRPr kumimoji="0" lang="zh-CN" altLang="zh-CN" sz="1800">
              <a:solidFill>
                <a:srgbClr val="000000"/>
              </a:solidFill>
              <a:latin typeface="Arial" panose="020B0604020202020204" pitchFamily="34" charset="0"/>
            </a:endParaRPr>
          </a:p>
        </p:txBody>
      </p:sp>
      <p:sp>
        <p:nvSpPr>
          <p:cNvPr id="1029" name="AutoShape 10">
            <a:extLst>
              <a:ext uri="{FF2B5EF4-FFF2-40B4-BE49-F238E27FC236}">
                <a16:creationId xmlns:a16="http://schemas.microsoft.com/office/drawing/2014/main" id="{8589F783-3D42-4393-A6BE-B86E49ABF4C8}"/>
              </a:ext>
            </a:extLst>
          </p:cNvPr>
          <p:cNvSpPr>
            <a:spLocks noChangeArrowheads="1"/>
          </p:cNvSpPr>
          <p:nvPr userDrawn="1"/>
        </p:nvSpPr>
        <p:spPr bwMode="auto">
          <a:xfrm>
            <a:off x="3924300" y="0"/>
            <a:ext cx="3887788" cy="188913"/>
          </a:xfrm>
          <a:prstGeom prst="cloudCallout">
            <a:avLst>
              <a:gd name="adj1" fmla="val 17782"/>
              <a:gd name="adj2" fmla="val -34032"/>
            </a:avLst>
          </a:prstGeom>
          <a:gradFill rotWithShape="1">
            <a:gsLst>
              <a:gs pos="0">
                <a:schemeClr val="bg1"/>
              </a:gs>
              <a:gs pos="100000">
                <a:schemeClr val="bg1">
                  <a:alpha val="32001"/>
                </a:schemeClr>
              </a:gs>
            </a:gsLst>
            <a:path path="rect">
              <a:fillToRect l="50000" t="50000" r="50000" b="50000"/>
            </a:path>
          </a:gradFill>
          <a:ln>
            <a:noFill/>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defRPr/>
            </a:pPr>
            <a:endParaRPr kumimoji="0" lang="zh-CN" altLang="zh-CN" sz="1800">
              <a:solidFill>
                <a:srgbClr val="000000"/>
              </a:solidFill>
              <a:latin typeface="Arial" panose="020B0604020202020204" pitchFamily="34" charset="0"/>
            </a:endParaRPr>
          </a:p>
        </p:txBody>
      </p:sp>
      <p:sp>
        <p:nvSpPr>
          <p:cNvPr id="1030" name="AutoShape 24">
            <a:extLst>
              <a:ext uri="{FF2B5EF4-FFF2-40B4-BE49-F238E27FC236}">
                <a16:creationId xmlns:a16="http://schemas.microsoft.com/office/drawing/2014/main" id="{6F1DC48B-481E-486F-94F2-23C1AE5DC0D4}"/>
              </a:ext>
            </a:extLst>
          </p:cNvPr>
          <p:cNvSpPr>
            <a:spLocks noChangeArrowheads="1"/>
          </p:cNvSpPr>
          <p:nvPr userDrawn="1"/>
        </p:nvSpPr>
        <p:spPr bwMode="auto">
          <a:xfrm>
            <a:off x="1547813" y="115888"/>
            <a:ext cx="1655762" cy="144462"/>
          </a:xfrm>
          <a:prstGeom prst="cloudCallout">
            <a:avLst>
              <a:gd name="adj1" fmla="val 14046"/>
              <a:gd name="adj2" fmla="val -15935"/>
            </a:avLst>
          </a:prstGeom>
          <a:gradFill rotWithShape="1">
            <a:gsLst>
              <a:gs pos="0">
                <a:schemeClr val="bg1"/>
              </a:gs>
              <a:gs pos="100000">
                <a:schemeClr val="bg1">
                  <a:alpha val="32001"/>
                </a:schemeClr>
              </a:gs>
            </a:gsLst>
            <a:path path="rect">
              <a:fillToRect l="50000" t="50000" r="50000" b="50000"/>
            </a:path>
          </a:gradFill>
          <a:ln>
            <a:noFill/>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defRPr/>
            </a:pPr>
            <a:endParaRPr kumimoji="0" lang="zh-CN" altLang="zh-CN" sz="1800">
              <a:solidFill>
                <a:srgbClr val="000000"/>
              </a:solidFill>
              <a:latin typeface="Arial" panose="020B0604020202020204" pitchFamily="34" charset="0"/>
            </a:endParaRPr>
          </a:p>
        </p:txBody>
      </p:sp>
      <p:sp>
        <p:nvSpPr>
          <p:cNvPr id="1031" name="AutoShape 26">
            <a:extLst>
              <a:ext uri="{FF2B5EF4-FFF2-40B4-BE49-F238E27FC236}">
                <a16:creationId xmlns:a16="http://schemas.microsoft.com/office/drawing/2014/main" id="{7E2F42E9-535D-4979-BEDB-04F4C08263FB}"/>
              </a:ext>
            </a:extLst>
          </p:cNvPr>
          <p:cNvSpPr>
            <a:spLocks noChangeArrowheads="1"/>
          </p:cNvSpPr>
          <p:nvPr userDrawn="1"/>
        </p:nvSpPr>
        <p:spPr bwMode="auto">
          <a:xfrm>
            <a:off x="0" y="-71438"/>
            <a:ext cx="1223963" cy="142876"/>
          </a:xfrm>
          <a:prstGeom prst="cloudCallout">
            <a:avLst>
              <a:gd name="adj1" fmla="val 36639"/>
              <a:gd name="adj2" fmla="val -15556"/>
            </a:avLst>
          </a:prstGeom>
          <a:gradFill rotWithShape="1">
            <a:gsLst>
              <a:gs pos="0">
                <a:schemeClr val="bg1"/>
              </a:gs>
              <a:gs pos="100000">
                <a:schemeClr val="bg1">
                  <a:alpha val="32001"/>
                </a:schemeClr>
              </a:gs>
            </a:gsLst>
            <a:path path="rect">
              <a:fillToRect l="50000" t="50000" r="50000" b="50000"/>
            </a:path>
          </a:gradFill>
          <a:ln>
            <a:noFill/>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eaLnBrk="1" hangingPunct="1">
              <a:defRPr/>
            </a:pPr>
            <a:endParaRPr kumimoji="0" lang="zh-CN" altLang="zh-CN" sz="1800">
              <a:solidFill>
                <a:srgbClr val="000000"/>
              </a:solidFill>
              <a:latin typeface="Arial" panose="020B0604020202020204" pitchFamily="34" charset="0"/>
            </a:endParaRPr>
          </a:p>
        </p:txBody>
      </p:sp>
      <p:pic>
        <p:nvPicPr>
          <p:cNvPr id="2" name="图片 17">
            <a:extLst>
              <a:ext uri="{FF2B5EF4-FFF2-40B4-BE49-F238E27FC236}">
                <a16:creationId xmlns:a16="http://schemas.microsoft.com/office/drawing/2014/main" id="{EF21CD10-86A3-963B-E363-418F2C62661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380413" y="0"/>
            <a:ext cx="7635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344" r:id="rId1"/>
    <p:sldLayoutId id="2147487293" r:id="rId2"/>
    <p:sldLayoutId id="2147487294" r:id="rId3"/>
    <p:sldLayoutId id="2147487295" r:id="rId4"/>
    <p:sldLayoutId id="2147487296" r:id="rId5"/>
    <p:sldLayoutId id="2147487297" r:id="rId6"/>
    <p:sldLayoutId id="2147487330" r:id="rId7"/>
    <p:sldLayoutId id="2147487298" r:id="rId8"/>
    <p:sldLayoutId id="2147487299" r:id="rId9"/>
    <p:sldLayoutId id="2147487300" r:id="rId10"/>
  </p:sldLayoutIdLst>
  <p:transition spd="slow">
    <p:split orient="vert"/>
  </p:transition>
  <p:hf hdr="0" ftr="0" dt="0"/>
  <p:txStyles>
    <p:titleStyle>
      <a:lvl1pPr algn="ctr" rtl="0" eaLnBrk="0" fontAlgn="base" hangingPunct="0">
        <a:spcBef>
          <a:spcPct val="0"/>
        </a:spcBef>
        <a:spcAft>
          <a:spcPct val="0"/>
        </a:spcAft>
        <a:defRPr sz="4400" b="1" kern="1200">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FB02206-B27F-4E76-91B3-4EFD85BD4308}"/>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n-lt"/>
                <a:ea typeface="+mn-ea"/>
              </a:defRPr>
            </a:lvl1pPr>
          </a:lstStyle>
          <a:p>
            <a:pPr>
              <a:defRPr/>
            </a:pPr>
            <a:endParaRPr lang="en-US" altLang="zh-CN"/>
          </a:p>
        </p:txBody>
      </p:sp>
      <p:sp>
        <p:nvSpPr>
          <p:cNvPr id="16387" name="Rectangle 3">
            <a:extLst>
              <a:ext uri="{FF2B5EF4-FFF2-40B4-BE49-F238E27FC236}">
                <a16:creationId xmlns:a16="http://schemas.microsoft.com/office/drawing/2014/main" id="{D0B8FE99-AF5C-4D4C-93CD-8759798309A9}"/>
              </a:ext>
            </a:extLst>
          </p:cNvPr>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Arial Black" panose="020B0A04020102020204" pitchFamily="34" charset="0"/>
                <a:ea typeface="宋体" panose="02010600030101010101" pitchFamily="2" charset="-122"/>
              </a:defRPr>
            </a:lvl1pPr>
          </a:lstStyle>
          <a:p>
            <a:pPr>
              <a:defRPr/>
            </a:pPr>
            <a:fld id="{18D3D8D6-D2D6-43CF-91A8-D9580B07DE9B}" type="slidenum">
              <a:rPr lang="en-US" altLang="zh-CN"/>
              <a:pPr>
                <a:defRPr/>
              </a:pPr>
              <a:t>‹#›</a:t>
            </a:fld>
            <a:endParaRPr lang="en-US" altLang="zh-CN"/>
          </a:p>
        </p:txBody>
      </p:sp>
      <p:grpSp>
        <p:nvGrpSpPr>
          <p:cNvPr id="1028" name="Group 4">
            <a:extLst>
              <a:ext uri="{FF2B5EF4-FFF2-40B4-BE49-F238E27FC236}">
                <a16:creationId xmlns:a16="http://schemas.microsoft.com/office/drawing/2014/main" id="{FC76477D-BF5D-43C9-B67A-DA3CAB6BDED8}"/>
              </a:ext>
            </a:extLst>
          </p:cNvPr>
          <p:cNvGrpSpPr>
            <a:grpSpLocks/>
          </p:cNvGrpSpPr>
          <p:nvPr/>
        </p:nvGrpSpPr>
        <p:grpSpPr bwMode="auto">
          <a:xfrm>
            <a:off x="0" y="0"/>
            <a:ext cx="9144000" cy="546100"/>
            <a:chOff x="0" y="0"/>
            <a:chExt cx="5760" cy="344"/>
          </a:xfrm>
        </p:grpSpPr>
        <p:sp>
          <p:nvSpPr>
            <p:cNvPr id="2056" name="Rectangle 5">
              <a:extLst>
                <a:ext uri="{FF2B5EF4-FFF2-40B4-BE49-F238E27FC236}">
                  <a16:creationId xmlns:a16="http://schemas.microsoft.com/office/drawing/2014/main" id="{BAB928D6-5BF9-45A2-87AC-671B3149844D}"/>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p:spPr>
          <p:txBody>
            <a:bodyPr wrap="none" anchor="ct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lgn="ctr">
                <a:defRPr/>
              </a:pPr>
              <a:endParaRPr lang="zh-CN" altLang="zh-CN">
                <a:solidFill>
                  <a:srgbClr val="000000"/>
                </a:solidFill>
              </a:endParaRPr>
            </a:p>
          </p:txBody>
        </p:sp>
        <p:sp>
          <p:nvSpPr>
            <p:cNvPr id="2057" name="Rectangle 6">
              <a:extLst>
                <a:ext uri="{FF2B5EF4-FFF2-40B4-BE49-F238E27FC236}">
                  <a16:creationId xmlns:a16="http://schemas.microsoft.com/office/drawing/2014/main" id="{0DAE07E0-4410-415E-ADB7-B8F22AA39B89}"/>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2058" name="Rectangle 7">
              <a:extLst>
                <a:ext uri="{FF2B5EF4-FFF2-40B4-BE49-F238E27FC236}">
                  <a16:creationId xmlns:a16="http://schemas.microsoft.com/office/drawing/2014/main" id="{F98F35F0-3851-4629-B9AC-91B83616696A}"/>
                </a:ext>
              </a:extLst>
            </p:cNvPr>
            <p:cNvSpPr>
              <a:spLocks noChangeArrowheads="1"/>
            </p:cNvSpPr>
            <p:nvPr/>
          </p:nvSpPr>
          <p:spPr bwMode="auto">
            <a:xfrm>
              <a:off x="258" y="85"/>
              <a:ext cx="87" cy="89"/>
            </a:xfrm>
            <a:prstGeom prst="rect">
              <a:avLst/>
            </a:prstGeom>
            <a:solidFill>
              <a:schemeClr val="folHlink"/>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sz="1800">
                <a:solidFill>
                  <a:srgbClr val="666699"/>
                </a:solidFill>
                <a:latin typeface="Arial" panose="020B0604020202020204" pitchFamily="34" charset="0"/>
              </a:endParaRPr>
            </a:p>
          </p:txBody>
        </p:sp>
        <p:sp>
          <p:nvSpPr>
            <p:cNvPr id="2059" name="Rectangle 8">
              <a:extLst>
                <a:ext uri="{FF2B5EF4-FFF2-40B4-BE49-F238E27FC236}">
                  <a16:creationId xmlns:a16="http://schemas.microsoft.com/office/drawing/2014/main" id="{8ED0044A-21CE-45E6-9C31-02E7F31AF9CA}"/>
                </a:ext>
              </a:extLst>
            </p:cNvPr>
            <p:cNvSpPr>
              <a:spLocks noChangeArrowheads="1"/>
            </p:cNvSpPr>
            <p:nvPr/>
          </p:nvSpPr>
          <p:spPr bwMode="auto">
            <a:xfrm>
              <a:off x="345" y="0"/>
              <a:ext cx="88" cy="87"/>
            </a:xfrm>
            <a:prstGeom prst="rect">
              <a:avLst/>
            </a:prstGeom>
            <a:solidFill>
              <a:schemeClr val="folHlink"/>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sz="1800">
                <a:solidFill>
                  <a:srgbClr val="666699"/>
                </a:solidFill>
                <a:latin typeface="Arial" panose="020B0604020202020204" pitchFamily="34" charset="0"/>
              </a:endParaRPr>
            </a:p>
          </p:txBody>
        </p:sp>
        <p:sp>
          <p:nvSpPr>
            <p:cNvPr id="2060" name="Rectangle 9">
              <a:extLst>
                <a:ext uri="{FF2B5EF4-FFF2-40B4-BE49-F238E27FC236}">
                  <a16:creationId xmlns:a16="http://schemas.microsoft.com/office/drawing/2014/main" id="{97BFDF85-7F81-430A-A177-C2AF6AEFDE7B}"/>
                </a:ext>
              </a:extLst>
            </p:cNvPr>
            <p:cNvSpPr>
              <a:spLocks noChangeArrowheads="1"/>
            </p:cNvSpPr>
            <p:nvPr/>
          </p:nvSpPr>
          <p:spPr bwMode="auto">
            <a:xfrm>
              <a:off x="345" y="85"/>
              <a:ext cx="88" cy="89"/>
            </a:xfrm>
            <a:prstGeom prst="rect">
              <a:avLst/>
            </a:prstGeom>
            <a:solidFill>
              <a:schemeClr val="accent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sz="1800">
                <a:solidFill>
                  <a:srgbClr val="9999CC"/>
                </a:solidFill>
                <a:latin typeface="Arial" panose="020B0604020202020204" pitchFamily="34" charset="0"/>
              </a:endParaRPr>
            </a:p>
          </p:txBody>
        </p:sp>
        <p:sp>
          <p:nvSpPr>
            <p:cNvPr id="2061" name="Rectangle 10">
              <a:extLst>
                <a:ext uri="{FF2B5EF4-FFF2-40B4-BE49-F238E27FC236}">
                  <a16:creationId xmlns:a16="http://schemas.microsoft.com/office/drawing/2014/main" id="{D23C108B-AEFE-4427-9022-F93C356E9331}"/>
                </a:ext>
              </a:extLst>
            </p:cNvPr>
            <p:cNvSpPr>
              <a:spLocks noChangeArrowheads="1"/>
            </p:cNvSpPr>
            <p:nvPr/>
          </p:nvSpPr>
          <p:spPr bwMode="auto">
            <a:xfrm>
              <a:off x="173" y="173"/>
              <a:ext cx="86" cy="87"/>
            </a:xfrm>
            <a:prstGeom prst="rect">
              <a:avLst/>
            </a:prstGeom>
            <a:solidFill>
              <a:schemeClr val="folHlink"/>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sz="1800">
                <a:solidFill>
                  <a:srgbClr val="666699"/>
                </a:solidFill>
                <a:latin typeface="Arial" panose="020B0604020202020204" pitchFamily="34" charset="0"/>
              </a:endParaRPr>
            </a:p>
          </p:txBody>
        </p:sp>
        <p:sp>
          <p:nvSpPr>
            <p:cNvPr id="2062" name="Rectangle 11">
              <a:extLst>
                <a:ext uri="{FF2B5EF4-FFF2-40B4-BE49-F238E27FC236}">
                  <a16:creationId xmlns:a16="http://schemas.microsoft.com/office/drawing/2014/main" id="{C7B90104-A07F-46E6-9306-63B74F0F0CE0}"/>
                </a:ext>
              </a:extLst>
            </p:cNvPr>
            <p:cNvSpPr>
              <a:spLocks noChangeArrowheads="1"/>
            </p:cNvSpPr>
            <p:nvPr/>
          </p:nvSpPr>
          <p:spPr bwMode="auto">
            <a:xfrm>
              <a:off x="83" y="86"/>
              <a:ext cx="89" cy="87"/>
            </a:xfrm>
            <a:prstGeom prst="rect">
              <a:avLst/>
            </a:prstGeom>
            <a:solidFill>
              <a:schemeClr val="bg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a:solidFill>
                  <a:srgbClr val="000000"/>
                </a:solidFill>
              </a:endParaRPr>
            </a:p>
          </p:txBody>
        </p:sp>
        <p:sp>
          <p:nvSpPr>
            <p:cNvPr id="2063" name="Rectangle 12">
              <a:extLst>
                <a:ext uri="{FF2B5EF4-FFF2-40B4-BE49-F238E27FC236}">
                  <a16:creationId xmlns:a16="http://schemas.microsoft.com/office/drawing/2014/main" id="{2B4E9ABA-0A63-420D-A603-037DC96FF96D}"/>
                </a:ext>
              </a:extLst>
            </p:cNvPr>
            <p:cNvSpPr>
              <a:spLocks noChangeArrowheads="1"/>
            </p:cNvSpPr>
            <p:nvPr/>
          </p:nvSpPr>
          <p:spPr bwMode="auto">
            <a:xfrm>
              <a:off x="258" y="171"/>
              <a:ext cx="87" cy="87"/>
            </a:xfrm>
            <a:prstGeom prst="rect">
              <a:avLst/>
            </a:prstGeom>
            <a:solidFill>
              <a:schemeClr val="accent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sz="1800">
                <a:solidFill>
                  <a:srgbClr val="9999CC"/>
                </a:solidFill>
                <a:latin typeface="Arial" panose="020B0604020202020204" pitchFamily="34" charset="0"/>
              </a:endParaRPr>
            </a:p>
          </p:txBody>
        </p:sp>
        <p:sp>
          <p:nvSpPr>
            <p:cNvPr id="2064" name="Rectangle 13">
              <a:extLst>
                <a:ext uri="{FF2B5EF4-FFF2-40B4-BE49-F238E27FC236}">
                  <a16:creationId xmlns:a16="http://schemas.microsoft.com/office/drawing/2014/main" id="{C2F95056-8353-4C51-9FDB-815AFD0FE233}"/>
                </a:ext>
              </a:extLst>
            </p:cNvPr>
            <p:cNvSpPr>
              <a:spLocks noChangeArrowheads="1"/>
            </p:cNvSpPr>
            <p:nvPr/>
          </p:nvSpPr>
          <p:spPr bwMode="auto">
            <a:xfrm>
              <a:off x="173" y="258"/>
              <a:ext cx="86" cy="86"/>
            </a:xfrm>
            <a:prstGeom prst="rect">
              <a:avLst/>
            </a:prstGeom>
            <a:solidFill>
              <a:schemeClr val="accent2"/>
            </a:solidFill>
            <a:ln>
              <a:noFill/>
            </a:ln>
          </p:spPr>
          <p:txBody>
            <a:bodyPr/>
            <a:lstStyle>
              <a:lvl1pPr>
                <a:defRPr kumimoji="1" sz="2800">
                  <a:solidFill>
                    <a:schemeClr val="tx2"/>
                  </a:solidFill>
                  <a:latin typeface="Times New Roman" panose="02020603050405020304" pitchFamily="18" charset="0"/>
                  <a:ea typeface="宋体" panose="02010600030101010101" pitchFamily="2" charset="-122"/>
                </a:defRPr>
              </a:lvl1pPr>
              <a:lvl2pPr marL="742950" indent="-285750">
                <a:defRPr kumimoji="1" sz="2800">
                  <a:solidFill>
                    <a:schemeClr val="tx2"/>
                  </a:solidFill>
                  <a:latin typeface="Times New Roman" panose="02020603050405020304" pitchFamily="18" charset="0"/>
                  <a:ea typeface="宋体" panose="02010600030101010101" pitchFamily="2" charset="-122"/>
                </a:defRPr>
              </a:lvl2pPr>
              <a:lvl3pPr marL="1143000" indent="-228600">
                <a:defRPr kumimoji="1" sz="2800">
                  <a:solidFill>
                    <a:schemeClr val="tx2"/>
                  </a:solidFill>
                  <a:latin typeface="Times New Roman" panose="02020603050405020304" pitchFamily="18" charset="0"/>
                  <a:ea typeface="宋体" panose="02010600030101010101" pitchFamily="2" charset="-122"/>
                </a:defRPr>
              </a:lvl3pPr>
              <a:lvl4pPr marL="1600200" indent="-228600">
                <a:defRPr kumimoji="1" sz="2800">
                  <a:solidFill>
                    <a:schemeClr val="tx2"/>
                  </a:solidFill>
                  <a:latin typeface="Times New Roman" panose="02020603050405020304" pitchFamily="18" charset="0"/>
                  <a:ea typeface="宋体" panose="02010600030101010101" pitchFamily="2" charset="-122"/>
                </a:defRPr>
              </a:lvl4pPr>
              <a:lvl5pPr marL="2057400" indent="-228600">
                <a:defRPr kumimoji="1" sz="2800">
                  <a:solidFill>
                    <a:schemeClr val="tx2"/>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800">
                  <a:solidFill>
                    <a:schemeClr val="tx2"/>
                  </a:solidFill>
                  <a:latin typeface="Times New Roman" panose="02020603050405020304" pitchFamily="18" charset="0"/>
                  <a:ea typeface="宋体" panose="02010600030101010101" pitchFamily="2" charset="-122"/>
                </a:defRPr>
              </a:lvl9pPr>
            </a:lstStyle>
            <a:p>
              <a:pPr>
                <a:defRPr/>
              </a:pPr>
              <a:endParaRPr lang="zh-CN" altLang="zh-CN" sz="1800">
                <a:solidFill>
                  <a:srgbClr val="9999CC"/>
                </a:solidFill>
                <a:latin typeface="Arial" panose="020B0604020202020204" pitchFamily="34" charset="0"/>
              </a:endParaRPr>
            </a:p>
          </p:txBody>
        </p:sp>
      </p:grpSp>
      <p:sp>
        <p:nvSpPr>
          <p:cNvPr id="1029" name="Rectangle 14">
            <a:extLst>
              <a:ext uri="{FF2B5EF4-FFF2-40B4-BE49-F238E27FC236}">
                <a16:creationId xmlns:a16="http://schemas.microsoft.com/office/drawing/2014/main" id="{20A37B01-1D1B-477D-9302-81A19C62FC7B}"/>
              </a:ext>
            </a:extLst>
          </p:cNvPr>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30" name="Rectangle 15">
            <a:extLst>
              <a:ext uri="{FF2B5EF4-FFF2-40B4-BE49-F238E27FC236}">
                <a16:creationId xmlns:a16="http://schemas.microsoft.com/office/drawing/2014/main" id="{685BA901-3641-49C6-B085-1EE89F61CAD1}"/>
              </a:ext>
            </a:extLst>
          </p:cNvPr>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6400" name="Rectangle 16">
            <a:extLst>
              <a:ext uri="{FF2B5EF4-FFF2-40B4-BE49-F238E27FC236}">
                <a16:creationId xmlns:a16="http://schemas.microsoft.com/office/drawing/2014/main" id="{CBCD943A-D4CE-48C0-9D30-7E42EFF0343D}"/>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000000"/>
                </a:solidFill>
                <a:latin typeface="+mn-lt"/>
                <a:ea typeface="+mn-ea"/>
              </a:defRPr>
            </a:lvl1pPr>
          </a:lstStyle>
          <a:p>
            <a:pPr>
              <a:defRPr/>
            </a:pPr>
            <a:endParaRPr lang="en-US" altLang="zh-CN"/>
          </a:p>
        </p:txBody>
      </p:sp>
    </p:spTree>
    <p:extLst>
      <p:ext uri="{BB962C8B-B14F-4D97-AF65-F5344CB8AC3E}">
        <p14:creationId xmlns:p14="http://schemas.microsoft.com/office/powerpoint/2010/main" val="3219190368"/>
      </p:ext>
    </p:extLst>
  </p:cSld>
  <p:clrMap bg1="lt1" tx1="dk1" bg2="lt2" tx2="dk2" accent1="accent1" accent2="accent2" accent3="accent3" accent4="accent4" accent5="accent5" accent6="accent6" hlink="hlink" folHlink="folHlink"/>
  <p:sldLayoutIdLst>
    <p:sldLayoutId id="2147487333" r:id="rId1"/>
    <p:sldLayoutId id="2147487334" r:id="rId2"/>
    <p:sldLayoutId id="2147487335" r:id="rId3"/>
    <p:sldLayoutId id="2147487336" r:id="rId4"/>
    <p:sldLayoutId id="2147487337" r:id="rId5"/>
    <p:sldLayoutId id="2147487338" r:id="rId6"/>
    <p:sldLayoutId id="2147487340" r:id="rId7"/>
    <p:sldLayoutId id="2147487341" r:id="rId8"/>
    <p:sldLayoutId id="2147487342" r:id="rId9"/>
    <p:sldLayoutId id="2147487343" r:id="rId10"/>
  </p:sldLayoutIdLst>
  <p:transition spd="slow">
    <p:split orient="vert"/>
  </p:transition>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ea typeface="宋体" pitchFamily="2" charset="-122"/>
        </a:defRPr>
      </a:lvl2pPr>
      <a:lvl3pPr algn="l" rtl="0" eaLnBrk="0" fontAlgn="base" hangingPunct="0">
        <a:spcBef>
          <a:spcPct val="0"/>
        </a:spcBef>
        <a:spcAft>
          <a:spcPct val="0"/>
        </a:spcAft>
        <a:defRPr sz="4400">
          <a:solidFill>
            <a:schemeClr val="tx1"/>
          </a:solidFill>
          <a:latin typeface="Arial" charset="0"/>
          <a:ea typeface="宋体" pitchFamily="2" charset="-122"/>
        </a:defRPr>
      </a:lvl3pPr>
      <a:lvl4pPr algn="l" rtl="0" eaLnBrk="0" fontAlgn="base" hangingPunct="0">
        <a:spcBef>
          <a:spcPct val="0"/>
        </a:spcBef>
        <a:spcAft>
          <a:spcPct val="0"/>
        </a:spcAft>
        <a:defRPr sz="4400">
          <a:solidFill>
            <a:schemeClr val="tx1"/>
          </a:solidFill>
          <a:latin typeface="Arial" charset="0"/>
          <a:ea typeface="宋体" pitchFamily="2" charset="-122"/>
        </a:defRPr>
      </a:lvl4pPr>
      <a:lvl5pPr algn="l" rtl="0" eaLnBrk="0" fontAlgn="base" hangingPunct="0">
        <a:spcBef>
          <a:spcPct val="0"/>
        </a:spcBef>
        <a:spcAft>
          <a:spcPct val="0"/>
        </a:spcAft>
        <a:defRPr sz="4400">
          <a:solidFill>
            <a:schemeClr val="tx1"/>
          </a:solidFill>
          <a:latin typeface="Arial" charset="0"/>
          <a:ea typeface="宋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mn-ea"/>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image" Target="../media/image9.wmf"/><Relationship Id="rId7" Type="http://schemas.openxmlformats.org/officeDocument/2006/relationships/image" Target="../media/image13.wmf"/><Relationship Id="rId2" Type="http://schemas.openxmlformats.org/officeDocument/2006/relationships/image" Target="../media/image8.wmf"/><Relationship Id="rId1" Type="http://schemas.openxmlformats.org/officeDocument/2006/relationships/slideLayout" Target="../slideLayouts/slideLayout1.xml"/><Relationship Id="rId6" Type="http://schemas.openxmlformats.org/officeDocument/2006/relationships/image" Target="../media/image12.wmf"/><Relationship Id="rId11" Type="http://schemas.openxmlformats.org/officeDocument/2006/relationships/image" Target="../media/image17.wmf"/><Relationship Id="rId5" Type="http://schemas.openxmlformats.org/officeDocument/2006/relationships/image" Target="../media/image11.wmf"/><Relationship Id="rId10" Type="http://schemas.openxmlformats.org/officeDocument/2006/relationships/image" Target="../media/image16.wmf"/><Relationship Id="rId4" Type="http://schemas.openxmlformats.org/officeDocument/2006/relationships/image" Target="../media/image10.emf"/><Relationship Id="rId9" Type="http://schemas.openxmlformats.org/officeDocument/2006/relationships/image" Target="../media/image15.wmf"/></Relationships>
</file>

<file path=ppt/slides/_rels/slide6.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1.wmf"/><Relationship Id="rId5" Type="http://schemas.openxmlformats.org/officeDocument/2006/relationships/oleObject" Target="../embeddings/oleObject2.bin"/><Relationship Id="rId4" Type="http://schemas.openxmlformats.org/officeDocument/2006/relationships/image" Target="../media/image20.wm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1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1.xml"/><Relationship Id="rId4" Type="http://schemas.openxmlformats.org/officeDocument/2006/relationships/image" Target="../media/image25.wmf"/></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slide" Target="slide13.xml"/><Relationship Id="rId7"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26.wmf"/><Relationship Id="rId5" Type="http://schemas.openxmlformats.org/officeDocument/2006/relationships/oleObject" Target="../embeddings/oleObject4.bin"/><Relationship Id="rId4" Type="http://schemas.openxmlformats.org/officeDocument/2006/relationships/image" Target="../media/image13.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28.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7.png"/><Relationship Id="rId5" Type="http://schemas.openxmlformats.org/officeDocument/2006/relationships/image" Target="../media/image160.png"/><Relationship Id="rId4" Type="http://schemas.openxmlformats.org/officeDocument/2006/relationships/image" Target="../media/image29.wmf"/></Relationships>
</file>

<file path=ppt/slides/_rels/slide14.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image" Target="../media/image41.wmf"/><Relationship Id="rId3" Type="http://schemas.openxmlformats.org/officeDocument/2006/relationships/image" Target="../media/image31.wmf"/><Relationship Id="rId7" Type="http://schemas.openxmlformats.org/officeDocument/2006/relationships/image" Target="../media/image35.wmf"/><Relationship Id="rId12" Type="http://schemas.openxmlformats.org/officeDocument/2006/relationships/image" Target="../media/image40.wmf"/><Relationship Id="rId2" Type="http://schemas.openxmlformats.org/officeDocument/2006/relationships/image" Target="../media/image30.wmf"/><Relationship Id="rId1" Type="http://schemas.openxmlformats.org/officeDocument/2006/relationships/slideLayout" Target="../slideLayouts/slideLayout1.xml"/><Relationship Id="rId6" Type="http://schemas.openxmlformats.org/officeDocument/2006/relationships/image" Target="../media/image34.wmf"/><Relationship Id="rId11" Type="http://schemas.openxmlformats.org/officeDocument/2006/relationships/image" Target="../media/image39.wmf"/><Relationship Id="rId5" Type="http://schemas.openxmlformats.org/officeDocument/2006/relationships/image" Target="../media/image33.wmf"/><Relationship Id="rId10" Type="http://schemas.openxmlformats.org/officeDocument/2006/relationships/image" Target="../media/image38.wmf"/><Relationship Id="rId4" Type="http://schemas.openxmlformats.org/officeDocument/2006/relationships/image" Target="../media/image32.wmf"/><Relationship Id="rId9" Type="http://schemas.openxmlformats.org/officeDocument/2006/relationships/image" Target="../media/image37.wmf"/></Relationships>
</file>

<file path=ppt/slides/_rels/slide15.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image" Target="../media/image53.emf"/><Relationship Id="rId3" Type="http://schemas.openxmlformats.org/officeDocument/2006/relationships/image" Target="../media/image43.wmf"/><Relationship Id="rId7" Type="http://schemas.openxmlformats.org/officeDocument/2006/relationships/image" Target="../media/image47.wmf"/><Relationship Id="rId12" Type="http://schemas.openxmlformats.org/officeDocument/2006/relationships/image" Target="../media/image52.emf"/><Relationship Id="rId2" Type="http://schemas.openxmlformats.org/officeDocument/2006/relationships/image" Target="../media/image42.wmf"/><Relationship Id="rId1" Type="http://schemas.openxmlformats.org/officeDocument/2006/relationships/slideLayout" Target="../slideLayouts/slideLayout1.xml"/><Relationship Id="rId6" Type="http://schemas.openxmlformats.org/officeDocument/2006/relationships/image" Target="../media/image46.wmf"/><Relationship Id="rId11" Type="http://schemas.openxmlformats.org/officeDocument/2006/relationships/image" Target="../media/image51.emf"/><Relationship Id="rId5" Type="http://schemas.openxmlformats.org/officeDocument/2006/relationships/image" Target="../media/image45.wmf"/><Relationship Id="rId10" Type="http://schemas.openxmlformats.org/officeDocument/2006/relationships/image" Target="../media/image50.emf"/><Relationship Id="rId4" Type="http://schemas.openxmlformats.org/officeDocument/2006/relationships/image" Target="../media/image44.wmf"/><Relationship Id="rId9" Type="http://schemas.openxmlformats.org/officeDocument/2006/relationships/image" Target="../media/image49.wmf"/></Relationships>
</file>

<file path=ppt/slides/_rels/slide16.xml.rels><?xml version="1.0" encoding="UTF-8" standalone="yes"?>
<Relationships xmlns="http://schemas.openxmlformats.org/package/2006/relationships"><Relationship Id="rId8" Type="http://schemas.openxmlformats.org/officeDocument/2006/relationships/image" Target="../media/image60.wmf"/><Relationship Id="rId13" Type="http://schemas.openxmlformats.org/officeDocument/2006/relationships/image" Target="../media/image65.emf"/><Relationship Id="rId3" Type="http://schemas.openxmlformats.org/officeDocument/2006/relationships/image" Target="../media/image55.wmf"/><Relationship Id="rId7" Type="http://schemas.openxmlformats.org/officeDocument/2006/relationships/image" Target="../media/image59.wmf"/><Relationship Id="rId12" Type="http://schemas.openxmlformats.org/officeDocument/2006/relationships/image" Target="../media/image64.emf"/><Relationship Id="rId17" Type="http://schemas.openxmlformats.org/officeDocument/2006/relationships/image" Target="../media/image69.emf"/><Relationship Id="rId2" Type="http://schemas.openxmlformats.org/officeDocument/2006/relationships/image" Target="../media/image54.wmf"/><Relationship Id="rId16" Type="http://schemas.openxmlformats.org/officeDocument/2006/relationships/image" Target="../media/image68.wmf"/><Relationship Id="rId1" Type="http://schemas.openxmlformats.org/officeDocument/2006/relationships/slideLayout" Target="../slideLayouts/slideLayout1.xml"/><Relationship Id="rId6" Type="http://schemas.openxmlformats.org/officeDocument/2006/relationships/image" Target="../media/image58.wmf"/><Relationship Id="rId11" Type="http://schemas.openxmlformats.org/officeDocument/2006/relationships/image" Target="../media/image63.emf"/><Relationship Id="rId5" Type="http://schemas.openxmlformats.org/officeDocument/2006/relationships/image" Target="../media/image57.wmf"/><Relationship Id="rId15" Type="http://schemas.openxmlformats.org/officeDocument/2006/relationships/image" Target="../media/image67.emf"/><Relationship Id="rId10" Type="http://schemas.openxmlformats.org/officeDocument/2006/relationships/image" Target="../media/image62.wmf"/><Relationship Id="rId4" Type="http://schemas.openxmlformats.org/officeDocument/2006/relationships/image" Target="../media/image56.wmf"/><Relationship Id="rId9" Type="http://schemas.openxmlformats.org/officeDocument/2006/relationships/image" Target="../media/image61.wmf"/><Relationship Id="rId14" Type="http://schemas.openxmlformats.org/officeDocument/2006/relationships/image" Target="../media/image66.emf"/></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1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3.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3.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slide" Target="slide13.xml"/><Relationship Id="rId7" Type="http://schemas.openxmlformats.org/officeDocument/2006/relationships/image" Target="../media/image71.w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8.bin"/><Relationship Id="rId11" Type="http://schemas.openxmlformats.org/officeDocument/2006/relationships/image" Target="../media/image73.wmf"/><Relationship Id="rId5" Type="http://schemas.openxmlformats.org/officeDocument/2006/relationships/image" Target="../media/image70.wmf"/><Relationship Id="rId10" Type="http://schemas.openxmlformats.org/officeDocument/2006/relationships/oleObject" Target="../embeddings/oleObject10.bin"/><Relationship Id="rId4" Type="http://schemas.openxmlformats.org/officeDocument/2006/relationships/oleObject" Target="../embeddings/oleObject7.bin"/><Relationship Id="rId9" Type="http://schemas.openxmlformats.org/officeDocument/2006/relationships/image" Target="../media/image72.wmf"/></Relationships>
</file>

<file path=ppt/slides/_rels/slide22.xml.rels><?xml version="1.0" encoding="UTF-8" standalone="yes"?>
<Relationships xmlns="http://schemas.openxmlformats.org/package/2006/relationships"><Relationship Id="rId8" Type="http://schemas.openxmlformats.org/officeDocument/2006/relationships/image" Target="../media/image80.wmf"/><Relationship Id="rId3" Type="http://schemas.openxmlformats.org/officeDocument/2006/relationships/image" Target="../media/image75.wmf"/><Relationship Id="rId7" Type="http://schemas.openxmlformats.org/officeDocument/2006/relationships/image" Target="../media/image79.emf"/><Relationship Id="rId2" Type="http://schemas.openxmlformats.org/officeDocument/2006/relationships/image" Target="../media/image74.emf"/><Relationship Id="rId1" Type="http://schemas.openxmlformats.org/officeDocument/2006/relationships/slideLayout" Target="../slideLayouts/slideLayout1.xml"/><Relationship Id="rId6" Type="http://schemas.openxmlformats.org/officeDocument/2006/relationships/image" Target="../media/image78.emf"/><Relationship Id="rId5" Type="http://schemas.openxmlformats.org/officeDocument/2006/relationships/image" Target="../media/image77.wmf"/><Relationship Id="rId4" Type="http://schemas.openxmlformats.org/officeDocument/2006/relationships/image" Target="../media/image76.emf"/></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 Target="slide13.xml"/><Relationship Id="rId7" Type="http://schemas.openxmlformats.org/officeDocument/2006/relationships/image" Target="../media/image82.w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image" Target="../media/image81.wmf"/><Relationship Id="rId4" Type="http://schemas.openxmlformats.org/officeDocument/2006/relationships/oleObject" Target="../embeddings/oleObject11.bin"/></Relationships>
</file>

<file path=ppt/slides/_rels/slide24.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image" Target="../media/image83.w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9.wmf"/><Relationship Id="rId1" Type="http://schemas.openxmlformats.org/officeDocument/2006/relationships/slideLayout" Target="../slideLayouts/slideLayout1.xml"/><Relationship Id="rId6" Type="http://schemas.openxmlformats.org/officeDocument/2006/relationships/image" Target="../media/image88.wmf"/><Relationship Id="rId5" Type="http://schemas.openxmlformats.org/officeDocument/2006/relationships/image" Target="../media/image87.wmf"/><Relationship Id="rId4" Type="http://schemas.openxmlformats.org/officeDocument/2006/relationships/image" Target="../media/image86.wmf"/></Relationships>
</file>

<file path=ppt/slides/_rels/slide26.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slide" Target="slide13.xml"/><Relationship Id="rId7"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33.png"/><Relationship Id="rId11" Type="http://schemas.openxmlformats.org/officeDocument/2006/relationships/image" Target="../media/image91.wmf"/><Relationship Id="rId5" Type="http://schemas.openxmlformats.org/officeDocument/2006/relationships/image" Target="../media/image89.wmf"/><Relationship Id="rId10" Type="http://schemas.openxmlformats.org/officeDocument/2006/relationships/oleObject" Target="../embeddings/oleObject15.bin"/><Relationship Id="rId4" Type="http://schemas.openxmlformats.org/officeDocument/2006/relationships/oleObject" Target="../embeddings/oleObject13.bin"/><Relationship Id="rId9"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95.wmf"/><Relationship Id="rId3" Type="http://schemas.openxmlformats.org/officeDocument/2006/relationships/slide" Target="slide13.xml"/><Relationship Id="rId7" Type="http://schemas.openxmlformats.org/officeDocument/2006/relationships/image" Target="../media/image37.png"/><Relationship Id="rId12"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38.png"/><Relationship Id="rId11" Type="http://schemas.openxmlformats.org/officeDocument/2006/relationships/image" Target="../media/image94.wmf"/><Relationship Id="rId5" Type="http://schemas.openxmlformats.org/officeDocument/2006/relationships/image" Target="../media/image92.wmf"/><Relationship Id="rId15" Type="http://schemas.openxmlformats.org/officeDocument/2006/relationships/image" Target="../media/image96.wmf"/><Relationship Id="rId10" Type="http://schemas.openxmlformats.org/officeDocument/2006/relationships/oleObject" Target="../embeddings/oleObject18.bin"/><Relationship Id="rId4" Type="http://schemas.openxmlformats.org/officeDocument/2006/relationships/oleObject" Target="../embeddings/oleObject16.bin"/><Relationship Id="rId9" Type="http://schemas.openxmlformats.org/officeDocument/2006/relationships/image" Target="../media/image93.wmf"/><Relationship Id="rId14" Type="http://schemas.openxmlformats.org/officeDocument/2006/relationships/oleObject" Target="../embeddings/oleObject20.bin"/></Relationships>
</file>

<file path=ppt/slides/_rels/slide28.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98.png"/><Relationship Id="rId5" Type="http://schemas.openxmlformats.org/officeDocument/2006/relationships/image" Target="../media/image97.wmf"/><Relationship Id="rId4" Type="http://schemas.openxmlformats.org/officeDocument/2006/relationships/oleObject" Target="../embeddings/oleObject21.bin"/></Relationships>
</file>

<file path=ppt/slides/_rels/slide29.xml.rels><?xml version="1.0" encoding="UTF-8" standalone="yes"?>
<Relationships xmlns="http://schemas.openxmlformats.org/package/2006/relationships"><Relationship Id="rId8" Type="http://schemas.openxmlformats.org/officeDocument/2006/relationships/image" Target="../media/image104.wmf"/><Relationship Id="rId3" Type="http://schemas.openxmlformats.org/officeDocument/2006/relationships/image" Target="../media/image100.wmf"/><Relationship Id="rId7" Type="http://schemas.openxmlformats.org/officeDocument/2006/relationships/image" Target="../media/image33.wmf"/><Relationship Id="rId2" Type="http://schemas.openxmlformats.org/officeDocument/2006/relationships/image" Target="../media/image99.wmf"/><Relationship Id="rId1" Type="http://schemas.openxmlformats.org/officeDocument/2006/relationships/slideLayout" Target="../slideLayouts/slideLayout1.xml"/><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s>
</file>

<file path=ppt/slides/_rels/slide30.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wmf"/><Relationship Id="rId1" Type="http://schemas.openxmlformats.org/officeDocument/2006/relationships/slideLayout" Target="../slideLayouts/slideLayout1.xml"/><Relationship Id="rId5" Type="http://schemas.openxmlformats.org/officeDocument/2006/relationships/image" Target="../media/image108.wmf"/><Relationship Id="rId4" Type="http://schemas.openxmlformats.org/officeDocument/2006/relationships/image" Target="../media/image107.wmf"/></Relationships>
</file>

<file path=ppt/slides/_rels/slide31.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91.wmf"/><Relationship Id="rId5" Type="http://schemas.openxmlformats.org/officeDocument/2006/relationships/oleObject" Target="../embeddings/oleObject22.bin"/><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slide" Target="slide13.xml"/><Relationship Id="rId7" Type="http://schemas.openxmlformats.org/officeDocument/2006/relationships/image" Target="../media/image110.wmf"/><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oleObject" Target="../embeddings/oleObject24.bin"/><Relationship Id="rId5" Type="http://schemas.openxmlformats.org/officeDocument/2006/relationships/image" Target="../media/image109.wmf"/><Relationship Id="rId4" Type="http://schemas.openxmlformats.org/officeDocument/2006/relationships/oleObject" Target="../embeddings/oleObject23.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slide" Target="slide13.xml"/><Relationship Id="rId7" Type="http://schemas.openxmlformats.org/officeDocument/2006/relationships/image" Target="../media/image112.wmf"/><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oleObject" Target="../embeddings/oleObject26.bin"/><Relationship Id="rId11" Type="http://schemas.openxmlformats.org/officeDocument/2006/relationships/image" Target="../media/image114.wmf"/><Relationship Id="rId5" Type="http://schemas.openxmlformats.org/officeDocument/2006/relationships/image" Target="../media/image111.wmf"/><Relationship Id="rId10" Type="http://schemas.openxmlformats.org/officeDocument/2006/relationships/oleObject" Target="../embeddings/oleObject28.bin"/><Relationship Id="rId4" Type="http://schemas.openxmlformats.org/officeDocument/2006/relationships/oleObject" Target="../embeddings/oleObject25.bin"/><Relationship Id="rId9" Type="http://schemas.openxmlformats.org/officeDocument/2006/relationships/image" Target="../media/image113.wmf"/></Relationships>
</file>

<file path=ppt/slides/_rels/slide3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 Target="slide13.xml"/><Relationship Id="rId7" Type="http://schemas.openxmlformats.org/officeDocument/2006/relationships/image" Target="../media/image52.png"/><Relationship Id="rId12" Type="http://schemas.openxmlformats.org/officeDocument/2006/relationships/image" Target="../media/image117.wmf"/><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51.png"/><Relationship Id="rId11" Type="http://schemas.openxmlformats.org/officeDocument/2006/relationships/oleObject" Target="../embeddings/oleObject31.bin"/><Relationship Id="rId5" Type="http://schemas.openxmlformats.org/officeDocument/2006/relationships/image" Target="../media/image115.wmf"/><Relationship Id="rId10" Type="http://schemas.openxmlformats.org/officeDocument/2006/relationships/image" Target="../media/image116.wmf"/><Relationship Id="rId4" Type="http://schemas.openxmlformats.org/officeDocument/2006/relationships/oleObject" Target="../embeddings/oleObject29.bin"/><Relationship Id="rId9" Type="http://schemas.openxmlformats.org/officeDocument/2006/relationships/oleObject" Target="../embeddings/oleObject30.bin"/></Relationships>
</file>

<file path=ppt/slides/_rels/slide35.xml.rels><?xml version="1.0" encoding="UTF-8" standalone="yes"?>
<Relationships xmlns="http://schemas.openxmlformats.org/package/2006/relationships"><Relationship Id="rId3" Type="http://schemas.openxmlformats.org/officeDocument/2006/relationships/slide" Target="slide13.xml"/><Relationship Id="rId7" Type="http://schemas.openxmlformats.org/officeDocument/2006/relationships/image" Target="../media/image119.wmf"/><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oleObject" Target="../embeddings/oleObject33.bin"/><Relationship Id="rId5" Type="http://schemas.openxmlformats.org/officeDocument/2006/relationships/image" Target="../media/image118.wmf"/><Relationship Id="rId4" Type="http://schemas.openxmlformats.org/officeDocument/2006/relationships/oleObject" Target="../embeddings/oleObject32.bin"/></Relationships>
</file>

<file path=ppt/slides/_rels/slide36.xml.rels><?xml version="1.0" encoding="UTF-8" standalone="yes"?>
<Relationships xmlns="http://schemas.openxmlformats.org/package/2006/relationships"><Relationship Id="rId3" Type="http://schemas.openxmlformats.org/officeDocument/2006/relationships/image" Target="../media/image121.wmf"/><Relationship Id="rId2" Type="http://schemas.openxmlformats.org/officeDocument/2006/relationships/image" Target="../media/image120.wmf"/><Relationship Id="rId1" Type="http://schemas.openxmlformats.org/officeDocument/2006/relationships/slideLayout" Target="../slideLayouts/slideLayout1.xml"/><Relationship Id="rId5" Type="http://schemas.openxmlformats.org/officeDocument/2006/relationships/image" Target="../media/image123.wmf"/><Relationship Id="rId4" Type="http://schemas.openxmlformats.org/officeDocument/2006/relationships/image" Target="../media/image122.wmf"/></Relationships>
</file>

<file path=ppt/slides/_rels/slide37.x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image" Target="../media/image120.wmf"/><Relationship Id="rId1" Type="http://schemas.openxmlformats.org/officeDocument/2006/relationships/slideLayout" Target="../slideLayouts/slideLayout1.xml"/><Relationship Id="rId6" Type="http://schemas.openxmlformats.org/officeDocument/2006/relationships/image" Target="../media/image127.wmf"/><Relationship Id="rId5" Type="http://schemas.openxmlformats.org/officeDocument/2006/relationships/image" Target="../media/image126.wmf"/><Relationship Id="rId4" Type="http://schemas.openxmlformats.org/officeDocument/2006/relationships/image" Target="../media/image125.wmf"/></Relationships>
</file>

<file path=ppt/slides/_rels/slide38.xml.rels><?xml version="1.0" encoding="UTF-8" standalone="yes"?>
<Relationships xmlns="http://schemas.openxmlformats.org/package/2006/relationships"><Relationship Id="rId3" Type="http://schemas.openxmlformats.org/officeDocument/2006/relationships/image" Target="../media/image129.wmf"/><Relationship Id="rId2" Type="http://schemas.openxmlformats.org/officeDocument/2006/relationships/image" Target="../media/image128.wmf"/><Relationship Id="rId1" Type="http://schemas.openxmlformats.org/officeDocument/2006/relationships/slideLayout" Target="../slideLayouts/slideLayout1.xml"/><Relationship Id="rId4" Type="http://schemas.openxmlformats.org/officeDocument/2006/relationships/image" Target="../media/image130.wmf"/></Relationships>
</file>

<file path=ppt/slides/_rels/slide39.xml.rels><?xml version="1.0" encoding="UTF-8" standalone="yes"?>
<Relationships xmlns="http://schemas.openxmlformats.org/package/2006/relationships"><Relationship Id="rId3" Type="http://schemas.openxmlformats.org/officeDocument/2006/relationships/image" Target="../media/image129.wmf"/><Relationship Id="rId2" Type="http://schemas.openxmlformats.org/officeDocument/2006/relationships/image" Target="../media/image131.wmf"/><Relationship Id="rId1" Type="http://schemas.openxmlformats.org/officeDocument/2006/relationships/slideLayout" Target="../slideLayouts/slideLayout1.xml"/><Relationship Id="rId4" Type="http://schemas.openxmlformats.org/officeDocument/2006/relationships/image" Target="../media/image132.wmf"/></Relationships>
</file>

<file path=ppt/slides/_rels/slide40.x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image" Target="../media/image133.wmf"/><Relationship Id="rId1" Type="http://schemas.openxmlformats.org/officeDocument/2006/relationships/slideLayout" Target="../slideLayouts/slideLayout1.xml"/><Relationship Id="rId5" Type="http://schemas.openxmlformats.org/officeDocument/2006/relationships/image" Target="../media/image136.wmf"/><Relationship Id="rId4" Type="http://schemas.openxmlformats.org/officeDocument/2006/relationships/image" Target="../media/image135.wmf"/></Relationships>
</file>

<file path=ppt/slides/_rels/slide41.xml.rels><?xml version="1.0" encoding="UTF-8" standalone="yes"?>
<Relationships xmlns="http://schemas.openxmlformats.org/package/2006/relationships"><Relationship Id="rId3" Type="http://schemas.openxmlformats.org/officeDocument/2006/relationships/image" Target="../media/image137.gif"/><Relationship Id="rId7" Type="http://schemas.openxmlformats.org/officeDocument/2006/relationships/image" Target="../media/image140.wmf"/><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image" Target="../media/image139.wmf"/><Relationship Id="rId4" Type="http://schemas.openxmlformats.org/officeDocument/2006/relationships/image" Target="../media/image138.wm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649878"/>
      </p:ext>
    </p:extLst>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3011" name="Rectangle 3">
            <a:extLst>
              <a:ext uri="{FF2B5EF4-FFF2-40B4-BE49-F238E27FC236}">
                <a16:creationId xmlns:a16="http://schemas.microsoft.com/office/drawing/2014/main" id="{8B2132EF-33CE-4DEE-A132-AEEC1C91EBF9}"/>
              </a:ext>
            </a:extLst>
          </p:cNvPr>
          <p:cNvSpPr>
            <a:spLocks noChangeArrowheads="1"/>
          </p:cNvSpPr>
          <p:nvPr/>
        </p:nvSpPr>
        <p:spPr bwMode="auto">
          <a:xfrm>
            <a:off x="466725" y="31950"/>
            <a:ext cx="41052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nchor="ct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mn-cs"/>
              </a:rPr>
              <a:t>第一章  行列式</a:t>
            </a:r>
          </a:p>
        </p:txBody>
      </p:sp>
      <p:sp>
        <p:nvSpPr>
          <p:cNvPr id="2" name="矩形 1">
            <a:extLst>
              <a:ext uri="{FF2B5EF4-FFF2-40B4-BE49-F238E27FC236}">
                <a16:creationId xmlns:a16="http://schemas.microsoft.com/office/drawing/2014/main" id="{98048A22-17E5-485A-8AB7-A4BA953DCE0F}"/>
              </a:ext>
            </a:extLst>
          </p:cNvPr>
          <p:cNvSpPr/>
          <p:nvPr/>
        </p:nvSpPr>
        <p:spPr>
          <a:xfrm>
            <a:off x="2339752" y="1412776"/>
            <a:ext cx="4464496" cy="646331"/>
          </a:xfrm>
          <a:prstGeom prst="rect">
            <a:avLst/>
          </a:prstGeom>
        </p:spPr>
        <p:txBody>
          <a:bodyPr wrap="square">
            <a:spAutoFit/>
          </a:bodyPr>
          <a:lstStyle/>
          <a:p>
            <a:pPr lvl="0" algn="ctr">
              <a:spcBef>
                <a:spcPct val="50000"/>
              </a:spcBef>
              <a:defRPr/>
            </a:pPr>
            <a:r>
              <a:rPr lang="en-US" altLang="zh-CN" sz="3600" b="1" dirty="0">
                <a:solidFill>
                  <a:srgbClr val="0000FF"/>
                </a:solidFill>
                <a:effectLst>
                  <a:outerShdw blurRad="38100" dist="38100" dir="2700000" algn="tl">
                    <a:srgbClr val="C0C0C0"/>
                  </a:outerShdw>
                </a:effectLst>
                <a:ea typeface="华文中宋" panose="02010600040101010101" pitchFamily="2" charset="-122"/>
                <a:cs typeface="Times New Roman" panose="02020603050405020304" pitchFamily="18" charset="0"/>
              </a:rPr>
              <a:t>§1.2   </a:t>
            </a:r>
            <a:r>
              <a:rPr lang="en-US" altLang="zh-CN" sz="3600" b="1" i="1" dirty="0">
                <a:solidFill>
                  <a:srgbClr val="0000FF"/>
                </a:solidFill>
                <a:effectLst>
                  <a:outerShdw blurRad="38100" dist="38100" dir="2700000" algn="tl">
                    <a:srgbClr val="C0C0C0"/>
                  </a:outerShdw>
                </a:effectLst>
                <a:ea typeface="华文中宋" panose="02010600040101010101" pitchFamily="2" charset="-122"/>
                <a:cs typeface="Times New Roman" panose="02020603050405020304" pitchFamily="18" charset="0"/>
              </a:rPr>
              <a:t>n </a:t>
            </a:r>
            <a:r>
              <a:rPr lang="zh-CN" altLang="en-US" sz="3600" b="1" dirty="0">
                <a:solidFill>
                  <a:srgbClr val="0000FF"/>
                </a:solidFill>
                <a:effectLst>
                  <a:outerShdw blurRad="38100" dist="38100" dir="2700000" algn="tl">
                    <a:srgbClr val="C0C0C0"/>
                  </a:outerShdw>
                </a:effectLst>
                <a:ea typeface="华文中宋" panose="02010600040101010101" pitchFamily="2" charset="-122"/>
                <a:cs typeface="Times New Roman" panose="02020603050405020304" pitchFamily="18" charset="0"/>
              </a:rPr>
              <a:t>阶行列式</a:t>
            </a:r>
          </a:p>
        </p:txBody>
      </p:sp>
      <p:sp>
        <p:nvSpPr>
          <p:cNvPr id="4" name="矩形 3">
            <a:extLst>
              <a:ext uri="{FF2B5EF4-FFF2-40B4-BE49-F238E27FC236}">
                <a16:creationId xmlns:a16="http://schemas.microsoft.com/office/drawing/2014/main" id="{8B8C513D-DED7-4FB8-840C-7C378A8249CB}"/>
              </a:ext>
            </a:extLst>
          </p:cNvPr>
          <p:cNvSpPr/>
          <p:nvPr/>
        </p:nvSpPr>
        <p:spPr>
          <a:xfrm>
            <a:off x="2323274" y="2774782"/>
            <a:ext cx="4572000" cy="1308435"/>
          </a:xfrm>
          <a:prstGeom prst="rect">
            <a:avLst/>
          </a:prstGeom>
        </p:spPr>
        <p:txBody>
          <a:bodyPr>
            <a:spAutoFit/>
          </a:bodyPr>
          <a:lstStyle/>
          <a:p>
            <a:pPr eaLnBrk="1" hangingPunct="1">
              <a:lnSpc>
                <a:spcPct val="150000"/>
              </a:lnSpc>
              <a:buFont typeface="Arial" panose="020B0604020202020204" pitchFamily="34" charset="0"/>
              <a:buChar char="•"/>
              <a:defRPr/>
            </a:pPr>
            <a:r>
              <a:rPr lang="zh-CN" altLang="en-US" b="1" dirty="0">
                <a:ea typeface="华文中宋" panose="02010600040101010101" pitchFamily="2" charset="-122"/>
                <a:sym typeface="楷体_GB2312" pitchFamily="49" charset="-122"/>
              </a:rPr>
              <a:t>一、排列与对换</a:t>
            </a:r>
            <a:endParaRPr lang="en-US" altLang="zh-CN" b="1" dirty="0">
              <a:ea typeface="华文中宋" panose="02010600040101010101" pitchFamily="2" charset="-122"/>
              <a:sym typeface="楷体_GB2312" pitchFamily="49" charset="-122"/>
            </a:endParaRPr>
          </a:p>
          <a:p>
            <a:pPr eaLnBrk="1" hangingPunct="1">
              <a:lnSpc>
                <a:spcPct val="150000"/>
              </a:lnSpc>
              <a:buFont typeface="Arial" panose="020B0604020202020204" pitchFamily="34" charset="0"/>
              <a:buChar char="•"/>
              <a:defRPr/>
            </a:pPr>
            <a:r>
              <a:rPr lang="zh-CN" altLang="en-US" b="1" dirty="0">
                <a:ea typeface="华文中宋" panose="02010600040101010101" pitchFamily="2" charset="-122"/>
                <a:sym typeface="楷体_GB2312" pitchFamily="49" charset="-122"/>
              </a:rPr>
              <a:t>二、</a:t>
            </a:r>
            <a:r>
              <a:rPr lang="en-US" altLang="zh-CN" b="1" i="1" dirty="0">
                <a:ea typeface="华文中宋" panose="02010600040101010101" pitchFamily="2" charset="-122"/>
                <a:sym typeface="楷体_GB2312" pitchFamily="49" charset="-122"/>
              </a:rPr>
              <a:t>n</a:t>
            </a:r>
            <a:r>
              <a:rPr lang="zh-CN" altLang="en-US" b="1" dirty="0">
                <a:ea typeface="华文中宋" panose="02010600040101010101" pitchFamily="2" charset="-122"/>
                <a:sym typeface="楷体_GB2312" pitchFamily="49" charset="-122"/>
              </a:rPr>
              <a:t>阶行列式的定义</a:t>
            </a:r>
            <a:endParaRPr lang="en-US" altLang="zh-CN" b="1" dirty="0">
              <a:ea typeface="华文中宋" panose="02010600040101010101" pitchFamily="2" charset="-122"/>
              <a:sym typeface="楷体_GB2312" pitchFamily="49" charset="-122"/>
            </a:endParaRPr>
          </a:p>
        </p:txBody>
      </p:sp>
    </p:spTree>
  </p:cSld>
  <p:clrMapOvr>
    <a:masterClrMapping/>
  </p:clrMapOvr>
  <p:transition spd="slow">
    <p:split orient="vert"/>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0">
            <a:hlinkClick r:id="" action="ppaction://noaction"/>
            <a:extLst>
              <a:ext uri="{FF2B5EF4-FFF2-40B4-BE49-F238E27FC236}">
                <a16:creationId xmlns:a16="http://schemas.microsoft.com/office/drawing/2014/main" id="{6ED1EF79-A7DA-43D6-9844-52236878D557}"/>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45060" name="Rectangle 30">
            <a:extLst>
              <a:ext uri="{FF2B5EF4-FFF2-40B4-BE49-F238E27FC236}">
                <a16:creationId xmlns:a16="http://schemas.microsoft.com/office/drawing/2014/main" id="{72C5B6C1-1136-4086-B50D-8BBFBB5B3148}"/>
              </a:ext>
            </a:extLst>
          </p:cNvPr>
          <p:cNvSpPr>
            <a:spLocks noChangeArrowheads="1"/>
          </p:cNvSpPr>
          <p:nvPr/>
        </p:nvSpPr>
        <p:spPr bwMode="auto">
          <a:xfrm>
            <a:off x="455133" y="0"/>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前言</a:t>
            </a:r>
          </a:p>
        </p:txBody>
      </p:sp>
      <p:sp>
        <p:nvSpPr>
          <p:cNvPr id="2" name="Text Box 3">
            <a:extLst>
              <a:ext uri="{FF2B5EF4-FFF2-40B4-BE49-F238E27FC236}">
                <a16:creationId xmlns:a16="http://schemas.microsoft.com/office/drawing/2014/main" id="{673EEF4D-1DFD-3D60-5CD3-1D042FAF5CFE}"/>
              </a:ext>
            </a:extLst>
          </p:cNvPr>
          <p:cNvSpPr>
            <a:spLocks noChangeArrowheads="1"/>
          </p:cNvSpPr>
          <p:nvPr/>
        </p:nvSpPr>
        <p:spPr bwMode="auto">
          <a:xfrm>
            <a:off x="1115218" y="1355701"/>
            <a:ext cx="6913563" cy="1954766"/>
          </a:xfrm>
          <a:prstGeom prst="rect">
            <a:avLst/>
          </a:prstGeom>
          <a:solidFill>
            <a:schemeClr val="bg1">
              <a:alpha val="56078"/>
            </a:schemeClr>
          </a:solidFill>
          <a:ln w="38100">
            <a:solidFill>
              <a:schemeClr val="bg1"/>
            </a:solidFill>
            <a:miter lim="800000"/>
            <a:headEnd/>
            <a:tailEnd/>
          </a:ln>
        </p:spPr>
        <p:txBody>
          <a:bodyPr anchor="ctr" anchorCtr="1">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lvl="0" eaLnBrk="1" hangingPunct="1">
              <a:lnSpc>
                <a:spcPct val="150000"/>
              </a:lnSpc>
              <a:spcBef>
                <a:spcPct val="0"/>
              </a:spcBef>
              <a:buClrTx/>
              <a:buSzTx/>
              <a:buNone/>
              <a:defRPr/>
            </a:pPr>
            <a:r>
              <a:rPr lang="zh-CN" altLang="en-US" sz="2800" b="1" dirty="0">
                <a:solidFill>
                  <a:srgbClr val="0000FF"/>
                </a:solidFill>
                <a:latin typeface="Times New Roman" panose="02020603050405020304" pitchFamily="18" charset="0"/>
                <a:ea typeface="华文中宋" panose="02010600040101010101" pitchFamily="2" charset="-122"/>
                <a:sym typeface="楷体_GB2312" pitchFamily="49" charset="-122"/>
              </a:rPr>
              <a:t> 本节重点研究如下问题</a:t>
            </a:r>
            <a:r>
              <a:rPr lang="en-US" altLang="zh-CN" sz="2800" b="1" dirty="0">
                <a:solidFill>
                  <a:srgbClr val="0000FF"/>
                </a:solidFill>
                <a:latin typeface="Times New Roman" panose="02020603050405020304" pitchFamily="18" charset="0"/>
                <a:ea typeface="华文中宋" panose="02010600040101010101" pitchFamily="2" charset="-122"/>
                <a:sym typeface="楷体_GB2312" pitchFamily="49" charset="-122"/>
              </a:rPr>
              <a:t>:</a:t>
            </a:r>
          </a:p>
          <a:p>
            <a:pPr lvl="0" eaLnBrk="1" hangingPunct="1">
              <a:lnSpc>
                <a:spcPct val="150000"/>
              </a:lnSpc>
              <a:spcBef>
                <a:spcPct val="0"/>
              </a:spcBef>
              <a:buClrTx/>
              <a:buSzTx/>
              <a:buFont typeface="Arial" panose="020B0604020202020204" pitchFamily="34" charset="0"/>
              <a:buChar char="•"/>
              <a:defRPr/>
            </a:pPr>
            <a:r>
              <a:rPr lang="zh-CN" altLang="en-US" sz="2800" b="1" dirty="0">
                <a:solidFill>
                  <a:srgbClr val="0000FF"/>
                </a:solidFill>
                <a:latin typeface="Times New Roman" panose="02020603050405020304" pitchFamily="18" charset="0"/>
                <a:ea typeface="华文中宋" panose="02010600040101010101" pitchFamily="2" charset="-122"/>
                <a:sym typeface="楷体_GB2312" pitchFamily="49" charset="-122"/>
              </a:rPr>
              <a:t>排列与对换的相关知识</a:t>
            </a:r>
            <a:endParaRPr lang="en-US" altLang="zh-CN" sz="2800" b="1" dirty="0">
              <a:solidFill>
                <a:srgbClr val="0000FF"/>
              </a:solidFill>
              <a:latin typeface="Times New Roman" panose="02020603050405020304" pitchFamily="18" charset="0"/>
              <a:ea typeface="华文中宋" panose="02010600040101010101" pitchFamily="2" charset="-122"/>
              <a:sym typeface="楷体_GB2312" pitchFamily="49" charset="-122"/>
            </a:endParaRPr>
          </a:p>
          <a:p>
            <a:pPr lvl="0" eaLnBrk="1" hangingPunct="1">
              <a:lnSpc>
                <a:spcPct val="150000"/>
              </a:lnSpc>
              <a:spcBef>
                <a:spcPct val="0"/>
              </a:spcBef>
              <a:buClrTx/>
              <a:buSzTx/>
              <a:buFont typeface="Arial" panose="020B0604020202020204" pitchFamily="34" charset="0"/>
              <a:buChar char="•"/>
              <a:defRPr/>
            </a:pPr>
            <a:r>
              <a:rPr lang="en-US" altLang="zh-CN" sz="2800" b="1" i="1" dirty="0">
                <a:solidFill>
                  <a:srgbClr val="0000FF"/>
                </a:solidFill>
                <a:latin typeface="Times New Roman" panose="02020603050405020304" pitchFamily="18" charset="0"/>
                <a:ea typeface="华文中宋" panose="02010600040101010101" pitchFamily="2" charset="-122"/>
                <a:sym typeface="楷体_GB2312" pitchFamily="49" charset="-122"/>
              </a:rPr>
              <a:t>n</a:t>
            </a:r>
            <a:r>
              <a:rPr lang="en-US" altLang="zh-CN" sz="2000" b="1" dirty="0">
                <a:solidFill>
                  <a:srgbClr val="0000FF"/>
                </a:solidFill>
                <a:latin typeface="Times New Roman" panose="02020603050405020304" pitchFamily="18" charset="0"/>
                <a:ea typeface="华文中宋" panose="02010600040101010101" pitchFamily="2" charset="-122"/>
                <a:sym typeface="楷体_GB2312" pitchFamily="49" charset="-122"/>
              </a:rPr>
              <a:t> </a:t>
            </a:r>
            <a:r>
              <a:rPr lang="zh-CN" altLang="en-US" sz="2800" b="1" dirty="0">
                <a:solidFill>
                  <a:srgbClr val="0000FF"/>
                </a:solidFill>
                <a:latin typeface="Times New Roman" panose="02020603050405020304" pitchFamily="18" charset="0"/>
                <a:ea typeface="华文中宋" panose="02010600040101010101" pitchFamily="2" charset="-122"/>
                <a:sym typeface="楷体_GB2312" pitchFamily="49" charset="-122"/>
              </a:rPr>
              <a:t>阶行列式的定义</a:t>
            </a:r>
            <a:endParaRPr kumimoji="1" lang="zh-CN" altLang="en-US" sz="1800" b="0"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mn-cs"/>
              <a:sym typeface="Arial" panose="020B0604020202020204" pitchFamily="34" charset="0"/>
            </a:endParaRPr>
          </a:p>
        </p:txBody>
      </p:sp>
    </p:spTree>
    <p:extLst>
      <p:ext uri="{BB962C8B-B14F-4D97-AF65-F5344CB8AC3E}">
        <p14:creationId xmlns:p14="http://schemas.microsoft.com/office/powerpoint/2010/main" val="215665312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8">
            <a:extLst>
              <a:ext uri="{FF2B5EF4-FFF2-40B4-BE49-F238E27FC236}">
                <a16:creationId xmlns:a16="http://schemas.microsoft.com/office/drawing/2014/main" id="{9AEE46CD-C8BB-0640-B71D-E5FCE5BC72B5}"/>
              </a:ext>
            </a:extLst>
          </p:cNvPr>
          <p:cNvSpPr txBox="1">
            <a:spLocks noChangeArrowheads="1"/>
          </p:cNvSpPr>
          <p:nvPr/>
        </p:nvSpPr>
        <p:spPr>
          <a:xfrm>
            <a:off x="685800" y="609600"/>
            <a:ext cx="7772400" cy="1143000"/>
          </a:xfrm>
          <a:prstGeom prst="rect">
            <a:avLst/>
          </a:prstGeom>
        </p:spPr>
        <p:txBody>
          <a:bodyPr/>
          <a:lstStyle>
            <a:lvl1pPr algn="ctr" rtl="0" eaLnBrk="0" fontAlgn="base" hangingPunct="0">
              <a:spcBef>
                <a:spcPct val="0"/>
              </a:spcBef>
              <a:spcAft>
                <a:spcPct val="0"/>
              </a:spcAft>
              <a:defRPr sz="4400" b="1" kern="1200">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9pPr>
          </a:lstStyle>
          <a:p>
            <a:pPr algn="l"/>
            <a:r>
              <a:rPr kumimoji="0" lang="zh-CN" altLang="en-US"/>
              <a:t>一、概念的引入</a:t>
            </a:r>
            <a:endParaRPr kumimoji="0" lang="zh-CN" altLang="en-US" dirty="0"/>
          </a:p>
        </p:txBody>
      </p:sp>
      <p:sp>
        <p:nvSpPr>
          <p:cNvPr id="3" name="Text Box 3">
            <a:extLst>
              <a:ext uri="{FF2B5EF4-FFF2-40B4-BE49-F238E27FC236}">
                <a16:creationId xmlns:a16="http://schemas.microsoft.com/office/drawing/2014/main" id="{A2F54197-D981-3A44-8360-9323E471417C}"/>
              </a:ext>
            </a:extLst>
          </p:cNvPr>
          <p:cNvSpPr txBox="1">
            <a:spLocks noChangeArrowheads="1"/>
          </p:cNvSpPr>
          <p:nvPr/>
        </p:nvSpPr>
        <p:spPr bwMode="auto">
          <a:xfrm>
            <a:off x="914400" y="1766888"/>
            <a:ext cx="1447800" cy="519112"/>
          </a:xfrm>
          <a:prstGeom prst="rect">
            <a:avLst/>
          </a:prstGeom>
          <a:noFill/>
          <a:ln>
            <a:noFill/>
          </a:ln>
          <a:effectLst/>
          <a:extLst>
            <a:ext uri="{909E8E84-426E-40DD-AFC4-6F175D3DCCD1}">
              <a14:hiddenFill xmlns:a14="http://schemas.microsoft.com/office/drawing/2010/main">
                <a:solidFill>
                  <a:srgbClr val="CC00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ea typeface="黑体" panose="02010609060101010101" pitchFamily="49" charset="-122"/>
              </a:rPr>
              <a:t>引例</a:t>
            </a:r>
          </a:p>
        </p:txBody>
      </p:sp>
      <p:sp>
        <p:nvSpPr>
          <p:cNvPr id="4" name="Text Box 4">
            <a:extLst>
              <a:ext uri="{FF2B5EF4-FFF2-40B4-BE49-F238E27FC236}">
                <a16:creationId xmlns:a16="http://schemas.microsoft.com/office/drawing/2014/main" id="{C7A218FE-E1AD-4942-8CD4-6F13E43F37DB}"/>
              </a:ext>
            </a:extLst>
          </p:cNvPr>
          <p:cNvSpPr txBox="1">
            <a:spLocks noChangeArrowheads="1"/>
          </p:cNvSpPr>
          <p:nvPr/>
        </p:nvSpPr>
        <p:spPr bwMode="auto">
          <a:xfrm>
            <a:off x="1981200" y="1828800"/>
            <a:ext cx="64770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dirty="0"/>
              <a:t>用</a:t>
            </a:r>
            <a:r>
              <a:rPr lang="en-US" altLang="zh-CN" sz="2800" b="1" dirty="0"/>
              <a:t>1</a:t>
            </a:r>
            <a:r>
              <a:rPr lang="zh-CN" altLang="en-US" sz="2800" b="1" dirty="0"/>
              <a:t>、</a:t>
            </a:r>
            <a:r>
              <a:rPr lang="en-US" altLang="zh-CN" sz="2800" b="1" dirty="0"/>
              <a:t>2</a:t>
            </a:r>
            <a:r>
              <a:rPr lang="zh-CN" altLang="en-US" sz="2800" b="1" dirty="0"/>
              <a:t>、</a:t>
            </a:r>
            <a:r>
              <a:rPr lang="en-US" altLang="zh-CN" sz="2800" b="1" dirty="0"/>
              <a:t>3</a:t>
            </a:r>
            <a:r>
              <a:rPr lang="zh-CN" altLang="en-US" sz="2800" b="1" dirty="0"/>
              <a:t>三个数字，可以组成多少个没有重复数字的三位数？</a:t>
            </a:r>
          </a:p>
        </p:txBody>
      </p:sp>
      <p:sp>
        <p:nvSpPr>
          <p:cNvPr id="5" name="Text Box 5">
            <a:extLst>
              <a:ext uri="{FF2B5EF4-FFF2-40B4-BE49-F238E27FC236}">
                <a16:creationId xmlns:a16="http://schemas.microsoft.com/office/drawing/2014/main" id="{5E91F934-48FA-0D4D-9C9C-A80A2EAA27F2}"/>
              </a:ext>
            </a:extLst>
          </p:cNvPr>
          <p:cNvSpPr txBox="1">
            <a:spLocks noChangeArrowheads="1"/>
          </p:cNvSpPr>
          <p:nvPr/>
        </p:nvSpPr>
        <p:spPr bwMode="auto">
          <a:xfrm>
            <a:off x="914400" y="2971800"/>
            <a:ext cx="1447800" cy="519113"/>
          </a:xfrm>
          <a:prstGeom prst="rect">
            <a:avLst/>
          </a:prstGeom>
          <a:noFill/>
          <a:ln>
            <a:noFill/>
          </a:ln>
          <a:effectLst/>
          <a:extLst>
            <a:ext uri="{909E8E84-426E-40DD-AFC4-6F175D3DCCD1}">
              <a14:hiddenFill xmlns:a14="http://schemas.microsoft.com/office/drawing/2010/main">
                <a:solidFill>
                  <a:srgbClr val="CC00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ea typeface="黑体" panose="02010609060101010101" pitchFamily="49" charset="-122"/>
              </a:rPr>
              <a:t>解</a:t>
            </a:r>
          </a:p>
        </p:txBody>
      </p:sp>
      <p:grpSp>
        <p:nvGrpSpPr>
          <p:cNvPr id="6" name="Group 6">
            <a:extLst>
              <a:ext uri="{FF2B5EF4-FFF2-40B4-BE49-F238E27FC236}">
                <a16:creationId xmlns:a16="http://schemas.microsoft.com/office/drawing/2014/main" id="{72C11447-FF45-B944-9437-A61859777545}"/>
              </a:ext>
            </a:extLst>
          </p:cNvPr>
          <p:cNvGrpSpPr>
            <a:grpSpLocks/>
          </p:cNvGrpSpPr>
          <p:nvPr/>
        </p:nvGrpSpPr>
        <p:grpSpPr bwMode="auto">
          <a:xfrm>
            <a:off x="1981200" y="3810000"/>
            <a:ext cx="1447800" cy="381000"/>
            <a:chOff x="1248" y="2400"/>
            <a:chExt cx="912" cy="240"/>
          </a:xfrm>
        </p:grpSpPr>
        <p:sp>
          <p:nvSpPr>
            <p:cNvPr id="7" name="Rectangle 7">
              <a:extLst>
                <a:ext uri="{FF2B5EF4-FFF2-40B4-BE49-F238E27FC236}">
                  <a16:creationId xmlns:a16="http://schemas.microsoft.com/office/drawing/2014/main" id="{4BC7908C-3897-D847-AC58-EECC0A55370F}"/>
                </a:ext>
              </a:extLst>
            </p:cNvPr>
            <p:cNvSpPr>
              <a:spLocks noChangeArrowheads="1"/>
            </p:cNvSpPr>
            <p:nvPr/>
          </p:nvSpPr>
          <p:spPr bwMode="auto">
            <a:xfrm>
              <a:off x="1248"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8" name="Rectangle 8">
              <a:extLst>
                <a:ext uri="{FF2B5EF4-FFF2-40B4-BE49-F238E27FC236}">
                  <a16:creationId xmlns:a16="http://schemas.microsoft.com/office/drawing/2014/main" id="{2FE50539-64B1-8B49-8018-9B1B21582BA5}"/>
                </a:ext>
              </a:extLst>
            </p:cNvPr>
            <p:cNvSpPr>
              <a:spLocks noChangeArrowheads="1"/>
            </p:cNvSpPr>
            <p:nvPr/>
          </p:nvSpPr>
          <p:spPr bwMode="auto">
            <a:xfrm>
              <a:off x="1584"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9" name="Rectangle 9">
              <a:extLst>
                <a:ext uri="{FF2B5EF4-FFF2-40B4-BE49-F238E27FC236}">
                  <a16:creationId xmlns:a16="http://schemas.microsoft.com/office/drawing/2014/main" id="{6CC5FF39-8D41-2E4C-88A1-5A38CAAED3BF}"/>
                </a:ext>
              </a:extLst>
            </p:cNvPr>
            <p:cNvSpPr>
              <a:spLocks noChangeArrowheads="1"/>
            </p:cNvSpPr>
            <p:nvPr/>
          </p:nvSpPr>
          <p:spPr bwMode="auto">
            <a:xfrm>
              <a:off x="1920"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grpSp>
      <p:grpSp>
        <p:nvGrpSpPr>
          <p:cNvPr id="10" name="Group 10">
            <a:extLst>
              <a:ext uri="{FF2B5EF4-FFF2-40B4-BE49-F238E27FC236}">
                <a16:creationId xmlns:a16="http://schemas.microsoft.com/office/drawing/2014/main" id="{4B75CDAD-D0B1-2149-B829-83E429AD1614}"/>
              </a:ext>
            </a:extLst>
          </p:cNvPr>
          <p:cNvGrpSpPr>
            <a:grpSpLocks/>
          </p:cNvGrpSpPr>
          <p:nvPr/>
        </p:nvGrpSpPr>
        <p:grpSpPr bwMode="auto">
          <a:xfrm>
            <a:off x="3886200" y="3810000"/>
            <a:ext cx="1447800" cy="381000"/>
            <a:chOff x="2448" y="2400"/>
            <a:chExt cx="912" cy="240"/>
          </a:xfrm>
        </p:grpSpPr>
        <p:sp>
          <p:nvSpPr>
            <p:cNvPr id="11" name="Rectangle 11">
              <a:extLst>
                <a:ext uri="{FF2B5EF4-FFF2-40B4-BE49-F238E27FC236}">
                  <a16:creationId xmlns:a16="http://schemas.microsoft.com/office/drawing/2014/main" id="{E1D8ED48-B7DB-404B-9C95-11394601DD2D}"/>
                </a:ext>
              </a:extLst>
            </p:cNvPr>
            <p:cNvSpPr>
              <a:spLocks noChangeArrowheads="1"/>
            </p:cNvSpPr>
            <p:nvPr/>
          </p:nvSpPr>
          <p:spPr bwMode="auto">
            <a:xfrm>
              <a:off x="2448"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12" name="Rectangle 12">
              <a:extLst>
                <a:ext uri="{FF2B5EF4-FFF2-40B4-BE49-F238E27FC236}">
                  <a16:creationId xmlns:a16="http://schemas.microsoft.com/office/drawing/2014/main" id="{2946F369-4D88-9843-846A-FC0531F03EA3}"/>
                </a:ext>
              </a:extLst>
            </p:cNvPr>
            <p:cNvSpPr>
              <a:spLocks noChangeArrowheads="1"/>
            </p:cNvSpPr>
            <p:nvPr/>
          </p:nvSpPr>
          <p:spPr bwMode="auto">
            <a:xfrm>
              <a:off x="2784"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13" name="Rectangle 13">
              <a:extLst>
                <a:ext uri="{FF2B5EF4-FFF2-40B4-BE49-F238E27FC236}">
                  <a16:creationId xmlns:a16="http://schemas.microsoft.com/office/drawing/2014/main" id="{EF2A91D7-ED55-AA48-A798-F219E04E9366}"/>
                </a:ext>
              </a:extLst>
            </p:cNvPr>
            <p:cNvSpPr>
              <a:spLocks noChangeArrowheads="1"/>
            </p:cNvSpPr>
            <p:nvPr/>
          </p:nvSpPr>
          <p:spPr bwMode="auto">
            <a:xfrm>
              <a:off x="3120"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grpSp>
      <p:grpSp>
        <p:nvGrpSpPr>
          <p:cNvPr id="14" name="Group 14">
            <a:extLst>
              <a:ext uri="{FF2B5EF4-FFF2-40B4-BE49-F238E27FC236}">
                <a16:creationId xmlns:a16="http://schemas.microsoft.com/office/drawing/2014/main" id="{3F870358-40A0-6549-B5A3-4442B41FBCB4}"/>
              </a:ext>
            </a:extLst>
          </p:cNvPr>
          <p:cNvGrpSpPr>
            <a:grpSpLocks/>
          </p:cNvGrpSpPr>
          <p:nvPr/>
        </p:nvGrpSpPr>
        <p:grpSpPr bwMode="auto">
          <a:xfrm>
            <a:off x="5867400" y="3810000"/>
            <a:ext cx="1447800" cy="381000"/>
            <a:chOff x="3696" y="2400"/>
            <a:chExt cx="912" cy="240"/>
          </a:xfrm>
        </p:grpSpPr>
        <p:sp>
          <p:nvSpPr>
            <p:cNvPr id="15" name="Rectangle 15">
              <a:extLst>
                <a:ext uri="{FF2B5EF4-FFF2-40B4-BE49-F238E27FC236}">
                  <a16:creationId xmlns:a16="http://schemas.microsoft.com/office/drawing/2014/main" id="{B9AEF8A7-0933-1F48-84EF-2A278701482B}"/>
                </a:ext>
              </a:extLst>
            </p:cNvPr>
            <p:cNvSpPr>
              <a:spLocks noChangeArrowheads="1"/>
            </p:cNvSpPr>
            <p:nvPr/>
          </p:nvSpPr>
          <p:spPr bwMode="auto">
            <a:xfrm>
              <a:off x="3696"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16" name="Rectangle 16">
              <a:extLst>
                <a:ext uri="{FF2B5EF4-FFF2-40B4-BE49-F238E27FC236}">
                  <a16:creationId xmlns:a16="http://schemas.microsoft.com/office/drawing/2014/main" id="{B14E32C6-A87C-FB4C-BA49-59E0AA5FB5B8}"/>
                </a:ext>
              </a:extLst>
            </p:cNvPr>
            <p:cNvSpPr>
              <a:spLocks noChangeArrowheads="1"/>
            </p:cNvSpPr>
            <p:nvPr/>
          </p:nvSpPr>
          <p:spPr bwMode="auto">
            <a:xfrm>
              <a:off x="4032"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17" name="Rectangle 17">
              <a:extLst>
                <a:ext uri="{FF2B5EF4-FFF2-40B4-BE49-F238E27FC236}">
                  <a16:creationId xmlns:a16="http://schemas.microsoft.com/office/drawing/2014/main" id="{F3A60AC0-175B-EB4D-8C92-15D3D500B1F0}"/>
                </a:ext>
              </a:extLst>
            </p:cNvPr>
            <p:cNvSpPr>
              <a:spLocks noChangeArrowheads="1"/>
            </p:cNvSpPr>
            <p:nvPr/>
          </p:nvSpPr>
          <p:spPr bwMode="auto">
            <a:xfrm>
              <a:off x="4368" y="240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grpSp>
      <p:sp>
        <p:nvSpPr>
          <p:cNvPr id="18" name="Text Box 18">
            <a:extLst>
              <a:ext uri="{FF2B5EF4-FFF2-40B4-BE49-F238E27FC236}">
                <a16:creationId xmlns:a16="http://schemas.microsoft.com/office/drawing/2014/main" id="{1351CFF2-1132-4149-90CD-3C1C08E90F55}"/>
              </a:ext>
            </a:extLst>
          </p:cNvPr>
          <p:cNvSpPr txBox="1">
            <a:spLocks noChangeArrowheads="1"/>
          </p:cNvSpPr>
          <p:nvPr/>
        </p:nvSpPr>
        <p:spPr bwMode="auto">
          <a:xfrm>
            <a:off x="3276600" y="2895600"/>
            <a:ext cx="2438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1     2     3</a:t>
            </a:r>
          </a:p>
        </p:txBody>
      </p:sp>
      <p:sp>
        <p:nvSpPr>
          <p:cNvPr id="19" name="Text Box 19">
            <a:extLst>
              <a:ext uri="{FF2B5EF4-FFF2-40B4-BE49-F238E27FC236}">
                <a16:creationId xmlns:a16="http://schemas.microsoft.com/office/drawing/2014/main" id="{D9F4D5D6-416C-1C4E-A253-8B43E26C3839}"/>
              </a:ext>
            </a:extLst>
          </p:cNvPr>
          <p:cNvSpPr txBox="1">
            <a:spLocks noChangeArrowheads="1"/>
          </p:cNvSpPr>
          <p:nvPr/>
        </p:nvSpPr>
        <p:spPr bwMode="auto">
          <a:xfrm>
            <a:off x="1981200" y="3733800"/>
            <a:ext cx="457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1</a:t>
            </a:r>
          </a:p>
        </p:txBody>
      </p:sp>
      <p:sp>
        <p:nvSpPr>
          <p:cNvPr id="20" name="Text Box 20">
            <a:extLst>
              <a:ext uri="{FF2B5EF4-FFF2-40B4-BE49-F238E27FC236}">
                <a16:creationId xmlns:a16="http://schemas.microsoft.com/office/drawing/2014/main" id="{CB432F46-9A65-6147-836F-6C65959257C7}"/>
              </a:ext>
            </a:extLst>
          </p:cNvPr>
          <p:cNvSpPr txBox="1">
            <a:spLocks noChangeArrowheads="1"/>
          </p:cNvSpPr>
          <p:nvPr/>
        </p:nvSpPr>
        <p:spPr bwMode="auto">
          <a:xfrm>
            <a:off x="3886200" y="3733800"/>
            <a:ext cx="381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2</a:t>
            </a:r>
          </a:p>
        </p:txBody>
      </p:sp>
      <p:sp>
        <p:nvSpPr>
          <p:cNvPr id="21" name="Text Box 21">
            <a:extLst>
              <a:ext uri="{FF2B5EF4-FFF2-40B4-BE49-F238E27FC236}">
                <a16:creationId xmlns:a16="http://schemas.microsoft.com/office/drawing/2014/main" id="{26FAC5D2-B4B1-9C4D-B8B8-B62D95BF04A1}"/>
              </a:ext>
            </a:extLst>
          </p:cNvPr>
          <p:cNvSpPr txBox="1">
            <a:spLocks noChangeArrowheads="1"/>
          </p:cNvSpPr>
          <p:nvPr/>
        </p:nvSpPr>
        <p:spPr bwMode="auto">
          <a:xfrm>
            <a:off x="5867400" y="3722688"/>
            <a:ext cx="457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3</a:t>
            </a:r>
          </a:p>
        </p:txBody>
      </p:sp>
      <p:sp>
        <p:nvSpPr>
          <p:cNvPr id="22" name="Text Box 22">
            <a:extLst>
              <a:ext uri="{FF2B5EF4-FFF2-40B4-BE49-F238E27FC236}">
                <a16:creationId xmlns:a16="http://schemas.microsoft.com/office/drawing/2014/main" id="{D6C23B59-343D-6244-B3F4-62B3673F4691}"/>
              </a:ext>
            </a:extLst>
          </p:cNvPr>
          <p:cNvSpPr txBox="1">
            <a:spLocks noChangeArrowheads="1"/>
          </p:cNvSpPr>
          <p:nvPr/>
        </p:nvSpPr>
        <p:spPr bwMode="auto">
          <a:xfrm>
            <a:off x="1066800" y="3768725"/>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a:t>百位</a:t>
            </a:r>
          </a:p>
        </p:txBody>
      </p:sp>
      <p:sp>
        <p:nvSpPr>
          <p:cNvPr id="23" name="Text Box 23">
            <a:extLst>
              <a:ext uri="{FF2B5EF4-FFF2-40B4-BE49-F238E27FC236}">
                <a16:creationId xmlns:a16="http://schemas.microsoft.com/office/drawing/2014/main" id="{D00CF389-C7B0-0343-844A-BB9C34AF5F9F}"/>
              </a:ext>
            </a:extLst>
          </p:cNvPr>
          <p:cNvSpPr txBox="1">
            <a:spLocks noChangeArrowheads="1"/>
          </p:cNvSpPr>
          <p:nvPr/>
        </p:nvSpPr>
        <p:spPr bwMode="auto">
          <a:xfrm>
            <a:off x="7315200" y="38100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a:t>3</a:t>
            </a:r>
            <a:r>
              <a:rPr lang="zh-CN" altLang="en-US" b="1"/>
              <a:t>种放法</a:t>
            </a:r>
          </a:p>
        </p:txBody>
      </p:sp>
      <p:sp>
        <p:nvSpPr>
          <p:cNvPr id="24" name="Text Box 24">
            <a:extLst>
              <a:ext uri="{FF2B5EF4-FFF2-40B4-BE49-F238E27FC236}">
                <a16:creationId xmlns:a16="http://schemas.microsoft.com/office/drawing/2014/main" id="{7B69D3EF-F41A-8C4F-A8FB-6EA7024B0DB5}"/>
              </a:ext>
            </a:extLst>
          </p:cNvPr>
          <p:cNvSpPr txBox="1">
            <a:spLocks noChangeArrowheads="1"/>
          </p:cNvSpPr>
          <p:nvPr/>
        </p:nvSpPr>
        <p:spPr bwMode="auto">
          <a:xfrm>
            <a:off x="1066800" y="442595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a:t>十位</a:t>
            </a:r>
          </a:p>
        </p:txBody>
      </p:sp>
      <p:grpSp>
        <p:nvGrpSpPr>
          <p:cNvPr id="25" name="Group 25">
            <a:extLst>
              <a:ext uri="{FF2B5EF4-FFF2-40B4-BE49-F238E27FC236}">
                <a16:creationId xmlns:a16="http://schemas.microsoft.com/office/drawing/2014/main" id="{F4EF4DCB-47B1-9C45-85C7-9C8EC291F841}"/>
              </a:ext>
            </a:extLst>
          </p:cNvPr>
          <p:cNvGrpSpPr>
            <a:grpSpLocks/>
          </p:cNvGrpSpPr>
          <p:nvPr/>
        </p:nvGrpSpPr>
        <p:grpSpPr bwMode="auto">
          <a:xfrm>
            <a:off x="3886200" y="4502150"/>
            <a:ext cx="1447800" cy="381000"/>
            <a:chOff x="2448" y="2880"/>
            <a:chExt cx="912" cy="240"/>
          </a:xfrm>
        </p:grpSpPr>
        <p:sp>
          <p:nvSpPr>
            <p:cNvPr id="26" name="Rectangle 26">
              <a:extLst>
                <a:ext uri="{FF2B5EF4-FFF2-40B4-BE49-F238E27FC236}">
                  <a16:creationId xmlns:a16="http://schemas.microsoft.com/office/drawing/2014/main" id="{CB0C8EBC-BF7D-CF49-8EAD-88F58FE87CB7}"/>
                </a:ext>
              </a:extLst>
            </p:cNvPr>
            <p:cNvSpPr>
              <a:spLocks noChangeArrowheads="1"/>
            </p:cNvSpPr>
            <p:nvPr/>
          </p:nvSpPr>
          <p:spPr bwMode="auto">
            <a:xfrm>
              <a:off x="2448" y="288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27" name="Rectangle 27">
              <a:extLst>
                <a:ext uri="{FF2B5EF4-FFF2-40B4-BE49-F238E27FC236}">
                  <a16:creationId xmlns:a16="http://schemas.microsoft.com/office/drawing/2014/main" id="{D740CC35-8834-9547-8CA6-E544AFBF35D9}"/>
                </a:ext>
              </a:extLst>
            </p:cNvPr>
            <p:cNvSpPr>
              <a:spLocks noChangeArrowheads="1"/>
            </p:cNvSpPr>
            <p:nvPr/>
          </p:nvSpPr>
          <p:spPr bwMode="auto">
            <a:xfrm>
              <a:off x="2784" y="288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28" name="Rectangle 28">
              <a:extLst>
                <a:ext uri="{FF2B5EF4-FFF2-40B4-BE49-F238E27FC236}">
                  <a16:creationId xmlns:a16="http://schemas.microsoft.com/office/drawing/2014/main" id="{9A90B62E-9B8A-864D-B7D8-3B7B75531AB0}"/>
                </a:ext>
              </a:extLst>
            </p:cNvPr>
            <p:cNvSpPr>
              <a:spLocks noChangeArrowheads="1"/>
            </p:cNvSpPr>
            <p:nvPr/>
          </p:nvSpPr>
          <p:spPr bwMode="auto">
            <a:xfrm>
              <a:off x="3120" y="288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grpSp>
      <p:grpSp>
        <p:nvGrpSpPr>
          <p:cNvPr id="29" name="Group 29">
            <a:extLst>
              <a:ext uri="{FF2B5EF4-FFF2-40B4-BE49-F238E27FC236}">
                <a16:creationId xmlns:a16="http://schemas.microsoft.com/office/drawing/2014/main" id="{3007DFA7-D0A5-1C4F-9340-0E85226FB0B0}"/>
              </a:ext>
            </a:extLst>
          </p:cNvPr>
          <p:cNvGrpSpPr>
            <a:grpSpLocks/>
          </p:cNvGrpSpPr>
          <p:nvPr/>
        </p:nvGrpSpPr>
        <p:grpSpPr bwMode="auto">
          <a:xfrm>
            <a:off x="1981200" y="4502150"/>
            <a:ext cx="1447800" cy="381000"/>
            <a:chOff x="1248" y="2880"/>
            <a:chExt cx="912" cy="240"/>
          </a:xfrm>
        </p:grpSpPr>
        <p:sp>
          <p:nvSpPr>
            <p:cNvPr id="30" name="Rectangle 30">
              <a:extLst>
                <a:ext uri="{FF2B5EF4-FFF2-40B4-BE49-F238E27FC236}">
                  <a16:creationId xmlns:a16="http://schemas.microsoft.com/office/drawing/2014/main" id="{85A3C511-B486-534F-A22E-E4A0DEB211E9}"/>
                </a:ext>
              </a:extLst>
            </p:cNvPr>
            <p:cNvSpPr>
              <a:spLocks noChangeArrowheads="1"/>
            </p:cNvSpPr>
            <p:nvPr/>
          </p:nvSpPr>
          <p:spPr bwMode="auto">
            <a:xfrm>
              <a:off x="1584" y="288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31" name="Rectangle 31">
              <a:extLst>
                <a:ext uri="{FF2B5EF4-FFF2-40B4-BE49-F238E27FC236}">
                  <a16:creationId xmlns:a16="http://schemas.microsoft.com/office/drawing/2014/main" id="{F5DF670A-C560-D64D-8803-4420D5E8A2BA}"/>
                </a:ext>
              </a:extLst>
            </p:cNvPr>
            <p:cNvSpPr>
              <a:spLocks noChangeArrowheads="1"/>
            </p:cNvSpPr>
            <p:nvPr/>
          </p:nvSpPr>
          <p:spPr bwMode="auto">
            <a:xfrm>
              <a:off x="1920" y="288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32" name="Rectangle 32">
              <a:extLst>
                <a:ext uri="{FF2B5EF4-FFF2-40B4-BE49-F238E27FC236}">
                  <a16:creationId xmlns:a16="http://schemas.microsoft.com/office/drawing/2014/main" id="{6523778A-50BD-0842-9A93-3429ACD1E612}"/>
                </a:ext>
              </a:extLst>
            </p:cNvPr>
            <p:cNvSpPr>
              <a:spLocks noChangeArrowheads="1"/>
            </p:cNvSpPr>
            <p:nvPr/>
          </p:nvSpPr>
          <p:spPr bwMode="auto">
            <a:xfrm>
              <a:off x="1248" y="288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grpSp>
      <p:sp>
        <p:nvSpPr>
          <p:cNvPr id="33" name="Text Box 33">
            <a:extLst>
              <a:ext uri="{FF2B5EF4-FFF2-40B4-BE49-F238E27FC236}">
                <a16:creationId xmlns:a16="http://schemas.microsoft.com/office/drawing/2014/main" id="{2A02B8E3-15D9-DC46-A1BC-2BCB89352B30}"/>
              </a:ext>
            </a:extLst>
          </p:cNvPr>
          <p:cNvSpPr txBox="1">
            <a:spLocks noChangeArrowheads="1"/>
          </p:cNvSpPr>
          <p:nvPr/>
        </p:nvSpPr>
        <p:spPr bwMode="auto">
          <a:xfrm>
            <a:off x="1998663" y="4391025"/>
            <a:ext cx="457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1</a:t>
            </a:r>
          </a:p>
        </p:txBody>
      </p:sp>
      <p:sp>
        <p:nvSpPr>
          <p:cNvPr id="34" name="Text Box 34">
            <a:extLst>
              <a:ext uri="{FF2B5EF4-FFF2-40B4-BE49-F238E27FC236}">
                <a16:creationId xmlns:a16="http://schemas.microsoft.com/office/drawing/2014/main" id="{36A621F4-E28F-724D-B277-9140EF5CD037}"/>
              </a:ext>
            </a:extLst>
          </p:cNvPr>
          <p:cNvSpPr txBox="1">
            <a:spLocks noChangeArrowheads="1"/>
          </p:cNvSpPr>
          <p:nvPr/>
        </p:nvSpPr>
        <p:spPr bwMode="auto">
          <a:xfrm>
            <a:off x="2532063" y="4391025"/>
            <a:ext cx="381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2</a:t>
            </a:r>
          </a:p>
        </p:txBody>
      </p:sp>
      <p:sp>
        <p:nvSpPr>
          <p:cNvPr id="35" name="Text Box 35">
            <a:extLst>
              <a:ext uri="{FF2B5EF4-FFF2-40B4-BE49-F238E27FC236}">
                <a16:creationId xmlns:a16="http://schemas.microsoft.com/office/drawing/2014/main" id="{EA05A515-7CB3-1546-9BBE-70E43D06C320}"/>
              </a:ext>
            </a:extLst>
          </p:cNvPr>
          <p:cNvSpPr txBox="1">
            <a:spLocks noChangeArrowheads="1"/>
          </p:cNvSpPr>
          <p:nvPr/>
        </p:nvSpPr>
        <p:spPr bwMode="auto">
          <a:xfrm>
            <a:off x="4419600" y="4379913"/>
            <a:ext cx="457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3</a:t>
            </a:r>
          </a:p>
        </p:txBody>
      </p:sp>
      <p:sp>
        <p:nvSpPr>
          <p:cNvPr id="36" name="Text Box 36">
            <a:extLst>
              <a:ext uri="{FF2B5EF4-FFF2-40B4-BE49-F238E27FC236}">
                <a16:creationId xmlns:a16="http://schemas.microsoft.com/office/drawing/2014/main" id="{0A3C19E4-67CB-154B-895A-C1CAA466EE0D}"/>
              </a:ext>
            </a:extLst>
          </p:cNvPr>
          <p:cNvSpPr txBox="1">
            <a:spLocks noChangeArrowheads="1"/>
          </p:cNvSpPr>
          <p:nvPr/>
        </p:nvSpPr>
        <p:spPr bwMode="auto">
          <a:xfrm>
            <a:off x="3886200" y="4391025"/>
            <a:ext cx="457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1</a:t>
            </a:r>
          </a:p>
        </p:txBody>
      </p:sp>
      <p:sp>
        <p:nvSpPr>
          <p:cNvPr id="37" name="Text Box 37">
            <a:extLst>
              <a:ext uri="{FF2B5EF4-FFF2-40B4-BE49-F238E27FC236}">
                <a16:creationId xmlns:a16="http://schemas.microsoft.com/office/drawing/2014/main" id="{6FE608C1-922D-D046-93B3-EB332AA4D422}"/>
              </a:ext>
            </a:extLst>
          </p:cNvPr>
          <p:cNvSpPr txBox="1">
            <a:spLocks noChangeArrowheads="1"/>
          </p:cNvSpPr>
          <p:nvPr/>
        </p:nvSpPr>
        <p:spPr bwMode="auto">
          <a:xfrm>
            <a:off x="1066800" y="5165725"/>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a:t>个位</a:t>
            </a:r>
          </a:p>
        </p:txBody>
      </p:sp>
      <p:grpSp>
        <p:nvGrpSpPr>
          <p:cNvPr id="38" name="Group 38">
            <a:extLst>
              <a:ext uri="{FF2B5EF4-FFF2-40B4-BE49-F238E27FC236}">
                <a16:creationId xmlns:a16="http://schemas.microsoft.com/office/drawing/2014/main" id="{82441C0C-8F1F-FB49-B64D-29857ADA2814}"/>
              </a:ext>
            </a:extLst>
          </p:cNvPr>
          <p:cNvGrpSpPr>
            <a:grpSpLocks/>
          </p:cNvGrpSpPr>
          <p:nvPr/>
        </p:nvGrpSpPr>
        <p:grpSpPr bwMode="auto">
          <a:xfrm>
            <a:off x="1981200" y="5211763"/>
            <a:ext cx="1447800" cy="393700"/>
            <a:chOff x="1248" y="3360"/>
            <a:chExt cx="912" cy="248"/>
          </a:xfrm>
        </p:grpSpPr>
        <p:sp>
          <p:nvSpPr>
            <p:cNvPr id="39" name="Rectangle 39">
              <a:extLst>
                <a:ext uri="{FF2B5EF4-FFF2-40B4-BE49-F238E27FC236}">
                  <a16:creationId xmlns:a16="http://schemas.microsoft.com/office/drawing/2014/main" id="{D91F2861-9F2E-7246-9E77-C73CD8B2877B}"/>
                </a:ext>
              </a:extLst>
            </p:cNvPr>
            <p:cNvSpPr>
              <a:spLocks noChangeArrowheads="1"/>
            </p:cNvSpPr>
            <p:nvPr/>
          </p:nvSpPr>
          <p:spPr bwMode="auto">
            <a:xfrm>
              <a:off x="1584" y="3360"/>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40" name="Rectangle 40">
              <a:extLst>
                <a:ext uri="{FF2B5EF4-FFF2-40B4-BE49-F238E27FC236}">
                  <a16:creationId xmlns:a16="http://schemas.microsoft.com/office/drawing/2014/main" id="{B1DA6840-18CA-2B45-9957-D253CA8A95B9}"/>
                </a:ext>
              </a:extLst>
            </p:cNvPr>
            <p:cNvSpPr>
              <a:spLocks noChangeArrowheads="1"/>
            </p:cNvSpPr>
            <p:nvPr/>
          </p:nvSpPr>
          <p:spPr bwMode="auto">
            <a:xfrm>
              <a:off x="1920" y="3368"/>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sp>
          <p:nvSpPr>
            <p:cNvPr id="41" name="Rectangle 41">
              <a:extLst>
                <a:ext uri="{FF2B5EF4-FFF2-40B4-BE49-F238E27FC236}">
                  <a16:creationId xmlns:a16="http://schemas.microsoft.com/office/drawing/2014/main" id="{0AB49CD4-4767-4F48-AD3D-C7712279AC65}"/>
                </a:ext>
              </a:extLst>
            </p:cNvPr>
            <p:cNvSpPr>
              <a:spLocks noChangeArrowheads="1"/>
            </p:cNvSpPr>
            <p:nvPr/>
          </p:nvSpPr>
          <p:spPr bwMode="auto">
            <a:xfrm>
              <a:off x="1248" y="3368"/>
              <a:ext cx="240" cy="2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b="1"/>
            </a:p>
          </p:txBody>
        </p:sp>
      </p:grpSp>
      <p:sp>
        <p:nvSpPr>
          <p:cNvPr id="42" name="Text Box 42">
            <a:extLst>
              <a:ext uri="{FF2B5EF4-FFF2-40B4-BE49-F238E27FC236}">
                <a16:creationId xmlns:a16="http://schemas.microsoft.com/office/drawing/2014/main" id="{1DCBAFAA-B29A-5647-9C36-6076563057C7}"/>
              </a:ext>
            </a:extLst>
          </p:cNvPr>
          <p:cNvSpPr txBox="1">
            <a:spLocks noChangeArrowheads="1"/>
          </p:cNvSpPr>
          <p:nvPr/>
        </p:nvSpPr>
        <p:spPr bwMode="auto">
          <a:xfrm>
            <a:off x="1981200" y="5113338"/>
            <a:ext cx="457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1</a:t>
            </a:r>
          </a:p>
        </p:txBody>
      </p:sp>
      <p:sp>
        <p:nvSpPr>
          <p:cNvPr id="43" name="Text Box 43">
            <a:extLst>
              <a:ext uri="{FF2B5EF4-FFF2-40B4-BE49-F238E27FC236}">
                <a16:creationId xmlns:a16="http://schemas.microsoft.com/office/drawing/2014/main" id="{6AA18DDA-C5AC-8845-A685-F1D831CCEC5B}"/>
              </a:ext>
            </a:extLst>
          </p:cNvPr>
          <p:cNvSpPr txBox="1">
            <a:spLocks noChangeArrowheads="1"/>
          </p:cNvSpPr>
          <p:nvPr/>
        </p:nvSpPr>
        <p:spPr bwMode="auto">
          <a:xfrm>
            <a:off x="2514600" y="5113338"/>
            <a:ext cx="3810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2</a:t>
            </a:r>
          </a:p>
        </p:txBody>
      </p:sp>
      <p:sp>
        <p:nvSpPr>
          <p:cNvPr id="44" name="Text Box 44">
            <a:extLst>
              <a:ext uri="{FF2B5EF4-FFF2-40B4-BE49-F238E27FC236}">
                <a16:creationId xmlns:a16="http://schemas.microsoft.com/office/drawing/2014/main" id="{CF11281F-0C2A-AE48-95FE-EA764362FE8E}"/>
              </a:ext>
            </a:extLst>
          </p:cNvPr>
          <p:cNvSpPr txBox="1">
            <a:spLocks noChangeArrowheads="1"/>
          </p:cNvSpPr>
          <p:nvPr/>
        </p:nvSpPr>
        <p:spPr bwMode="auto">
          <a:xfrm>
            <a:off x="3024188" y="5135563"/>
            <a:ext cx="457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3200" b="1"/>
              <a:t>3</a:t>
            </a:r>
          </a:p>
        </p:txBody>
      </p:sp>
      <p:sp>
        <p:nvSpPr>
          <p:cNvPr id="45" name="Text Box 45">
            <a:extLst>
              <a:ext uri="{FF2B5EF4-FFF2-40B4-BE49-F238E27FC236}">
                <a16:creationId xmlns:a16="http://schemas.microsoft.com/office/drawing/2014/main" id="{0CAD9D9D-F327-8A4D-B942-1D1FBA3639D3}"/>
              </a:ext>
            </a:extLst>
          </p:cNvPr>
          <p:cNvSpPr txBox="1">
            <a:spLocks noChangeArrowheads="1"/>
          </p:cNvSpPr>
          <p:nvPr/>
        </p:nvSpPr>
        <p:spPr bwMode="auto">
          <a:xfrm>
            <a:off x="7315200" y="4437063"/>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a:t>2</a:t>
            </a:r>
            <a:r>
              <a:rPr lang="zh-CN" altLang="en-US" b="1"/>
              <a:t>种放法</a:t>
            </a:r>
          </a:p>
        </p:txBody>
      </p:sp>
      <p:sp>
        <p:nvSpPr>
          <p:cNvPr id="46" name="Text Box 46">
            <a:extLst>
              <a:ext uri="{FF2B5EF4-FFF2-40B4-BE49-F238E27FC236}">
                <a16:creationId xmlns:a16="http://schemas.microsoft.com/office/drawing/2014/main" id="{35A720EA-8532-CA4C-BFA3-F5F5338BC941}"/>
              </a:ext>
            </a:extLst>
          </p:cNvPr>
          <p:cNvSpPr txBox="1">
            <a:spLocks noChangeArrowheads="1"/>
          </p:cNvSpPr>
          <p:nvPr/>
        </p:nvSpPr>
        <p:spPr bwMode="auto">
          <a:xfrm>
            <a:off x="7315200" y="50292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b="1"/>
              <a:t>1</a:t>
            </a:r>
            <a:r>
              <a:rPr lang="zh-CN" altLang="en-US" b="1"/>
              <a:t>种放法</a:t>
            </a:r>
          </a:p>
        </p:txBody>
      </p:sp>
      <p:sp>
        <p:nvSpPr>
          <p:cNvPr id="47" name="Text Box 47">
            <a:extLst>
              <a:ext uri="{FF2B5EF4-FFF2-40B4-BE49-F238E27FC236}">
                <a16:creationId xmlns:a16="http://schemas.microsoft.com/office/drawing/2014/main" id="{D97E09C9-6B86-D546-B3F9-71089D42A472}"/>
              </a:ext>
            </a:extLst>
          </p:cNvPr>
          <p:cNvSpPr txBox="1">
            <a:spLocks noChangeArrowheads="1"/>
          </p:cNvSpPr>
          <p:nvPr/>
        </p:nvSpPr>
        <p:spPr bwMode="auto">
          <a:xfrm>
            <a:off x="6711950" y="56388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a:t>种放法</a:t>
            </a:r>
            <a:r>
              <a:rPr lang="en-US" altLang="zh-CN" b="1"/>
              <a:t>.</a:t>
            </a:r>
          </a:p>
        </p:txBody>
      </p:sp>
      <p:sp>
        <p:nvSpPr>
          <p:cNvPr id="48" name="Text Box 48">
            <a:extLst>
              <a:ext uri="{FF2B5EF4-FFF2-40B4-BE49-F238E27FC236}">
                <a16:creationId xmlns:a16="http://schemas.microsoft.com/office/drawing/2014/main" id="{14C30A8D-E073-EA49-9EE0-1BBCC9A878C9}"/>
              </a:ext>
            </a:extLst>
          </p:cNvPr>
          <p:cNvSpPr txBox="1">
            <a:spLocks noChangeArrowheads="1"/>
          </p:cNvSpPr>
          <p:nvPr/>
        </p:nvSpPr>
        <p:spPr bwMode="auto">
          <a:xfrm>
            <a:off x="4038600" y="563245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b="1"/>
              <a:t>共有</a:t>
            </a:r>
          </a:p>
        </p:txBody>
      </p:sp>
      <p:pic>
        <p:nvPicPr>
          <p:cNvPr id="49" name="Object 49">
            <a:extLst>
              <a:ext uri="{FF2B5EF4-FFF2-40B4-BE49-F238E27FC236}">
                <a16:creationId xmlns:a16="http://schemas.microsoft.com/office/drawing/2014/main" id="{C633C3F4-943D-BB48-9980-B479FDF8C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5708650"/>
            <a:ext cx="16764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 name="AutoShape 50">
            <a:extLst>
              <a:ext uri="{FF2B5EF4-FFF2-40B4-BE49-F238E27FC236}">
                <a16:creationId xmlns:a16="http://schemas.microsoft.com/office/drawing/2014/main" id="{FCD89947-132D-5D46-97B4-5FCD87EC8A5B}"/>
              </a:ext>
            </a:extLst>
          </p:cNvPr>
          <p:cNvSpPr>
            <a:spLocks/>
          </p:cNvSpPr>
          <p:nvPr/>
        </p:nvSpPr>
        <p:spPr bwMode="auto">
          <a:xfrm rot="5400000">
            <a:off x="4076700" y="1409700"/>
            <a:ext cx="228600" cy="4267200"/>
          </a:xfrm>
          <a:prstGeom prst="leftBrace">
            <a:avLst>
              <a:gd name="adj1" fmla="val 94025"/>
              <a:gd name="adj2" fmla="val 50000"/>
            </a:avLst>
          </a:prstGeom>
          <a:noFill/>
          <a:ln w="9525">
            <a:solidFill>
              <a:srgbClr val="0606F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endParaRPr lang="zh-CN" altLang="zh-CN" b="1"/>
          </a:p>
        </p:txBody>
      </p:sp>
      <p:sp>
        <p:nvSpPr>
          <p:cNvPr id="51" name="AutoShape 51">
            <a:extLst>
              <a:ext uri="{FF2B5EF4-FFF2-40B4-BE49-F238E27FC236}">
                <a16:creationId xmlns:a16="http://schemas.microsoft.com/office/drawing/2014/main" id="{3A81E051-1FD0-1047-90FD-583EE40406A3}"/>
              </a:ext>
            </a:extLst>
          </p:cNvPr>
          <p:cNvSpPr>
            <a:spLocks noChangeArrowheads="1"/>
          </p:cNvSpPr>
          <p:nvPr/>
        </p:nvSpPr>
        <p:spPr bwMode="auto">
          <a:xfrm>
            <a:off x="2632075" y="4225925"/>
            <a:ext cx="152400" cy="228600"/>
          </a:xfrm>
          <a:prstGeom prst="downArrow">
            <a:avLst>
              <a:gd name="adj1" fmla="val 50000"/>
              <a:gd name="adj2" fmla="val 375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52" name="AutoShape 52">
            <a:extLst>
              <a:ext uri="{FF2B5EF4-FFF2-40B4-BE49-F238E27FC236}">
                <a16:creationId xmlns:a16="http://schemas.microsoft.com/office/drawing/2014/main" id="{C4CD5EAF-2D7A-F54E-B7E1-E2A2A97F8382}"/>
              </a:ext>
            </a:extLst>
          </p:cNvPr>
          <p:cNvSpPr>
            <a:spLocks noChangeArrowheads="1"/>
          </p:cNvSpPr>
          <p:nvPr/>
        </p:nvSpPr>
        <p:spPr bwMode="auto">
          <a:xfrm>
            <a:off x="3141663" y="4937125"/>
            <a:ext cx="152400" cy="228600"/>
          </a:xfrm>
          <a:prstGeom prst="downArrow">
            <a:avLst>
              <a:gd name="adj1" fmla="val 50000"/>
              <a:gd name="adj2" fmla="val 375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Tree>
    <p:extLst>
      <p:ext uri="{BB962C8B-B14F-4D97-AF65-F5344CB8AC3E}">
        <p14:creationId xmlns:p14="http://schemas.microsoft.com/office/powerpoint/2010/main" val="422781068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left)">
                                      <p:cBhvr>
                                        <p:cTn id="76" dur="500"/>
                                        <p:tgtEl>
                                          <p:spTgt spid="29"/>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wipe(left)">
                                      <p:cBhvr>
                                        <p:cTn id="81" dur="500"/>
                                        <p:tgtEl>
                                          <p:spTgt spid="25"/>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left)">
                                      <p:cBhvr>
                                        <p:cTn id="86" dur="500"/>
                                        <p:tgtEl>
                                          <p:spTgt spid="33"/>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nodeType="click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wipe(up)">
                                      <p:cBhvr>
                                        <p:cTn id="91" dur="500"/>
                                        <p:tgtEl>
                                          <p:spTgt spid="51"/>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wipe(left)">
                                      <p:cBhvr>
                                        <p:cTn id="96" dur="500"/>
                                        <p:tgtEl>
                                          <p:spTgt spid="34"/>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left)">
                                      <p:cBhvr>
                                        <p:cTn id="101" dur="500"/>
                                        <p:tgtEl>
                                          <p:spTgt spid="36"/>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wipe(left)">
                                      <p:cBhvr>
                                        <p:cTn id="106" dur="500"/>
                                        <p:tgtEl>
                                          <p:spTgt spid="35"/>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45"/>
                                        </p:tgtEl>
                                        <p:attrNameLst>
                                          <p:attrName>style.visibility</p:attrName>
                                        </p:attrNameLst>
                                      </p:cBhvr>
                                      <p:to>
                                        <p:strVal val="visible"/>
                                      </p:to>
                                    </p:set>
                                    <p:animEffect transition="in" filter="wipe(left)">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wipe(left)">
                                      <p:cBhvr>
                                        <p:cTn id="116" dur="500"/>
                                        <p:tgtEl>
                                          <p:spTgt spid="37"/>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nodeType="click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wipe(left)">
                                      <p:cBhvr>
                                        <p:cTn id="121" dur="500"/>
                                        <p:tgtEl>
                                          <p:spTgt spid="38"/>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8" fill="hold" grpId="0" nodeType="click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wipe(left)">
                                      <p:cBhvr>
                                        <p:cTn id="126" dur="500"/>
                                        <p:tgtEl>
                                          <p:spTgt spid="42"/>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43"/>
                                        </p:tgtEl>
                                        <p:attrNameLst>
                                          <p:attrName>style.visibility</p:attrName>
                                        </p:attrNameLst>
                                      </p:cBhvr>
                                      <p:to>
                                        <p:strVal val="visible"/>
                                      </p:to>
                                    </p:set>
                                    <p:animEffect transition="in" filter="wipe(left)">
                                      <p:cBhvr>
                                        <p:cTn id="131" dur="500"/>
                                        <p:tgtEl>
                                          <p:spTgt spid="43"/>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52"/>
                                        </p:tgtEl>
                                        <p:attrNameLst>
                                          <p:attrName>style.visibility</p:attrName>
                                        </p:attrNameLst>
                                      </p:cBhvr>
                                      <p:to>
                                        <p:strVal val="visible"/>
                                      </p:to>
                                    </p:set>
                                    <p:animEffect transition="in" filter="wipe(up)">
                                      <p:cBhvr>
                                        <p:cTn id="136" dur="500"/>
                                        <p:tgtEl>
                                          <p:spTgt spid="52"/>
                                        </p:tgtEl>
                                      </p:cBhvr>
                                    </p:animEffect>
                                  </p:childTnLst>
                                </p:cTn>
                              </p:par>
                            </p:childTnLst>
                          </p:cTn>
                        </p:par>
                      </p:childTnLst>
                    </p:cTn>
                  </p:par>
                  <p:par>
                    <p:cTn id="137" fill="hold">
                      <p:stCondLst>
                        <p:cond delay="indefinite"/>
                      </p:stCondLst>
                      <p:childTnLst>
                        <p:par>
                          <p:cTn id="138" fill="hold">
                            <p:stCondLst>
                              <p:cond delay="0"/>
                            </p:stCondLst>
                            <p:childTnLst>
                              <p:par>
                                <p:cTn id="139" presetID="22" presetClass="entr" presetSubtype="8" fill="hold" grpId="0" nodeType="clickEffect">
                                  <p:stCondLst>
                                    <p:cond delay="0"/>
                                  </p:stCondLst>
                                  <p:childTnLst>
                                    <p:set>
                                      <p:cBhvr>
                                        <p:cTn id="140" dur="1" fill="hold">
                                          <p:stCondLst>
                                            <p:cond delay="0"/>
                                          </p:stCondLst>
                                        </p:cTn>
                                        <p:tgtEl>
                                          <p:spTgt spid="44"/>
                                        </p:tgtEl>
                                        <p:attrNameLst>
                                          <p:attrName>style.visibility</p:attrName>
                                        </p:attrNameLst>
                                      </p:cBhvr>
                                      <p:to>
                                        <p:strVal val="visible"/>
                                      </p:to>
                                    </p:set>
                                    <p:animEffect transition="in" filter="wipe(left)">
                                      <p:cBhvr>
                                        <p:cTn id="141" dur="500"/>
                                        <p:tgtEl>
                                          <p:spTgt spid="44"/>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8" fill="hold" grpId="0" nodeType="clickEffect">
                                  <p:stCondLst>
                                    <p:cond delay="0"/>
                                  </p:stCondLst>
                                  <p:childTnLst>
                                    <p:set>
                                      <p:cBhvr>
                                        <p:cTn id="145" dur="1" fill="hold">
                                          <p:stCondLst>
                                            <p:cond delay="0"/>
                                          </p:stCondLst>
                                        </p:cTn>
                                        <p:tgtEl>
                                          <p:spTgt spid="46"/>
                                        </p:tgtEl>
                                        <p:attrNameLst>
                                          <p:attrName>style.visibility</p:attrName>
                                        </p:attrNameLst>
                                      </p:cBhvr>
                                      <p:to>
                                        <p:strVal val="visible"/>
                                      </p:to>
                                    </p:set>
                                    <p:animEffect transition="in" filter="wipe(left)">
                                      <p:cBhvr>
                                        <p:cTn id="146" dur="500"/>
                                        <p:tgtEl>
                                          <p:spTgt spid="46"/>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8" fill="hold" grpId="0" nodeType="clickEffect">
                                  <p:stCondLst>
                                    <p:cond delay="0"/>
                                  </p:stCondLst>
                                  <p:childTnLst>
                                    <p:set>
                                      <p:cBhvr>
                                        <p:cTn id="150" dur="1" fill="hold">
                                          <p:stCondLst>
                                            <p:cond delay="0"/>
                                          </p:stCondLst>
                                        </p:cTn>
                                        <p:tgtEl>
                                          <p:spTgt spid="48"/>
                                        </p:tgtEl>
                                        <p:attrNameLst>
                                          <p:attrName>style.visibility</p:attrName>
                                        </p:attrNameLst>
                                      </p:cBhvr>
                                      <p:to>
                                        <p:strVal val="visible"/>
                                      </p:to>
                                    </p:set>
                                    <p:animEffect transition="in" filter="wipe(left)">
                                      <p:cBhvr>
                                        <p:cTn id="151" dur="500"/>
                                        <p:tgtEl>
                                          <p:spTgt spid="48"/>
                                        </p:tgtEl>
                                      </p:cBhvr>
                                    </p:animEffect>
                                  </p:childTnLst>
                                </p:cTn>
                              </p:par>
                            </p:childTnLst>
                          </p:cTn>
                        </p:par>
                      </p:childTnLst>
                    </p:cTn>
                  </p:par>
                  <p:par>
                    <p:cTn id="152" fill="hold">
                      <p:stCondLst>
                        <p:cond delay="indefinite"/>
                      </p:stCondLst>
                      <p:childTnLst>
                        <p:par>
                          <p:cTn id="153" fill="hold">
                            <p:stCondLst>
                              <p:cond delay="0"/>
                            </p:stCondLst>
                            <p:childTnLst>
                              <p:par>
                                <p:cTn id="154" presetID="22" presetClass="entr" presetSubtype="8" fill="hold" nodeType="clickEffect">
                                  <p:stCondLst>
                                    <p:cond delay="0"/>
                                  </p:stCondLst>
                                  <p:childTnLst>
                                    <p:set>
                                      <p:cBhvr>
                                        <p:cTn id="155" dur="1" fill="hold">
                                          <p:stCondLst>
                                            <p:cond delay="0"/>
                                          </p:stCondLst>
                                        </p:cTn>
                                        <p:tgtEl>
                                          <p:spTgt spid="49"/>
                                        </p:tgtEl>
                                        <p:attrNameLst>
                                          <p:attrName>style.visibility</p:attrName>
                                        </p:attrNameLst>
                                      </p:cBhvr>
                                      <p:to>
                                        <p:strVal val="visible"/>
                                      </p:to>
                                    </p:set>
                                    <p:animEffect transition="in" filter="wipe(left)">
                                      <p:cBhvr>
                                        <p:cTn id="156" dur="500"/>
                                        <p:tgtEl>
                                          <p:spTgt spid="49"/>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8" fill="hold" grpId="0" nodeType="clickEffect">
                                  <p:stCondLst>
                                    <p:cond delay="0"/>
                                  </p:stCondLst>
                                  <p:childTnLst>
                                    <p:set>
                                      <p:cBhvr>
                                        <p:cTn id="160" dur="1" fill="hold">
                                          <p:stCondLst>
                                            <p:cond delay="0"/>
                                          </p:stCondLst>
                                        </p:cTn>
                                        <p:tgtEl>
                                          <p:spTgt spid="47"/>
                                        </p:tgtEl>
                                        <p:attrNameLst>
                                          <p:attrName>style.visibility</p:attrName>
                                        </p:attrNameLst>
                                      </p:cBhvr>
                                      <p:to>
                                        <p:strVal val="visible"/>
                                      </p:to>
                                    </p:set>
                                    <p:animEffect transition="in" filter="wipe(left)">
                                      <p:cBhvr>
                                        <p:cTn id="16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33" grpId="0" autoUpdateAnimBg="0"/>
      <p:bldP spid="34" grpId="0" autoUpdateAnimBg="0"/>
      <p:bldP spid="35" grpId="0" autoUpdateAnimBg="0"/>
      <p:bldP spid="36" grpId="0" autoUpdateAnimBg="0"/>
      <p:bldP spid="37" grpId="0" autoUpdateAnimBg="0"/>
      <p:bldP spid="42" grpId="0" autoUpdateAnimBg="0"/>
      <p:bldP spid="43" grpId="0" autoUpdateAnimBg="0"/>
      <p:bldP spid="44" grpId="0" autoUpdateAnimBg="0"/>
      <p:bldP spid="45" grpId="0" autoUpdateAnimBg="0"/>
      <p:bldP spid="46" grpId="0" autoUpdateAnimBg="0"/>
      <p:bldP spid="47" grpId="0" autoUpdateAnimBg="0"/>
      <p:bldP spid="48" grpId="0" autoUpdateAnimBg="0"/>
      <p:bldP spid="50"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8">
            <a:extLst>
              <a:ext uri="{FF2B5EF4-FFF2-40B4-BE49-F238E27FC236}">
                <a16:creationId xmlns:a16="http://schemas.microsoft.com/office/drawing/2014/main" id="{A208D62B-8F9D-E04F-8222-579D66A308C0}"/>
              </a:ext>
            </a:extLst>
          </p:cNvPr>
          <p:cNvSpPr txBox="1">
            <a:spLocks noChangeArrowheads="1"/>
          </p:cNvSpPr>
          <p:nvPr/>
        </p:nvSpPr>
        <p:spPr>
          <a:xfrm>
            <a:off x="685800" y="609600"/>
            <a:ext cx="7772400" cy="1143000"/>
          </a:xfrm>
          <a:prstGeom prst="rect">
            <a:avLst/>
          </a:prstGeom>
        </p:spPr>
        <p:txBody>
          <a:bodyPr/>
          <a:lstStyle>
            <a:lvl1pPr algn="ctr" rtl="0" eaLnBrk="0" fontAlgn="base" hangingPunct="0">
              <a:spcBef>
                <a:spcPct val="0"/>
              </a:spcBef>
              <a:spcAft>
                <a:spcPct val="0"/>
              </a:spcAft>
              <a:defRPr sz="4400" b="1" kern="1200">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9pPr>
          </a:lstStyle>
          <a:p>
            <a:pPr algn="l"/>
            <a:r>
              <a:rPr kumimoji="0" lang="zh-CN" altLang="en-US"/>
              <a:t>二、全排列及其逆序数</a:t>
            </a:r>
          </a:p>
        </p:txBody>
      </p:sp>
      <p:pic>
        <p:nvPicPr>
          <p:cNvPr id="3" name="Object 3">
            <a:extLst>
              <a:ext uri="{FF2B5EF4-FFF2-40B4-BE49-F238E27FC236}">
                <a16:creationId xmlns:a16="http://schemas.microsoft.com/office/drawing/2014/main" id="{F2C64818-568D-4443-AC61-138E2B543A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1879600"/>
            <a:ext cx="6515100"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4">
            <a:extLst>
              <a:ext uri="{FF2B5EF4-FFF2-40B4-BE49-F238E27FC236}">
                <a16:creationId xmlns:a16="http://schemas.microsoft.com/office/drawing/2014/main" id="{4F72C034-4680-674B-9AD0-94D827186938}"/>
              </a:ext>
            </a:extLst>
          </p:cNvPr>
          <p:cNvSpPr txBox="1">
            <a:spLocks noChangeArrowheads="1"/>
          </p:cNvSpPr>
          <p:nvPr/>
        </p:nvSpPr>
        <p:spPr bwMode="auto">
          <a:xfrm>
            <a:off x="914400" y="1828800"/>
            <a:ext cx="990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solidFill>
                  <a:schemeClr val="tx2"/>
                </a:solidFill>
              </a:rPr>
              <a:t>问题</a:t>
            </a:r>
          </a:p>
        </p:txBody>
      </p:sp>
      <p:sp>
        <p:nvSpPr>
          <p:cNvPr id="5" name="Text Box 5">
            <a:extLst>
              <a:ext uri="{FF2B5EF4-FFF2-40B4-BE49-F238E27FC236}">
                <a16:creationId xmlns:a16="http://schemas.microsoft.com/office/drawing/2014/main" id="{B07939C5-9F70-084A-A129-AE406563D0ED}"/>
              </a:ext>
            </a:extLst>
          </p:cNvPr>
          <p:cNvSpPr txBox="1">
            <a:spLocks noChangeArrowheads="1"/>
          </p:cNvSpPr>
          <p:nvPr/>
        </p:nvSpPr>
        <p:spPr bwMode="auto">
          <a:xfrm>
            <a:off x="914400" y="2878138"/>
            <a:ext cx="1219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solidFill>
                  <a:srgbClr val="0606FA"/>
                </a:solidFill>
                <a:ea typeface="黑体" panose="02010609060101010101" pitchFamily="49" charset="-122"/>
              </a:rPr>
              <a:t>定义</a:t>
            </a:r>
          </a:p>
        </p:txBody>
      </p:sp>
      <p:grpSp>
        <p:nvGrpSpPr>
          <p:cNvPr id="6" name="Group 6">
            <a:extLst>
              <a:ext uri="{FF2B5EF4-FFF2-40B4-BE49-F238E27FC236}">
                <a16:creationId xmlns:a16="http://schemas.microsoft.com/office/drawing/2014/main" id="{CED26D62-1858-8342-AA83-0A82A9194BC3}"/>
              </a:ext>
            </a:extLst>
          </p:cNvPr>
          <p:cNvGrpSpPr>
            <a:grpSpLocks/>
          </p:cNvGrpSpPr>
          <p:nvPr/>
        </p:nvGrpSpPr>
        <p:grpSpPr bwMode="auto">
          <a:xfrm>
            <a:off x="1981200" y="2940050"/>
            <a:ext cx="6781800" cy="946150"/>
            <a:chOff x="1248" y="1920"/>
            <a:chExt cx="4272" cy="596"/>
          </a:xfrm>
        </p:grpSpPr>
        <p:sp>
          <p:nvSpPr>
            <p:cNvPr id="7" name="Text Box 7">
              <a:extLst>
                <a:ext uri="{FF2B5EF4-FFF2-40B4-BE49-F238E27FC236}">
                  <a16:creationId xmlns:a16="http://schemas.microsoft.com/office/drawing/2014/main" id="{3697047B-EC02-9E49-BA1E-906C783D691A}"/>
                </a:ext>
              </a:extLst>
            </p:cNvPr>
            <p:cNvSpPr txBox="1">
              <a:spLocks noChangeArrowheads="1"/>
            </p:cNvSpPr>
            <p:nvPr/>
          </p:nvSpPr>
          <p:spPr bwMode="auto">
            <a:xfrm>
              <a:off x="1248" y="1920"/>
              <a:ext cx="4272"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solidFill>
                    <a:schemeClr val="tx2"/>
                  </a:solidFill>
                </a:rPr>
                <a:t>把    个不同的元素排成一列，叫做这     个元素的全排列（或排列）</a:t>
              </a:r>
              <a:r>
                <a:rPr lang="en-US" altLang="zh-CN" sz="2800" b="1">
                  <a:solidFill>
                    <a:schemeClr val="tx2"/>
                  </a:solidFill>
                </a:rPr>
                <a:t>.</a:t>
              </a:r>
            </a:p>
          </p:txBody>
        </p:sp>
        <p:pic>
          <p:nvPicPr>
            <p:cNvPr id="8" name="Object 8">
              <a:extLst>
                <a:ext uri="{FF2B5EF4-FFF2-40B4-BE49-F238E27FC236}">
                  <a16:creationId xmlns:a16="http://schemas.microsoft.com/office/drawing/2014/main" id="{D2296691-93A9-C94F-ABB5-AC514FA8D5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 y="2001"/>
              <a:ext cx="15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Object 9">
              <a:extLst>
                <a:ext uri="{FF2B5EF4-FFF2-40B4-BE49-F238E27FC236}">
                  <a16:creationId xmlns:a16="http://schemas.microsoft.com/office/drawing/2014/main" id="{C4250407-0A57-3A4C-AAAA-6B8618BB34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 y="2001"/>
              <a:ext cx="15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0" name="Group 10">
            <a:extLst>
              <a:ext uri="{FF2B5EF4-FFF2-40B4-BE49-F238E27FC236}">
                <a16:creationId xmlns:a16="http://schemas.microsoft.com/office/drawing/2014/main" id="{C8E65963-4E6C-214E-9582-79CB5B1E9F67}"/>
              </a:ext>
            </a:extLst>
          </p:cNvPr>
          <p:cNvGrpSpPr>
            <a:grpSpLocks/>
          </p:cNvGrpSpPr>
          <p:nvPr/>
        </p:nvGrpSpPr>
        <p:grpSpPr bwMode="auto">
          <a:xfrm>
            <a:off x="914400" y="3962400"/>
            <a:ext cx="7620000" cy="946150"/>
            <a:chOff x="576" y="2496"/>
            <a:chExt cx="4800" cy="596"/>
          </a:xfrm>
        </p:grpSpPr>
        <p:sp>
          <p:nvSpPr>
            <p:cNvPr id="11" name="Rectangle 11">
              <a:extLst>
                <a:ext uri="{FF2B5EF4-FFF2-40B4-BE49-F238E27FC236}">
                  <a16:creationId xmlns:a16="http://schemas.microsoft.com/office/drawing/2014/main" id="{8CBAC03A-F1B7-3243-BB0D-CFA549EFD79B}"/>
                </a:ext>
              </a:extLst>
            </p:cNvPr>
            <p:cNvSpPr>
              <a:spLocks noChangeArrowheads="1"/>
            </p:cNvSpPr>
            <p:nvPr/>
          </p:nvSpPr>
          <p:spPr bwMode="auto">
            <a:xfrm>
              <a:off x="576" y="2496"/>
              <a:ext cx="4800"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a:solidFill>
                    <a:schemeClr val="tx2"/>
                  </a:solidFill>
                </a:rPr>
                <a:t>               </a:t>
              </a:r>
              <a:r>
                <a:rPr lang="zh-CN" altLang="en-US" sz="2800" b="1">
                  <a:solidFill>
                    <a:schemeClr val="tx2"/>
                  </a:solidFill>
                </a:rPr>
                <a:t>个不同的元素的所有排列的种数，通常用     表示</a:t>
              </a:r>
              <a:r>
                <a:rPr lang="en-US" altLang="zh-CN" sz="2800" b="1">
                  <a:solidFill>
                    <a:schemeClr val="tx2"/>
                  </a:solidFill>
                </a:rPr>
                <a:t>.</a:t>
              </a:r>
            </a:p>
          </p:txBody>
        </p:sp>
        <p:pic>
          <p:nvPicPr>
            <p:cNvPr id="12" name="Object 12">
              <a:extLst>
                <a:ext uri="{FF2B5EF4-FFF2-40B4-BE49-F238E27FC236}">
                  <a16:creationId xmlns:a16="http://schemas.microsoft.com/office/drawing/2014/main" id="{B9DEC7A8-CDC1-5E4A-919C-EBD196527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9" y="2577"/>
              <a:ext cx="159"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Object 13">
              <a:extLst>
                <a:ext uri="{FF2B5EF4-FFF2-40B4-BE49-F238E27FC236}">
                  <a16:creationId xmlns:a16="http://schemas.microsoft.com/office/drawing/2014/main" id="{4D50862B-9991-CB48-B8E7-C0EE0AF619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 y="2784"/>
              <a:ext cx="237"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4" name="Text Box 14">
            <a:extLst>
              <a:ext uri="{FF2B5EF4-FFF2-40B4-BE49-F238E27FC236}">
                <a16:creationId xmlns:a16="http://schemas.microsoft.com/office/drawing/2014/main" id="{451D5C0B-292E-2A40-A4CA-495B8DC51BD7}"/>
              </a:ext>
            </a:extLst>
          </p:cNvPr>
          <p:cNvSpPr txBox="1">
            <a:spLocks noChangeArrowheads="1"/>
          </p:cNvSpPr>
          <p:nvPr/>
        </p:nvSpPr>
        <p:spPr bwMode="auto">
          <a:xfrm>
            <a:off x="914400" y="4973638"/>
            <a:ext cx="1905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solidFill>
                  <a:schemeClr val="tx2"/>
                </a:solidFill>
              </a:rPr>
              <a:t>由引例</a:t>
            </a:r>
          </a:p>
        </p:txBody>
      </p:sp>
      <p:pic>
        <p:nvPicPr>
          <p:cNvPr id="15" name="Object 15">
            <a:extLst>
              <a:ext uri="{FF2B5EF4-FFF2-40B4-BE49-F238E27FC236}">
                <a16:creationId xmlns:a16="http://schemas.microsoft.com/office/drawing/2014/main" id="{A1EA02DA-3F3A-4F4F-BDEF-7427055674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5029200"/>
            <a:ext cx="16510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 name="Object 16">
            <a:extLst>
              <a:ext uri="{FF2B5EF4-FFF2-40B4-BE49-F238E27FC236}">
                <a16:creationId xmlns:a16="http://schemas.microsoft.com/office/drawing/2014/main" id="{A1CDF3D5-8435-C748-BFBB-D2EB7813EE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5029200"/>
            <a:ext cx="5842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Object 17">
            <a:extLst>
              <a:ext uri="{FF2B5EF4-FFF2-40B4-BE49-F238E27FC236}">
                <a16:creationId xmlns:a16="http://schemas.microsoft.com/office/drawing/2014/main" id="{83404E50-6E12-9948-8189-EB2C19C435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5664200"/>
            <a:ext cx="9525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Object 18">
            <a:extLst>
              <a:ext uri="{FF2B5EF4-FFF2-40B4-BE49-F238E27FC236}">
                <a16:creationId xmlns:a16="http://schemas.microsoft.com/office/drawing/2014/main" id="{813409CE-1D0B-CD40-A2F1-E3BECF8AB7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5657850"/>
            <a:ext cx="10922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 name="Object 19">
            <a:extLst>
              <a:ext uri="{FF2B5EF4-FFF2-40B4-BE49-F238E27FC236}">
                <a16:creationId xmlns:a16="http://schemas.microsoft.com/office/drawing/2014/main" id="{380C686D-761A-224A-AB52-ED2CA082B6F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3075" y="5656263"/>
            <a:ext cx="11303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Object 20">
            <a:extLst>
              <a:ext uri="{FF2B5EF4-FFF2-40B4-BE49-F238E27FC236}">
                <a16:creationId xmlns:a16="http://schemas.microsoft.com/office/drawing/2014/main" id="{B0748221-7DBE-7341-B652-BA866BE261C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78463" y="5661025"/>
            <a:ext cx="15621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Object 21">
            <a:extLst>
              <a:ext uri="{FF2B5EF4-FFF2-40B4-BE49-F238E27FC236}">
                <a16:creationId xmlns:a16="http://schemas.microsoft.com/office/drawing/2014/main" id="{D74E7AD6-288F-614C-8083-46435E20452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300" y="5627688"/>
            <a:ext cx="7112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 name="Text Box 22">
            <a:extLst>
              <a:ext uri="{FF2B5EF4-FFF2-40B4-BE49-F238E27FC236}">
                <a16:creationId xmlns:a16="http://schemas.microsoft.com/office/drawing/2014/main" id="{458B10F8-56F0-474B-A045-E8A633439342}"/>
              </a:ext>
            </a:extLst>
          </p:cNvPr>
          <p:cNvSpPr txBox="1">
            <a:spLocks noChangeArrowheads="1"/>
          </p:cNvSpPr>
          <p:nvPr/>
        </p:nvSpPr>
        <p:spPr bwMode="auto">
          <a:xfrm>
            <a:off x="914400" y="5576888"/>
            <a:ext cx="1905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solidFill>
                  <a:schemeClr val="tx2"/>
                </a:solidFill>
              </a:rPr>
              <a:t>同理</a:t>
            </a:r>
          </a:p>
        </p:txBody>
      </p:sp>
    </p:spTree>
    <p:extLst>
      <p:ext uri="{BB962C8B-B14F-4D97-AF65-F5344CB8AC3E}">
        <p14:creationId xmlns:p14="http://schemas.microsoft.com/office/powerpoint/2010/main" val="392159685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75"/>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75"/>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0"/>
                                  </p:iterate>
                                  <p:childTnLst>
                                    <p:set>
                                      <p:cBhvr>
                                        <p:cTn id="31" dur="1" fill="hold">
                                          <p:stCondLst>
                                            <p:cond delay="0"/>
                                          </p:stCondLst>
                                        </p:cTn>
                                        <p:tgtEl>
                                          <p:spTgt spid="14"/>
                                        </p:tgtEl>
                                        <p:attrNameLst>
                                          <p:attrName>style.visibility</p:attrName>
                                        </p:attrNameLst>
                                      </p:cBhvr>
                                      <p:to>
                                        <p:strVal val="visible"/>
                                      </p:to>
                                    </p:set>
                                    <p:animEffect transition="in" filter="wipe(left)">
                                      <p:cBhvr>
                                        <p:cTn id="32" dur="75"/>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iterate type="lt">
                                    <p:tmPct val="100000"/>
                                  </p:iterate>
                                  <p:childTnLst>
                                    <p:set>
                                      <p:cBhvr>
                                        <p:cTn id="46" dur="1" fill="hold">
                                          <p:stCondLst>
                                            <p:cond delay="0"/>
                                          </p:stCondLst>
                                        </p:cTn>
                                        <p:tgtEl>
                                          <p:spTgt spid="22"/>
                                        </p:tgtEl>
                                        <p:attrNameLst>
                                          <p:attrName>style.visibility</p:attrName>
                                        </p:attrNameLst>
                                      </p:cBhvr>
                                      <p:to>
                                        <p:strVal val="visible"/>
                                      </p:to>
                                    </p:set>
                                    <p:animEffect transition="in" filter="wipe(left)">
                                      <p:cBhvr>
                                        <p:cTn id="47" dur="75"/>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14" grpId="0" autoUpdateAnimBg="0"/>
      <p:bldP spid="2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4C2DB0A-43B0-8D4C-B44D-979CC466C312}"/>
              </a:ext>
            </a:extLst>
          </p:cNvPr>
          <p:cNvGrpSpPr>
            <a:grpSpLocks/>
          </p:cNvGrpSpPr>
          <p:nvPr/>
        </p:nvGrpSpPr>
        <p:grpSpPr bwMode="auto">
          <a:xfrm>
            <a:off x="914400" y="2590800"/>
            <a:ext cx="7543800" cy="946150"/>
            <a:chOff x="720" y="576"/>
            <a:chExt cx="4752" cy="596"/>
          </a:xfrm>
        </p:grpSpPr>
        <p:sp>
          <p:nvSpPr>
            <p:cNvPr id="3" name="Rectangle 3">
              <a:extLst>
                <a:ext uri="{FF2B5EF4-FFF2-40B4-BE49-F238E27FC236}">
                  <a16:creationId xmlns:a16="http://schemas.microsoft.com/office/drawing/2014/main" id="{181C942E-2414-0A45-9866-4F527D1A168E}"/>
                </a:ext>
              </a:extLst>
            </p:cNvPr>
            <p:cNvSpPr>
              <a:spLocks noChangeArrowheads="1"/>
            </p:cNvSpPr>
            <p:nvPr/>
          </p:nvSpPr>
          <p:spPr bwMode="auto">
            <a:xfrm>
              <a:off x="720" y="576"/>
              <a:ext cx="4752"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800" b="1">
                  <a:solidFill>
                    <a:schemeClr val="tx2"/>
                  </a:solidFill>
                </a:rPr>
                <a:t>              </a:t>
              </a:r>
              <a:r>
                <a:rPr lang="zh-CN" altLang="en-US" sz="2800" b="1">
                  <a:solidFill>
                    <a:schemeClr val="tx2"/>
                  </a:solidFill>
                </a:rPr>
                <a:t>在一个排列                                中，若数</a:t>
              </a:r>
            </a:p>
            <a:p>
              <a:r>
                <a:rPr lang="zh-CN" altLang="en-US" sz="2800" b="1">
                  <a:solidFill>
                    <a:schemeClr val="tx2"/>
                  </a:solidFill>
                </a:rPr>
                <a:t>            则称这两个数组成一个逆序</a:t>
              </a:r>
              <a:r>
                <a:rPr lang="en-US" altLang="zh-CN" sz="2800" b="1">
                  <a:solidFill>
                    <a:schemeClr val="tx2"/>
                  </a:solidFill>
                </a:rPr>
                <a:t>.</a:t>
              </a:r>
            </a:p>
          </p:txBody>
        </p:sp>
        <p:pic>
          <p:nvPicPr>
            <p:cNvPr id="4" name="Object 4">
              <a:extLst>
                <a:ext uri="{FF2B5EF4-FFF2-40B4-BE49-F238E27FC236}">
                  <a16:creationId xmlns:a16="http://schemas.microsoft.com/office/drawing/2014/main" id="{FFD5B37B-C6F8-4D4A-8B2F-B4BC20E90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 y="610"/>
              <a:ext cx="1728"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Object 5">
              <a:extLst>
                <a:ext uri="{FF2B5EF4-FFF2-40B4-BE49-F238E27FC236}">
                  <a16:creationId xmlns:a16="http://schemas.microsoft.com/office/drawing/2014/main" id="{40CA65AD-A996-9D4D-B91C-1B7F1A24B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 y="868"/>
              <a:ext cx="543"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6" name="Text Box 6">
            <a:extLst>
              <a:ext uri="{FF2B5EF4-FFF2-40B4-BE49-F238E27FC236}">
                <a16:creationId xmlns:a16="http://schemas.microsoft.com/office/drawing/2014/main" id="{3FDD376E-08AB-4241-82BD-6B2ABA02AD7E}"/>
              </a:ext>
            </a:extLst>
          </p:cNvPr>
          <p:cNvSpPr txBox="1">
            <a:spLocks noChangeArrowheads="1"/>
          </p:cNvSpPr>
          <p:nvPr/>
        </p:nvSpPr>
        <p:spPr bwMode="auto">
          <a:xfrm>
            <a:off x="914400" y="3581400"/>
            <a:ext cx="49117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solidFill>
                  <a:schemeClr val="tx2"/>
                </a:solidFill>
                <a:ea typeface="黑体" panose="02010609060101010101" pitchFamily="49" charset="-122"/>
              </a:rPr>
              <a:t>例如</a:t>
            </a:r>
            <a:r>
              <a:rPr lang="zh-CN" altLang="en-US" sz="2800" b="1">
                <a:solidFill>
                  <a:schemeClr val="tx2"/>
                </a:solidFill>
              </a:rPr>
              <a:t>    排列</a:t>
            </a:r>
            <a:r>
              <a:rPr lang="en-US" altLang="zh-CN" sz="2800" b="1">
                <a:solidFill>
                  <a:schemeClr val="tx2"/>
                </a:solidFill>
              </a:rPr>
              <a:t>32514 </a:t>
            </a:r>
            <a:r>
              <a:rPr lang="zh-CN" altLang="en-US" sz="2800" b="1">
                <a:solidFill>
                  <a:schemeClr val="tx2"/>
                </a:solidFill>
              </a:rPr>
              <a:t>中， </a:t>
            </a:r>
            <a:endParaRPr lang="zh-CN" altLang="en-US" b="1">
              <a:solidFill>
                <a:schemeClr val="tx2"/>
              </a:solidFill>
            </a:endParaRPr>
          </a:p>
        </p:txBody>
      </p:sp>
      <p:sp>
        <p:nvSpPr>
          <p:cNvPr id="7" name="Text Box 7">
            <a:extLst>
              <a:ext uri="{FF2B5EF4-FFF2-40B4-BE49-F238E27FC236}">
                <a16:creationId xmlns:a16="http://schemas.microsoft.com/office/drawing/2014/main" id="{3EA8AE0E-E410-B149-8B66-305B967ABB28}"/>
              </a:ext>
            </a:extLst>
          </p:cNvPr>
          <p:cNvSpPr txBox="1">
            <a:spLocks noChangeArrowheads="1"/>
          </p:cNvSpPr>
          <p:nvPr/>
        </p:nvSpPr>
        <p:spPr bwMode="auto">
          <a:xfrm>
            <a:off x="914400" y="2563813"/>
            <a:ext cx="914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solidFill>
                  <a:srgbClr val="0606FA"/>
                </a:solidFill>
                <a:ea typeface="黑体" panose="02010609060101010101" pitchFamily="49" charset="-122"/>
              </a:rPr>
              <a:t>定义</a:t>
            </a:r>
          </a:p>
        </p:txBody>
      </p:sp>
      <p:sp>
        <p:nvSpPr>
          <p:cNvPr id="8" name="Text Box 8">
            <a:extLst>
              <a:ext uri="{FF2B5EF4-FFF2-40B4-BE49-F238E27FC236}">
                <a16:creationId xmlns:a16="http://schemas.microsoft.com/office/drawing/2014/main" id="{03B4357B-F48D-9A43-9297-5E8B18C0C603}"/>
              </a:ext>
            </a:extLst>
          </p:cNvPr>
          <p:cNvSpPr txBox="1">
            <a:spLocks noChangeArrowheads="1"/>
          </p:cNvSpPr>
          <p:nvPr/>
        </p:nvSpPr>
        <p:spPr bwMode="auto">
          <a:xfrm>
            <a:off x="914400" y="1447800"/>
            <a:ext cx="7696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800" b="1">
                <a:solidFill>
                  <a:schemeClr val="tx2"/>
                </a:solidFill>
              </a:rPr>
              <a:t>        </a:t>
            </a:r>
            <a:r>
              <a:rPr lang="zh-CN" altLang="en-US" sz="2800" b="1">
                <a:solidFill>
                  <a:schemeClr val="tx2"/>
                </a:solidFill>
              </a:rPr>
              <a:t>我们规定各元素之间有一个标准次序</a:t>
            </a:r>
            <a:r>
              <a:rPr lang="en-US" altLang="zh-CN" sz="2800" b="1">
                <a:solidFill>
                  <a:schemeClr val="tx2"/>
                </a:solidFill>
              </a:rPr>
              <a:t>,  </a:t>
            </a:r>
            <a:r>
              <a:rPr lang="en-US" altLang="zh-CN" sz="2800" b="1" i="1">
                <a:solidFill>
                  <a:schemeClr val="tx2"/>
                </a:solidFill>
              </a:rPr>
              <a:t>n </a:t>
            </a:r>
            <a:r>
              <a:rPr lang="zh-CN" altLang="en-US" sz="2800" b="1">
                <a:solidFill>
                  <a:schemeClr val="tx2"/>
                </a:solidFill>
              </a:rPr>
              <a:t>个不同的自然数，规定由小到大为</a:t>
            </a:r>
            <a:r>
              <a:rPr lang="zh-CN" altLang="en-US" sz="2800" b="1">
                <a:solidFill>
                  <a:srgbClr val="0606FA"/>
                </a:solidFill>
              </a:rPr>
              <a:t>标准次序</a:t>
            </a:r>
            <a:r>
              <a:rPr lang="en-US" altLang="zh-CN" sz="2800" b="1">
                <a:solidFill>
                  <a:schemeClr val="tx2"/>
                </a:solidFill>
              </a:rPr>
              <a:t>.</a:t>
            </a:r>
          </a:p>
        </p:txBody>
      </p:sp>
      <p:sp>
        <p:nvSpPr>
          <p:cNvPr id="9" name="Rectangle 14">
            <a:extLst>
              <a:ext uri="{FF2B5EF4-FFF2-40B4-BE49-F238E27FC236}">
                <a16:creationId xmlns:a16="http://schemas.microsoft.com/office/drawing/2014/main" id="{6211B71C-AFB6-254D-B496-50B2ADAC2C2B}"/>
              </a:ext>
            </a:extLst>
          </p:cNvPr>
          <p:cNvSpPr>
            <a:spLocks noChangeArrowheads="1"/>
          </p:cNvSpPr>
          <p:nvPr/>
        </p:nvSpPr>
        <p:spPr bwMode="auto">
          <a:xfrm>
            <a:off x="914400" y="739775"/>
            <a:ext cx="2336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0606FA"/>
                </a:solidFill>
                <a:ea typeface="黑体" panose="02010609060101010101" pitchFamily="49" charset="-122"/>
              </a:rPr>
              <a:t>排列的逆序数</a:t>
            </a:r>
          </a:p>
        </p:txBody>
      </p:sp>
      <p:sp>
        <p:nvSpPr>
          <p:cNvPr id="10" name="Text Box 15">
            <a:extLst>
              <a:ext uri="{FF2B5EF4-FFF2-40B4-BE49-F238E27FC236}">
                <a16:creationId xmlns:a16="http://schemas.microsoft.com/office/drawing/2014/main" id="{1B52F71A-C282-8844-B742-64E49A256BEF}"/>
              </a:ext>
            </a:extLst>
          </p:cNvPr>
          <p:cNvSpPr txBox="1">
            <a:spLocks noChangeArrowheads="1"/>
          </p:cNvSpPr>
          <p:nvPr/>
        </p:nvSpPr>
        <p:spPr bwMode="auto">
          <a:xfrm>
            <a:off x="3048000" y="4648200"/>
            <a:ext cx="2139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a:ea typeface="黑体" panose="02010609060101010101" pitchFamily="49" charset="-122"/>
              </a:rPr>
              <a:t>3   2   5   1   4</a:t>
            </a:r>
          </a:p>
        </p:txBody>
      </p:sp>
      <p:grpSp>
        <p:nvGrpSpPr>
          <p:cNvPr id="11" name="Group 16">
            <a:extLst>
              <a:ext uri="{FF2B5EF4-FFF2-40B4-BE49-F238E27FC236}">
                <a16:creationId xmlns:a16="http://schemas.microsoft.com/office/drawing/2014/main" id="{B2AFA3D7-C678-4449-878B-2A657B766D57}"/>
              </a:ext>
            </a:extLst>
          </p:cNvPr>
          <p:cNvGrpSpPr>
            <a:grpSpLocks/>
          </p:cNvGrpSpPr>
          <p:nvPr/>
        </p:nvGrpSpPr>
        <p:grpSpPr bwMode="auto">
          <a:xfrm>
            <a:off x="2971800" y="5029200"/>
            <a:ext cx="901700" cy="823913"/>
            <a:chOff x="1776" y="3321"/>
            <a:chExt cx="568" cy="519"/>
          </a:xfrm>
        </p:grpSpPr>
        <p:grpSp>
          <p:nvGrpSpPr>
            <p:cNvPr id="12" name="Group 17">
              <a:extLst>
                <a:ext uri="{FF2B5EF4-FFF2-40B4-BE49-F238E27FC236}">
                  <a16:creationId xmlns:a16="http://schemas.microsoft.com/office/drawing/2014/main" id="{F3ECA28F-85EA-9B4E-906E-DF9988CC0B7C}"/>
                </a:ext>
              </a:extLst>
            </p:cNvPr>
            <p:cNvGrpSpPr>
              <a:grpSpLocks/>
            </p:cNvGrpSpPr>
            <p:nvPr/>
          </p:nvGrpSpPr>
          <p:grpSpPr bwMode="auto">
            <a:xfrm>
              <a:off x="1872" y="3321"/>
              <a:ext cx="336" cy="192"/>
              <a:chOff x="1344" y="3024"/>
              <a:chExt cx="336" cy="192"/>
            </a:xfrm>
          </p:grpSpPr>
          <p:sp>
            <p:nvSpPr>
              <p:cNvPr id="14" name="Line 18">
                <a:extLst>
                  <a:ext uri="{FF2B5EF4-FFF2-40B4-BE49-F238E27FC236}">
                    <a16:creationId xmlns:a16="http://schemas.microsoft.com/office/drawing/2014/main" id="{684CBF7D-2EB5-E849-9777-F5424FE9804A}"/>
                  </a:ext>
                </a:extLst>
              </p:cNvPr>
              <p:cNvSpPr>
                <a:spLocks noChangeShapeType="1"/>
              </p:cNvSpPr>
              <p:nvPr/>
            </p:nvSpPr>
            <p:spPr bwMode="auto">
              <a:xfrm>
                <a:off x="1344" y="3024"/>
                <a:ext cx="192" cy="19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5" name="Line 19">
                <a:extLst>
                  <a:ext uri="{FF2B5EF4-FFF2-40B4-BE49-F238E27FC236}">
                    <a16:creationId xmlns:a16="http://schemas.microsoft.com/office/drawing/2014/main" id="{481C778A-05A2-9C44-A25C-2F67EBE7213C}"/>
                  </a:ext>
                </a:extLst>
              </p:cNvPr>
              <p:cNvSpPr>
                <a:spLocks noChangeShapeType="1"/>
              </p:cNvSpPr>
              <p:nvPr/>
            </p:nvSpPr>
            <p:spPr bwMode="auto">
              <a:xfrm flipH="1">
                <a:off x="1488" y="3024"/>
                <a:ext cx="192" cy="19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13" name="Rectangle 20">
              <a:extLst>
                <a:ext uri="{FF2B5EF4-FFF2-40B4-BE49-F238E27FC236}">
                  <a16:creationId xmlns:a16="http://schemas.microsoft.com/office/drawing/2014/main" id="{553E97DF-D233-2943-BDFD-866626E9872F}"/>
                </a:ext>
              </a:extLst>
            </p:cNvPr>
            <p:cNvSpPr>
              <a:spLocks noChangeArrowheads="1"/>
            </p:cNvSpPr>
            <p:nvPr/>
          </p:nvSpPr>
          <p:spPr bwMode="auto">
            <a:xfrm>
              <a:off x="1776" y="3513"/>
              <a:ext cx="56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chemeClr val="tx2"/>
                  </a:solidFill>
                </a:rPr>
                <a:t>逆序</a:t>
              </a:r>
            </a:p>
          </p:txBody>
        </p:sp>
      </p:grpSp>
      <p:grpSp>
        <p:nvGrpSpPr>
          <p:cNvPr id="16" name="Group 21">
            <a:extLst>
              <a:ext uri="{FF2B5EF4-FFF2-40B4-BE49-F238E27FC236}">
                <a16:creationId xmlns:a16="http://schemas.microsoft.com/office/drawing/2014/main" id="{EBB94E37-C57C-BE40-B08B-EFD147BDF59C}"/>
              </a:ext>
            </a:extLst>
          </p:cNvPr>
          <p:cNvGrpSpPr>
            <a:grpSpLocks/>
          </p:cNvGrpSpPr>
          <p:nvPr/>
        </p:nvGrpSpPr>
        <p:grpSpPr bwMode="auto">
          <a:xfrm>
            <a:off x="3810000" y="4024313"/>
            <a:ext cx="901700" cy="762000"/>
            <a:chOff x="2304" y="2688"/>
            <a:chExt cx="568" cy="480"/>
          </a:xfrm>
        </p:grpSpPr>
        <p:grpSp>
          <p:nvGrpSpPr>
            <p:cNvPr id="17" name="Group 22">
              <a:extLst>
                <a:ext uri="{FF2B5EF4-FFF2-40B4-BE49-F238E27FC236}">
                  <a16:creationId xmlns:a16="http://schemas.microsoft.com/office/drawing/2014/main" id="{06493334-33AF-DF49-AEF3-9037ADB5F908}"/>
                </a:ext>
              </a:extLst>
            </p:cNvPr>
            <p:cNvGrpSpPr>
              <a:grpSpLocks/>
            </p:cNvGrpSpPr>
            <p:nvPr/>
          </p:nvGrpSpPr>
          <p:grpSpPr bwMode="auto">
            <a:xfrm rot="-10769307">
              <a:off x="2448" y="2976"/>
              <a:ext cx="336" cy="192"/>
              <a:chOff x="1344" y="3024"/>
              <a:chExt cx="336" cy="192"/>
            </a:xfrm>
          </p:grpSpPr>
          <p:sp>
            <p:nvSpPr>
              <p:cNvPr id="19" name="Line 23">
                <a:extLst>
                  <a:ext uri="{FF2B5EF4-FFF2-40B4-BE49-F238E27FC236}">
                    <a16:creationId xmlns:a16="http://schemas.microsoft.com/office/drawing/2014/main" id="{EE07C446-F07B-724F-8159-01BEB1DB7725}"/>
                  </a:ext>
                </a:extLst>
              </p:cNvPr>
              <p:cNvSpPr>
                <a:spLocks noChangeShapeType="1"/>
              </p:cNvSpPr>
              <p:nvPr/>
            </p:nvSpPr>
            <p:spPr bwMode="auto">
              <a:xfrm>
                <a:off x="1344" y="3024"/>
                <a:ext cx="192" cy="19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0" name="Line 24">
                <a:extLst>
                  <a:ext uri="{FF2B5EF4-FFF2-40B4-BE49-F238E27FC236}">
                    <a16:creationId xmlns:a16="http://schemas.microsoft.com/office/drawing/2014/main" id="{848B6291-F57F-3E49-97B7-C100F1044186}"/>
                  </a:ext>
                </a:extLst>
              </p:cNvPr>
              <p:cNvSpPr>
                <a:spLocks noChangeShapeType="1"/>
              </p:cNvSpPr>
              <p:nvPr/>
            </p:nvSpPr>
            <p:spPr bwMode="auto">
              <a:xfrm flipH="1">
                <a:off x="1488" y="3024"/>
                <a:ext cx="192" cy="19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18" name="Rectangle 25">
              <a:extLst>
                <a:ext uri="{FF2B5EF4-FFF2-40B4-BE49-F238E27FC236}">
                  <a16:creationId xmlns:a16="http://schemas.microsoft.com/office/drawing/2014/main" id="{EC6B24E6-D6E5-0444-8D64-AB061DA3A11A}"/>
                </a:ext>
              </a:extLst>
            </p:cNvPr>
            <p:cNvSpPr>
              <a:spLocks noChangeArrowheads="1"/>
            </p:cNvSpPr>
            <p:nvPr/>
          </p:nvSpPr>
          <p:spPr bwMode="auto">
            <a:xfrm>
              <a:off x="2304" y="2688"/>
              <a:ext cx="56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chemeClr val="tx2"/>
                  </a:solidFill>
                </a:rPr>
                <a:t>逆序</a:t>
              </a:r>
            </a:p>
          </p:txBody>
        </p:sp>
      </p:grpSp>
      <p:grpSp>
        <p:nvGrpSpPr>
          <p:cNvPr id="21" name="Group 26">
            <a:extLst>
              <a:ext uri="{FF2B5EF4-FFF2-40B4-BE49-F238E27FC236}">
                <a16:creationId xmlns:a16="http://schemas.microsoft.com/office/drawing/2014/main" id="{8EE02814-32A1-E54B-84A0-046C8C2F81D9}"/>
              </a:ext>
            </a:extLst>
          </p:cNvPr>
          <p:cNvGrpSpPr>
            <a:grpSpLocks/>
          </p:cNvGrpSpPr>
          <p:nvPr/>
        </p:nvGrpSpPr>
        <p:grpSpPr bwMode="auto">
          <a:xfrm>
            <a:off x="4038600" y="5014913"/>
            <a:ext cx="1066800" cy="838200"/>
            <a:chOff x="2448" y="3312"/>
            <a:chExt cx="672" cy="528"/>
          </a:xfrm>
        </p:grpSpPr>
        <p:grpSp>
          <p:nvGrpSpPr>
            <p:cNvPr id="22" name="Group 27">
              <a:extLst>
                <a:ext uri="{FF2B5EF4-FFF2-40B4-BE49-F238E27FC236}">
                  <a16:creationId xmlns:a16="http://schemas.microsoft.com/office/drawing/2014/main" id="{3FB2BEAB-BB48-EE42-86E3-2B01CD1E2249}"/>
                </a:ext>
              </a:extLst>
            </p:cNvPr>
            <p:cNvGrpSpPr>
              <a:grpSpLocks/>
            </p:cNvGrpSpPr>
            <p:nvPr/>
          </p:nvGrpSpPr>
          <p:grpSpPr bwMode="auto">
            <a:xfrm>
              <a:off x="2448" y="3312"/>
              <a:ext cx="672" cy="192"/>
              <a:chOff x="1344" y="3024"/>
              <a:chExt cx="336" cy="192"/>
            </a:xfrm>
          </p:grpSpPr>
          <p:sp>
            <p:nvSpPr>
              <p:cNvPr id="24" name="Line 28">
                <a:extLst>
                  <a:ext uri="{FF2B5EF4-FFF2-40B4-BE49-F238E27FC236}">
                    <a16:creationId xmlns:a16="http://schemas.microsoft.com/office/drawing/2014/main" id="{BEF8A35A-CC0F-694D-A56F-BF96DF951DD8}"/>
                  </a:ext>
                </a:extLst>
              </p:cNvPr>
              <p:cNvSpPr>
                <a:spLocks noChangeShapeType="1"/>
              </p:cNvSpPr>
              <p:nvPr/>
            </p:nvSpPr>
            <p:spPr bwMode="auto">
              <a:xfrm>
                <a:off x="1344" y="3024"/>
                <a:ext cx="192" cy="19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5" name="Line 29">
                <a:extLst>
                  <a:ext uri="{FF2B5EF4-FFF2-40B4-BE49-F238E27FC236}">
                    <a16:creationId xmlns:a16="http://schemas.microsoft.com/office/drawing/2014/main" id="{24224545-7BD2-7344-B9B8-D2F789868829}"/>
                  </a:ext>
                </a:extLst>
              </p:cNvPr>
              <p:cNvSpPr>
                <a:spLocks noChangeShapeType="1"/>
              </p:cNvSpPr>
              <p:nvPr/>
            </p:nvSpPr>
            <p:spPr bwMode="auto">
              <a:xfrm flipH="1">
                <a:off x="1488" y="3024"/>
                <a:ext cx="192" cy="19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
          <p:nvSpPr>
            <p:cNvPr id="23" name="Rectangle 30">
              <a:extLst>
                <a:ext uri="{FF2B5EF4-FFF2-40B4-BE49-F238E27FC236}">
                  <a16:creationId xmlns:a16="http://schemas.microsoft.com/office/drawing/2014/main" id="{1CD5B22F-6E20-D141-AEBB-B7FEE5D3DD9E}"/>
                </a:ext>
              </a:extLst>
            </p:cNvPr>
            <p:cNvSpPr>
              <a:spLocks noChangeArrowheads="1"/>
            </p:cNvSpPr>
            <p:nvPr/>
          </p:nvSpPr>
          <p:spPr bwMode="auto">
            <a:xfrm>
              <a:off x="2544" y="3513"/>
              <a:ext cx="56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chemeClr val="tx2"/>
                  </a:solidFill>
                </a:rPr>
                <a:t>逆序</a:t>
              </a:r>
            </a:p>
          </p:txBody>
        </p:sp>
      </p:grpSp>
    </p:spTree>
    <p:extLst>
      <p:ext uri="{BB962C8B-B14F-4D97-AF65-F5344CB8AC3E}">
        <p14:creationId xmlns:p14="http://schemas.microsoft.com/office/powerpoint/2010/main" val="412755480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8"/>
                                        </p:tgtEl>
                                        <p:attrNameLst>
                                          <p:attrName>style.visibility</p:attrName>
                                        </p:attrNameLst>
                                      </p:cBhvr>
                                      <p:to>
                                        <p:strVal val="visible"/>
                                      </p:to>
                                    </p:set>
                                    <p:animEffect transition="in" filter="wipe(left)">
                                      <p:cBhvr>
                                        <p:cTn id="7" dur="75"/>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75"/>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75"/>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0"/>
                                  </p:iterate>
                                  <p:childTnLst>
                                    <p:set>
                                      <p:cBhvr>
                                        <p:cTn id="26" dur="1" fill="hold">
                                          <p:stCondLst>
                                            <p:cond delay="0"/>
                                          </p:stCondLst>
                                        </p:cTn>
                                        <p:tgtEl>
                                          <p:spTgt spid="10"/>
                                        </p:tgtEl>
                                        <p:attrNameLst>
                                          <p:attrName>style.visibility</p:attrName>
                                        </p:attrNameLst>
                                      </p:cBhvr>
                                      <p:to>
                                        <p:strVal val="visible"/>
                                      </p:to>
                                    </p:set>
                                    <p:animEffect transition="in" filter="wipe(left)">
                                      <p:cBhvr>
                                        <p:cTn id="27" dur="75"/>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1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0">
            <a:hlinkClick r:id="" action="ppaction://noaction"/>
            <a:extLst>
              <a:ext uri="{FF2B5EF4-FFF2-40B4-BE49-F238E27FC236}">
                <a16:creationId xmlns:a16="http://schemas.microsoft.com/office/drawing/2014/main" id="{6ED1EF79-A7DA-43D6-9844-52236878D557}"/>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2" name="Text Box 3">
            <a:extLst>
              <a:ext uri="{FF2B5EF4-FFF2-40B4-BE49-F238E27FC236}">
                <a16:creationId xmlns:a16="http://schemas.microsoft.com/office/drawing/2014/main" id="{673EEF4D-1DFD-3D60-5CD3-1D042FAF5CFE}"/>
              </a:ext>
            </a:extLst>
          </p:cNvPr>
          <p:cNvSpPr>
            <a:spLocks noChangeArrowheads="1"/>
          </p:cNvSpPr>
          <p:nvPr/>
        </p:nvSpPr>
        <p:spPr bwMode="auto">
          <a:xfrm>
            <a:off x="107504" y="651439"/>
            <a:ext cx="8208912" cy="1308435"/>
          </a:xfrm>
          <a:prstGeom prst="rect">
            <a:avLst/>
          </a:prstGeom>
          <a:solidFill>
            <a:schemeClr val="bg1">
              <a:alpha val="56078"/>
            </a:schemeClr>
          </a:solidFill>
          <a:ln w="38100">
            <a:solidFill>
              <a:schemeClr val="bg1"/>
            </a:solidFill>
            <a:miter lim="800000"/>
            <a:headEnd/>
            <a:tailEnd/>
          </a:ln>
        </p:spPr>
        <p:txBody>
          <a:bodyPr wrap="square" anchor="ctr" anchorCtr="1">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lvl="0" eaLnBrk="1" hangingPunct="1">
              <a:lnSpc>
                <a:spcPct val="150000"/>
              </a:lnSpc>
              <a:spcBef>
                <a:spcPct val="0"/>
              </a:spcBef>
              <a:buClrTx/>
              <a:buSzTx/>
              <a:buFont typeface="Arial" panose="020B0604020202020204" pitchFamily="34" charset="0"/>
              <a:buChar char="•"/>
              <a:defRPr/>
            </a:pPr>
            <a:r>
              <a:rPr lang="zh-CN" altLang="en-US" sz="2800" b="1" dirty="0">
                <a:latin typeface="Times New Roman" panose="02020603050405020304" pitchFamily="18" charset="0"/>
                <a:ea typeface="华文中宋" panose="02010600040101010101" pitchFamily="2" charset="-122"/>
                <a:sym typeface="楷体_GB2312" pitchFamily="49" charset="-122"/>
              </a:rPr>
              <a:t>观察三阶行列式的定义</a:t>
            </a:r>
            <a:r>
              <a:rPr lang="en-US" altLang="zh-CN" sz="2800" b="1" dirty="0">
                <a:latin typeface="Times New Roman" panose="02020603050405020304" pitchFamily="18" charset="0"/>
                <a:ea typeface="华文中宋" panose="02010600040101010101" pitchFamily="2" charset="-122"/>
                <a:sym typeface="楷体_GB2312" pitchFamily="49" charset="-122"/>
              </a:rPr>
              <a:t>, </a:t>
            </a:r>
            <a:r>
              <a:rPr lang="zh-CN" altLang="en-US" sz="2800" b="1" dirty="0">
                <a:latin typeface="Times New Roman" panose="02020603050405020304" pitchFamily="18" charset="0"/>
                <a:ea typeface="华文中宋" panose="02010600040101010101" pitchFamily="2" charset="-122"/>
                <a:sym typeface="楷体_GB2312" pitchFamily="49" charset="-122"/>
              </a:rPr>
              <a:t>其展开式有两个特点：</a:t>
            </a:r>
            <a:endParaRPr lang="en-US" altLang="zh-CN" sz="2800" b="1" dirty="0">
              <a:latin typeface="Times New Roman" panose="02020603050405020304" pitchFamily="18" charset="0"/>
              <a:ea typeface="华文中宋" panose="02010600040101010101" pitchFamily="2" charset="-122"/>
              <a:sym typeface="楷体_GB2312" pitchFamily="49" charset="-122"/>
            </a:endParaRPr>
          </a:p>
          <a:p>
            <a:pPr lvl="0" eaLnBrk="1" hangingPunct="1">
              <a:lnSpc>
                <a:spcPct val="150000"/>
              </a:lnSpc>
              <a:spcBef>
                <a:spcPct val="0"/>
              </a:spcBef>
              <a:buClrTx/>
              <a:buSzTx/>
              <a:buNone/>
              <a:defRPr/>
            </a:pPr>
            <a:r>
              <a:rPr lang="zh-CN" altLang="en-US" sz="2800" b="1" dirty="0">
                <a:latin typeface="Times New Roman" panose="02020603050405020304" pitchFamily="18" charset="0"/>
                <a:ea typeface="华文中宋" panose="02010600040101010101" pitchFamily="2" charset="-122"/>
                <a:sym typeface="楷体_GB2312" pitchFamily="49" charset="-122"/>
              </a:rPr>
              <a:t>         一是项数有</a:t>
            </a:r>
            <a:r>
              <a:rPr lang="en-US" altLang="zh-CN" sz="2800" b="1" dirty="0">
                <a:latin typeface="Times New Roman" panose="02020603050405020304" pitchFamily="18" charset="0"/>
                <a:ea typeface="华文中宋" panose="02010600040101010101" pitchFamily="2" charset="-122"/>
                <a:sym typeface="楷体_GB2312" pitchFamily="49" charset="-122"/>
              </a:rPr>
              <a:t>3!=6</a:t>
            </a:r>
            <a:r>
              <a:rPr lang="zh-CN" altLang="en-US" sz="2800" b="1" dirty="0">
                <a:latin typeface="Times New Roman" panose="02020603050405020304" pitchFamily="18" charset="0"/>
                <a:ea typeface="华文中宋" panose="02010600040101010101" pitchFamily="2" charset="-122"/>
                <a:sym typeface="楷体_GB2312" pitchFamily="49" charset="-122"/>
              </a:rPr>
              <a:t>项</a:t>
            </a:r>
            <a:r>
              <a:rPr lang="en-US" altLang="zh-CN" sz="2800" b="1" dirty="0">
                <a:latin typeface="Times New Roman" panose="02020603050405020304" pitchFamily="18" charset="0"/>
                <a:ea typeface="华文中宋" panose="02010600040101010101" pitchFamily="2" charset="-122"/>
                <a:sym typeface="楷体_GB2312" pitchFamily="49" charset="-122"/>
              </a:rPr>
              <a:t>,</a:t>
            </a:r>
            <a:endParaRPr kumimoji="1" lang="zh-CN" altLang="en-US" sz="1800" b="0" i="0" u="none" strike="noStrike" kern="1200" cap="none" spc="0" normalizeH="0" baseline="0" noProof="0" dirty="0">
              <a:ln>
                <a:noFill/>
              </a:ln>
              <a:effectLst/>
              <a:uLnTx/>
              <a:uFillTx/>
              <a:latin typeface="Times New Roman" panose="02020603050405020304" pitchFamily="18" charset="0"/>
              <a:ea typeface="华文中宋" panose="02010600040101010101" pitchFamily="2" charset="-122"/>
              <a:sym typeface="Arial" panose="020B0604020202020204" pitchFamily="34" charset="0"/>
            </a:endParaRPr>
          </a:p>
        </p:txBody>
      </p:sp>
      <p:sp>
        <p:nvSpPr>
          <p:cNvPr id="8" name="Rectangle 30">
            <a:extLst>
              <a:ext uri="{FF2B5EF4-FFF2-40B4-BE49-F238E27FC236}">
                <a16:creationId xmlns:a16="http://schemas.microsoft.com/office/drawing/2014/main" id="{B5CAE1F7-CCAA-476E-AD18-6CB69076B6BE}"/>
              </a:ext>
            </a:extLst>
          </p:cNvPr>
          <p:cNvSpPr>
            <a:spLocks noChangeArrowheads="1"/>
          </p:cNvSpPr>
          <p:nvPr/>
        </p:nvSpPr>
        <p:spPr bwMode="auto">
          <a:xfrm>
            <a:off x="455133" y="0"/>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前言</a:t>
            </a:r>
          </a:p>
        </p:txBody>
      </p:sp>
      <p:graphicFrame>
        <p:nvGraphicFramePr>
          <p:cNvPr id="3" name="对象 2">
            <a:extLst>
              <a:ext uri="{FF2B5EF4-FFF2-40B4-BE49-F238E27FC236}">
                <a16:creationId xmlns:a16="http://schemas.microsoft.com/office/drawing/2014/main" id="{8A4A896E-BAEE-D9C0-0F59-1113F64E41CA}"/>
              </a:ext>
            </a:extLst>
          </p:cNvPr>
          <p:cNvGraphicFramePr>
            <a:graphicFrameLocks noChangeAspect="1"/>
          </p:cNvGraphicFramePr>
          <p:nvPr>
            <p:extLst>
              <p:ext uri="{D42A27DB-BD31-4B8C-83A1-F6EECF244321}">
                <p14:modId xmlns:p14="http://schemas.microsoft.com/office/powerpoint/2010/main" val="2748606282"/>
              </p:ext>
            </p:extLst>
          </p:nvPr>
        </p:nvGraphicFramePr>
        <p:xfrm>
          <a:off x="755576" y="4722497"/>
          <a:ext cx="2511053" cy="1254265"/>
        </p:xfrm>
        <a:graphic>
          <a:graphicData uri="http://schemas.openxmlformats.org/presentationml/2006/ole">
            <mc:AlternateContent xmlns:mc="http://schemas.openxmlformats.org/markup-compatibility/2006">
              <mc:Choice xmlns:v="urn:schemas-microsoft-com:vml" Requires="v">
                <p:oleObj spid="_x0000_s1085" name="Equation" r:id="rId3" imgW="1244520" imgH="622080" progId="Equation.DSMT4">
                  <p:embed/>
                </p:oleObj>
              </mc:Choice>
              <mc:Fallback>
                <p:oleObj name="Equation" r:id="rId3" imgW="1244520" imgH="622080" progId="Equation.DSMT4">
                  <p:embed/>
                  <p:pic>
                    <p:nvPicPr>
                      <p:cNvPr id="6" name="对象 5">
                        <a:extLst>
                          <a:ext uri="{FF2B5EF4-FFF2-40B4-BE49-F238E27FC236}">
                            <a16:creationId xmlns:a16="http://schemas.microsoft.com/office/drawing/2014/main" id="{86E0E6FF-1BFF-DD37-E19A-BF69038A5ADC}"/>
                          </a:ext>
                        </a:extLst>
                      </p:cNvPr>
                      <p:cNvPicPr/>
                      <p:nvPr/>
                    </p:nvPicPr>
                    <p:blipFill>
                      <a:blip r:embed="rId4"/>
                      <a:stretch>
                        <a:fillRect/>
                      </a:stretch>
                    </p:blipFill>
                    <p:spPr>
                      <a:xfrm>
                        <a:off x="755576" y="4722497"/>
                        <a:ext cx="2511053" cy="1254265"/>
                      </a:xfrm>
                      <a:prstGeom prst="rect">
                        <a:avLst/>
                      </a:prstGeom>
                    </p:spPr>
                  </p:pic>
                </p:oleObj>
              </mc:Fallback>
            </mc:AlternateContent>
          </a:graphicData>
        </a:graphic>
      </p:graphicFrame>
      <p:graphicFrame>
        <p:nvGraphicFramePr>
          <p:cNvPr id="4" name="对象 3">
            <a:extLst>
              <a:ext uri="{FF2B5EF4-FFF2-40B4-BE49-F238E27FC236}">
                <a16:creationId xmlns:a16="http://schemas.microsoft.com/office/drawing/2014/main" id="{BA4575DC-83FB-A08D-AF87-EAA4EABFFA8D}"/>
              </a:ext>
            </a:extLst>
          </p:cNvPr>
          <p:cNvGraphicFramePr>
            <a:graphicFrameLocks noChangeAspect="1"/>
          </p:cNvGraphicFramePr>
          <p:nvPr>
            <p:extLst>
              <p:ext uri="{D42A27DB-BD31-4B8C-83A1-F6EECF244321}">
                <p14:modId xmlns:p14="http://schemas.microsoft.com/office/powerpoint/2010/main" val="820563203"/>
              </p:ext>
            </p:extLst>
          </p:nvPr>
        </p:nvGraphicFramePr>
        <p:xfrm>
          <a:off x="3266629" y="5155105"/>
          <a:ext cx="4941938" cy="531939"/>
        </p:xfrm>
        <a:graphic>
          <a:graphicData uri="http://schemas.openxmlformats.org/presentationml/2006/ole">
            <mc:AlternateContent xmlns:mc="http://schemas.openxmlformats.org/markup-compatibility/2006">
              <mc:Choice xmlns:v="urn:schemas-microsoft-com:vml" Requires="v">
                <p:oleObj spid="_x0000_s1086" name="Equation" r:id="rId5" imgW="2120760" imgH="228600" progId="Equation.DSMT4">
                  <p:embed/>
                </p:oleObj>
              </mc:Choice>
              <mc:Fallback>
                <p:oleObj name="Equation" r:id="rId5" imgW="2120760" imgH="228600" progId="Equation.DSMT4">
                  <p:embed/>
                  <p:pic>
                    <p:nvPicPr>
                      <p:cNvPr id="8" name="对象 7">
                        <a:extLst>
                          <a:ext uri="{FF2B5EF4-FFF2-40B4-BE49-F238E27FC236}">
                            <a16:creationId xmlns:a16="http://schemas.microsoft.com/office/drawing/2014/main" id="{04351745-91BB-BFBF-5629-D6360EA1EC4A}"/>
                          </a:ext>
                        </a:extLst>
                      </p:cNvPr>
                      <p:cNvPicPr/>
                      <p:nvPr/>
                    </p:nvPicPr>
                    <p:blipFill>
                      <a:blip r:embed="rId6"/>
                      <a:stretch>
                        <a:fillRect/>
                      </a:stretch>
                    </p:blipFill>
                    <p:spPr>
                      <a:xfrm>
                        <a:off x="3266629" y="5155105"/>
                        <a:ext cx="4941938" cy="531939"/>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27BE219E-A266-705B-B0DC-A3C8B1ED2BBC}"/>
              </a:ext>
            </a:extLst>
          </p:cNvPr>
          <p:cNvGraphicFramePr>
            <a:graphicFrameLocks noChangeAspect="1"/>
          </p:cNvGraphicFramePr>
          <p:nvPr>
            <p:extLst>
              <p:ext uri="{D42A27DB-BD31-4B8C-83A1-F6EECF244321}">
                <p14:modId xmlns:p14="http://schemas.microsoft.com/office/powerpoint/2010/main" val="100966991"/>
              </p:ext>
            </p:extLst>
          </p:nvPr>
        </p:nvGraphicFramePr>
        <p:xfrm>
          <a:off x="3635896" y="5687044"/>
          <a:ext cx="4788024" cy="494658"/>
        </p:xfrm>
        <a:graphic>
          <a:graphicData uri="http://schemas.openxmlformats.org/presentationml/2006/ole">
            <mc:AlternateContent xmlns:mc="http://schemas.openxmlformats.org/markup-compatibility/2006">
              <mc:Choice xmlns:v="urn:schemas-microsoft-com:vml" Requires="v">
                <p:oleObj spid="_x0000_s1087" name="Equation" r:id="rId7" imgW="2209680" imgH="228600" progId="Equation.DSMT4">
                  <p:embed/>
                </p:oleObj>
              </mc:Choice>
              <mc:Fallback>
                <p:oleObj name="Equation" r:id="rId7" imgW="2209680" imgH="228600" progId="Equation.DSMT4">
                  <p:embed/>
                  <p:pic>
                    <p:nvPicPr>
                      <p:cNvPr id="17" name="对象 16">
                        <a:extLst>
                          <a:ext uri="{FF2B5EF4-FFF2-40B4-BE49-F238E27FC236}">
                            <a16:creationId xmlns:a16="http://schemas.microsoft.com/office/drawing/2014/main" id="{6060DC9D-169A-4ACE-1FB6-EBAFF96909DE}"/>
                          </a:ext>
                        </a:extLst>
                      </p:cNvPr>
                      <p:cNvPicPr/>
                      <p:nvPr/>
                    </p:nvPicPr>
                    <p:blipFill>
                      <a:blip r:embed="rId8"/>
                      <a:stretch>
                        <a:fillRect/>
                      </a:stretch>
                    </p:blipFill>
                    <p:spPr>
                      <a:xfrm>
                        <a:off x="3635896" y="5687044"/>
                        <a:ext cx="4788024" cy="494658"/>
                      </a:xfrm>
                      <a:prstGeom prst="rect">
                        <a:avLst/>
                      </a:prstGeom>
                    </p:spPr>
                  </p:pic>
                </p:oleObj>
              </mc:Fallback>
            </mc:AlternateContent>
          </a:graphicData>
        </a:graphic>
      </p:graphicFrame>
      <p:sp>
        <p:nvSpPr>
          <p:cNvPr id="6" name="矩形 5">
            <a:extLst>
              <a:ext uri="{FF2B5EF4-FFF2-40B4-BE49-F238E27FC236}">
                <a16:creationId xmlns:a16="http://schemas.microsoft.com/office/drawing/2014/main" id="{52A9C2F9-9DDA-B64B-842B-39BB8BE9A546}"/>
              </a:ext>
            </a:extLst>
          </p:cNvPr>
          <p:cNvSpPr/>
          <p:nvPr/>
        </p:nvSpPr>
        <p:spPr>
          <a:xfrm>
            <a:off x="179512" y="4707422"/>
            <a:ext cx="8784976" cy="152989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chemeClr val="tx1"/>
              </a:solidFill>
              <a:effectLst>
                <a:outerShdw blurRad="38100" dist="19050" dir="2700000" algn="tl" rotWithShape="0">
                  <a:schemeClr val="dk1">
                    <a:alpha val="40000"/>
                  </a:schemeClr>
                </a:outerShdw>
              </a:effectLst>
            </a:endParaRPr>
          </a:p>
        </p:txBody>
      </p:sp>
      <p:sp>
        <p:nvSpPr>
          <p:cNvPr id="9" name="文本框 8">
            <a:extLst>
              <a:ext uri="{FF2B5EF4-FFF2-40B4-BE49-F238E27FC236}">
                <a16:creationId xmlns:a16="http://schemas.microsoft.com/office/drawing/2014/main" id="{D79395A2-4230-AF03-061D-0A5922167545}"/>
              </a:ext>
            </a:extLst>
          </p:cNvPr>
          <p:cNvSpPr txBox="1"/>
          <p:nvPr/>
        </p:nvSpPr>
        <p:spPr>
          <a:xfrm>
            <a:off x="467544" y="1837595"/>
            <a:ext cx="7219683" cy="1308435"/>
          </a:xfrm>
          <a:prstGeom prst="rect">
            <a:avLst/>
          </a:prstGeom>
          <a:noFill/>
        </p:spPr>
        <p:txBody>
          <a:bodyPr wrap="square">
            <a:spAutoFit/>
          </a:bodyPr>
          <a:lstStyle/>
          <a:p>
            <a:pPr lvl="0" eaLnBrk="1" hangingPunct="1">
              <a:lnSpc>
                <a:spcPct val="150000"/>
              </a:lnSpc>
              <a:spcBef>
                <a:spcPct val="0"/>
              </a:spcBef>
              <a:buClrTx/>
              <a:buSzTx/>
              <a:buNone/>
              <a:defRPr/>
            </a:pPr>
            <a:r>
              <a:rPr lang="zh-CN" altLang="en-US" sz="2800" b="1" dirty="0">
                <a:latin typeface="Times New Roman" panose="02020603050405020304" pitchFamily="18" charset="0"/>
                <a:ea typeface="华文中宋" panose="02010600040101010101" pitchFamily="2" charset="-122"/>
                <a:sym typeface="楷体_GB2312" pitchFamily="49" charset="-122"/>
              </a:rPr>
              <a:t>        二是每项均为行列式中不同行且不同列的三个元素的乘积再冠以正负号</a:t>
            </a:r>
            <a:r>
              <a:rPr lang="en-US" altLang="zh-CN" sz="2800" b="1" dirty="0">
                <a:latin typeface="Times New Roman" panose="02020603050405020304" pitchFamily="18" charset="0"/>
                <a:ea typeface="华文中宋" panose="02010600040101010101" pitchFamily="2" charset="-122"/>
                <a:sym typeface="楷体_GB2312" pitchFamily="49" charset="-122"/>
              </a:rPr>
              <a:t>.</a:t>
            </a:r>
            <a:endParaRPr kumimoji="1" lang="zh-CN" altLang="en-US" sz="1800" b="0" i="0" u="none" strike="noStrike" kern="1200" cap="none" spc="0" normalizeH="0" baseline="0" noProof="0" dirty="0">
              <a:ln>
                <a:noFill/>
              </a:ln>
              <a:effectLst/>
              <a:uLnTx/>
              <a:uFillTx/>
              <a:latin typeface="Times New Roman" panose="02020603050405020304" pitchFamily="18" charset="0"/>
              <a:ea typeface="华文中宋" panose="02010600040101010101" pitchFamily="2" charset="-122"/>
              <a:sym typeface="Arial" panose="020B0604020202020204" pitchFamily="34" charset="0"/>
            </a:endParaRPr>
          </a:p>
        </p:txBody>
      </p:sp>
      <p:sp>
        <p:nvSpPr>
          <p:cNvPr id="11" name="文本框 10">
            <a:extLst>
              <a:ext uri="{FF2B5EF4-FFF2-40B4-BE49-F238E27FC236}">
                <a16:creationId xmlns:a16="http://schemas.microsoft.com/office/drawing/2014/main" id="{31A11CE1-D0B7-D35A-D4F5-3B28D7109F88}"/>
              </a:ext>
            </a:extLst>
          </p:cNvPr>
          <p:cNvSpPr txBox="1"/>
          <p:nvPr/>
        </p:nvSpPr>
        <p:spPr>
          <a:xfrm>
            <a:off x="467544" y="2496233"/>
            <a:ext cx="8352928" cy="1954766"/>
          </a:xfrm>
          <a:prstGeom prst="rect">
            <a:avLst/>
          </a:prstGeom>
          <a:noFill/>
        </p:spPr>
        <p:txBody>
          <a:bodyPr wrap="square">
            <a:spAutoFit/>
          </a:bodyPr>
          <a:lstStyle/>
          <a:p>
            <a:pPr lvl="0" eaLnBrk="1" hangingPunct="1">
              <a:lnSpc>
                <a:spcPct val="150000"/>
              </a:lnSpc>
              <a:spcBef>
                <a:spcPct val="0"/>
              </a:spcBef>
              <a:buClrTx/>
              <a:buSzTx/>
              <a:buNone/>
              <a:defRPr/>
            </a:pPr>
            <a:endParaRPr lang="en-US" altLang="zh-CN" sz="2800" b="1" dirty="0">
              <a:latin typeface="Times New Roman" panose="02020603050405020304" pitchFamily="18" charset="0"/>
              <a:ea typeface="华文中宋" panose="02010600040101010101" pitchFamily="2" charset="-122"/>
              <a:sym typeface="楷体_GB2312" pitchFamily="49" charset="-122"/>
            </a:endParaRPr>
          </a:p>
          <a:p>
            <a:pPr lvl="0" eaLnBrk="1" hangingPunct="1">
              <a:lnSpc>
                <a:spcPct val="150000"/>
              </a:lnSpc>
              <a:spcBef>
                <a:spcPct val="0"/>
              </a:spcBef>
              <a:buClrTx/>
              <a:buSzTx/>
              <a:buFont typeface="Arial" panose="020B0604020202020204" pitchFamily="34" charset="0"/>
              <a:buChar char="•"/>
              <a:defRPr/>
            </a:pPr>
            <a:r>
              <a:rPr lang="zh-CN" altLang="en-US" sz="2800" b="1" dirty="0">
                <a:latin typeface="Times New Roman" panose="02020603050405020304" pitchFamily="18" charset="0"/>
                <a:ea typeface="华文中宋" panose="02010600040101010101" pitchFamily="2" charset="-122"/>
                <a:sym typeface="楷体_GB2312" pitchFamily="49" charset="-122"/>
              </a:rPr>
              <a:t>那么</a:t>
            </a:r>
            <a:r>
              <a:rPr lang="en-US" altLang="zh-CN" sz="2800" b="1" dirty="0">
                <a:latin typeface="Times New Roman" panose="02020603050405020304" pitchFamily="18" charset="0"/>
                <a:ea typeface="华文中宋" panose="02010600040101010101" pitchFamily="2" charset="-122"/>
                <a:sym typeface="楷体_GB2312" pitchFamily="49" charset="-122"/>
              </a:rPr>
              <a:t>, </a:t>
            </a:r>
            <a:r>
              <a:rPr lang="en-US" altLang="zh-CN" sz="2800" b="1" i="1" dirty="0">
                <a:latin typeface="Times New Roman" panose="02020603050405020304" pitchFamily="18" charset="0"/>
                <a:ea typeface="华文中宋" panose="02010600040101010101" pitchFamily="2" charset="-122"/>
                <a:sym typeface="楷体_GB2312" pitchFamily="49" charset="-122"/>
              </a:rPr>
              <a:t>n </a:t>
            </a:r>
            <a:r>
              <a:rPr lang="zh-CN" altLang="en-US" sz="2800" b="1" dirty="0">
                <a:latin typeface="Times New Roman" panose="02020603050405020304" pitchFamily="18" charset="0"/>
                <a:ea typeface="华文中宋" panose="02010600040101010101" pitchFamily="2" charset="-122"/>
                <a:sym typeface="楷体_GB2312" pitchFamily="49" charset="-122"/>
              </a:rPr>
              <a:t>阶行列式又应该如何定义呢</a:t>
            </a:r>
            <a:r>
              <a:rPr lang="en-US" altLang="zh-CN" sz="2800" b="1" dirty="0">
                <a:latin typeface="Times New Roman" panose="02020603050405020304" pitchFamily="18" charset="0"/>
                <a:ea typeface="华文中宋" panose="02010600040101010101" pitchFamily="2" charset="-122"/>
                <a:sym typeface="楷体_GB2312" pitchFamily="49" charset="-122"/>
              </a:rPr>
              <a:t>? </a:t>
            </a:r>
            <a:r>
              <a:rPr lang="zh-CN" altLang="en-US" sz="2800" b="1" dirty="0">
                <a:latin typeface="Times New Roman" panose="02020603050405020304" pitchFamily="18" charset="0"/>
                <a:ea typeface="华文中宋" panose="02010600040101010101" pitchFamily="2" charset="-122"/>
                <a:sym typeface="楷体_GB2312" pitchFamily="49" charset="-122"/>
              </a:rPr>
              <a:t>本节先介绍排列和对换等相关知识</a:t>
            </a:r>
            <a:r>
              <a:rPr lang="en-US" altLang="zh-CN" sz="2800" b="1" dirty="0">
                <a:latin typeface="Times New Roman" panose="02020603050405020304" pitchFamily="18" charset="0"/>
                <a:ea typeface="华文中宋" panose="02010600040101010101" pitchFamily="2" charset="-122"/>
                <a:sym typeface="楷体_GB2312" pitchFamily="49" charset="-122"/>
              </a:rPr>
              <a:t>, </a:t>
            </a:r>
            <a:r>
              <a:rPr lang="zh-CN" altLang="en-US" sz="2800" b="1" dirty="0">
                <a:latin typeface="Times New Roman" panose="02020603050405020304" pitchFamily="18" charset="0"/>
                <a:ea typeface="华文中宋" panose="02010600040101010101" pitchFamily="2" charset="-122"/>
                <a:sym typeface="楷体_GB2312" pitchFamily="49" charset="-122"/>
              </a:rPr>
              <a:t>进而给出 </a:t>
            </a:r>
            <a:r>
              <a:rPr lang="en-US" altLang="zh-CN" sz="2800" b="1" i="1" dirty="0">
                <a:latin typeface="Times New Roman" panose="02020603050405020304" pitchFamily="18" charset="0"/>
                <a:ea typeface="华文中宋" panose="02010600040101010101" pitchFamily="2" charset="-122"/>
                <a:sym typeface="楷体_GB2312" pitchFamily="49" charset="-122"/>
              </a:rPr>
              <a:t>n </a:t>
            </a:r>
            <a:r>
              <a:rPr lang="zh-CN" altLang="en-US" sz="2800" b="1" dirty="0">
                <a:latin typeface="Times New Roman" panose="02020603050405020304" pitchFamily="18" charset="0"/>
                <a:ea typeface="华文中宋" panose="02010600040101010101" pitchFamily="2" charset="-122"/>
                <a:sym typeface="楷体_GB2312" pitchFamily="49" charset="-122"/>
              </a:rPr>
              <a:t>阶行列式的概念</a:t>
            </a:r>
            <a:r>
              <a:rPr lang="en-US" altLang="zh-CN" sz="2800" b="1" dirty="0">
                <a:latin typeface="Times New Roman" panose="02020603050405020304" pitchFamily="18" charset="0"/>
                <a:ea typeface="华文中宋" panose="02010600040101010101" pitchFamily="2" charset="-122"/>
                <a:sym typeface="楷体_GB2312" pitchFamily="49" charset="-122"/>
              </a:rPr>
              <a:t>.</a:t>
            </a:r>
            <a:endParaRPr kumimoji="1" lang="zh-CN" altLang="en-US" sz="1800" b="0" i="0" u="none" strike="noStrike" kern="1200" cap="none" spc="0" normalizeH="0" baseline="0" noProof="0" dirty="0">
              <a:ln>
                <a:noFill/>
              </a:ln>
              <a:effectLst/>
              <a:uLnTx/>
              <a:uFillTx/>
              <a:latin typeface="Times New Roman" panose="02020603050405020304" pitchFamily="18" charset="0"/>
              <a:ea typeface="华文中宋" panose="02010600040101010101" pitchFamily="2" charset="-122"/>
              <a:sym typeface="Arial" panose="020B0604020202020204" pitchFamily="34" charset="0"/>
            </a:endParaRPr>
          </a:p>
        </p:txBody>
      </p:sp>
    </p:spTree>
    <p:extLst>
      <p:ext uri="{BB962C8B-B14F-4D97-AF65-F5344CB8AC3E}">
        <p14:creationId xmlns:p14="http://schemas.microsoft.com/office/powerpoint/2010/main" val="19765636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iterate type="wd">
                                    <p:tmPct val="10000"/>
                                  </p:iterate>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iterate type="wd">
                                    <p:tmPct val="10000"/>
                                  </p:iterate>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0">
            <a:hlinkClick r:id="rId2" action="ppaction://hlinksldjump"/>
            <a:extLst>
              <a:ext uri="{FF2B5EF4-FFF2-40B4-BE49-F238E27FC236}">
                <a16:creationId xmlns:a16="http://schemas.microsoft.com/office/drawing/2014/main" id="{6ED1EF79-A7DA-43D6-9844-52236878D557}"/>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45060" name="Rectangle 30">
            <a:extLst>
              <a:ext uri="{FF2B5EF4-FFF2-40B4-BE49-F238E27FC236}">
                <a16:creationId xmlns:a16="http://schemas.microsoft.com/office/drawing/2014/main" id="{72C5B6C1-1136-4086-B50D-8BBFBB5B3148}"/>
              </a:ext>
            </a:extLst>
          </p:cNvPr>
          <p:cNvSpPr>
            <a:spLocks noChangeArrowheads="1"/>
          </p:cNvSpPr>
          <p:nvPr/>
        </p:nvSpPr>
        <p:spPr bwMode="auto">
          <a:xfrm>
            <a:off x="385942" y="0"/>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重点问题</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lang="zh-CN" altLang="en-US" sz="2600" b="1" dirty="0">
                <a:solidFill>
                  <a:schemeClr val="bg1"/>
                </a:solidFill>
                <a:latin typeface="Times New Roman" panose="02020603050405020304" pitchFamily="18" charset="0"/>
                <a:ea typeface="华文中宋" panose="02010600040101010101" pitchFamily="2" charset="-122"/>
                <a:cs typeface="Times New Roman" panose="02020603050405020304" pitchFamily="18" charset="0"/>
              </a:rPr>
              <a:t>全</a:t>
            </a:r>
            <a:r>
              <a:rPr kumimoji="1" lang="zh-CN" altLang="en-US" sz="2600" b="1" i="0" u="none" strike="noStrike" kern="1200" cap="none" spc="0" normalizeH="0" baseline="0" noProof="0" dirty="0">
                <a:ln>
                  <a:noFill/>
                </a:ln>
                <a:solidFill>
                  <a:schemeClr val="bg1"/>
                </a:solidFill>
                <a:effectLst/>
                <a:uLnTx/>
                <a:uFillTx/>
                <a:latin typeface="华文中宋" panose="02010600040101010101" pitchFamily="2" charset="-122"/>
                <a:ea typeface="华文中宋" panose="02010600040101010101" pitchFamily="2" charset="-122"/>
                <a:cs typeface="Times New Roman" panose="02020603050405020304" pitchFamily="18" charset="0"/>
              </a:rPr>
              <a:t>排列的定义</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3" name="文本框 12">
            <a:extLst>
              <a:ext uri="{FF2B5EF4-FFF2-40B4-BE49-F238E27FC236}">
                <a16:creationId xmlns:a16="http://schemas.microsoft.com/office/drawing/2014/main" id="{1638E43B-126E-A909-F9F8-6B9CADF7FECD}"/>
              </a:ext>
            </a:extLst>
          </p:cNvPr>
          <p:cNvSpPr txBox="1"/>
          <p:nvPr/>
        </p:nvSpPr>
        <p:spPr>
          <a:xfrm>
            <a:off x="1526360" y="837946"/>
            <a:ext cx="7438127" cy="523220"/>
          </a:xfrm>
          <a:prstGeom prst="rect">
            <a:avLst/>
          </a:prstGeom>
          <a:noFill/>
        </p:spPr>
        <p:txBody>
          <a:bodyPr wrap="square">
            <a:spAutoFit/>
          </a:bodyPr>
          <a:lstStyle/>
          <a:p>
            <a:r>
              <a:rPr lang="zh-CN" altLang="en-US" b="1">
                <a:latin typeface="华文中宋" panose="02010600040101010101" pitchFamily="2" charset="-122"/>
                <a:ea typeface="华文中宋" panose="02010600040101010101" pitchFamily="2" charset="-122"/>
              </a:rPr>
              <a:t>把</a:t>
            </a:r>
            <a:r>
              <a:rPr lang="en-US" altLang="zh-CN" b="1" i="1">
                <a:solidFill>
                  <a:srgbClr val="2B2BFF"/>
                </a:solidFill>
                <a:latin typeface="+mj-lt"/>
                <a:ea typeface="华文中宋" panose="02010600040101010101" pitchFamily="2" charset="-122"/>
              </a:rPr>
              <a:t>n</a:t>
            </a:r>
            <a:r>
              <a:rPr lang="zh-CN" altLang="en-US" b="1">
                <a:solidFill>
                  <a:srgbClr val="0000FF"/>
                </a:solidFill>
                <a:latin typeface="华文中宋" panose="02010600040101010101" pitchFamily="2" charset="-122"/>
                <a:ea typeface="华文中宋" panose="02010600040101010101" pitchFamily="2" charset="-122"/>
              </a:rPr>
              <a:t>个</a:t>
            </a:r>
            <a:r>
              <a:rPr lang="zh-CN" altLang="en-US" b="1" dirty="0">
                <a:solidFill>
                  <a:srgbClr val="0000FF"/>
                </a:solidFill>
                <a:latin typeface="华文中宋" panose="02010600040101010101" pitchFamily="2" charset="-122"/>
                <a:ea typeface="华文中宋" panose="02010600040101010101" pitchFamily="2" charset="-122"/>
              </a:rPr>
              <a:t>不同的元素按一定的顺序</a:t>
            </a:r>
            <a:r>
              <a:rPr lang="zh-CN" altLang="en-US" b="1" dirty="0">
                <a:latin typeface="华文中宋" panose="02010600040101010101" pitchFamily="2" charset="-122"/>
                <a:ea typeface="华文中宋" panose="02010600040101010101" pitchFamily="2" charset="-122"/>
              </a:rPr>
              <a:t>排成一列</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叫做</a:t>
            </a:r>
            <a:endParaRPr lang="zh-CN" altLang="en-US" b="1" dirty="0">
              <a:ea typeface="华文中宋" panose="02010600040101010101" pitchFamily="2" charset="-122"/>
              <a:cs typeface="Times New Roman" panose="02020603050405020304" pitchFamily="18" charset="0"/>
            </a:endParaRPr>
          </a:p>
        </p:txBody>
      </p:sp>
      <p:sp>
        <p:nvSpPr>
          <p:cNvPr id="15" name="文本框 14">
            <a:extLst>
              <a:ext uri="{FF2B5EF4-FFF2-40B4-BE49-F238E27FC236}">
                <a16:creationId xmlns:a16="http://schemas.microsoft.com/office/drawing/2014/main" id="{3DE3D421-6217-1444-BF5F-15E0BAE93786}"/>
              </a:ext>
            </a:extLst>
          </p:cNvPr>
          <p:cNvSpPr txBox="1"/>
          <p:nvPr/>
        </p:nvSpPr>
        <p:spPr>
          <a:xfrm>
            <a:off x="375025" y="4748392"/>
            <a:ext cx="6139681"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因此</a:t>
            </a:r>
            <a:r>
              <a:rPr lang="en-US" altLang="zh-CN" b="1" dirty="0">
                <a:ea typeface="华文中宋" panose="02010600040101010101" pitchFamily="2" charset="-122"/>
                <a:cs typeface="Times New Roman" panose="02020603050405020304" pitchFamily="18" charset="0"/>
              </a:rPr>
              <a:t>, </a:t>
            </a:r>
            <a:r>
              <a:rPr lang="en-US" altLang="zh-CN" b="1" dirty="0">
                <a:solidFill>
                  <a:srgbClr val="0000FF"/>
                </a:solidFill>
                <a:ea typeface="华文中宋" panose="02010600040101010101" pitchFamily="2" charset="-122"/>
                <a:cs typeface="Times New Roman" panose="02020603050405020304" pitchFamily="18" charset="0"/>
              </a:rPr>
              <a:t>3</a:t>
            </a:r>
            <a:r>
              <a:rPr lang="zh-CN" altLang="en-US" b="1" dirty="0">
                <a:solidFill>
                  <a:srgbClr val="0000FF"/>
                </a:solidFill>
                <a:latin typeface="华文中宋" panose="02010600040101010101" pitchFamily="2" charset="-122"/>
                <a:ea typeface="华文中宋" panose="02010600040101010101" pitchFamily="2" charset="-122"/>
              </a:rPr>
              <a:t>个不同元素</a:t>
            </a:r>
            <a:r>
              <a:rPr lang="zh-CN" altLang="en-US" b="1" dirty="0">
                <a:latin typeface="华文中宋" panose="02010600040101010101" pitchFamily="2" charset="-122"/>
                <a:ea typeface="华文中宋" panose="02010600040101010101" pitchFamily="2" charset="-122"/>
              </a:rPr>
              <a:t>所有排列的总数是</a:t>
            </a:r>
            <a:r>
              <a:rPr lang="en-US" altLang="zh-CN" b="1" dirty="0">
                <a:solidFill>
                  <a:srgbClr val="0000FF"/>
                </a:solidFill>
                <a:ea typeface="华文中宋" panose="02010600040101010101" pitchFamily="2" charset="-122"/>
                <a:cs typeface="Times New Roman" panose="02020603050405020304" pitchFamily="18" charset="0"/>
              </a:rPr>
              <a:t>6</a:t>
            </a:r>
            <a:r>
              <a:rPr lang="en-US" altLang="zh-CN" b="1" dirty="0">
                <a:ea typeface="华文中宋" panose="02010600040101010101" pitchFamily="2" charset="-122"/>
                <a:cs typeface="Times New Roman" panose="02020603050405020304" pitchFamily="18" charset="0"/>
              </a:rPr>
              <a:t>.</a:t>
            </a:r>
            <a:r>
              <a:rPr lang="en-US" altLang="zh-CN" b="1" dirty="0">
                <a:latin typeface="华文中宋" panose="02010600040101010101" pitchFamily="2" charset="-122"/>
                <a:ea typeface="华文中宋" panose="02010600040101010101" pitchFamily="2" charset="-122"/>
              </a:rPr>
              <a:t> </a:t>
            </a:r>
            <a:endParaRPr lang="zh-CN" altLang="en-US" b="1" dirty="0">
              <a:ea typeface="华文中宋" panose="02010600040101010101" pitchFamily="2" charset="-122"/>
              <a:cs typeface="Times New Roman" panose="02020603050405020304" pitchFamily="18" charset="0"/>
            </a:endParaRPr>
          </a:p>
        </p:txBody>
      </p:sp>
      <p:sp>
        <p:nvSpPr>
          <p:cNvPr id="3" name="文本框 2">
            <a:extLst>
              <a:ext uri="{FF2B5EF4-FFF2-40B4-BE49-F238E27FC236}">
                <a16:creationId xmlns:a16="http://schemas.microsoft.com/office/drawing/2014/main" id="{94E63760-F1CE-3D7A-4398-03FA392681DF}"/>
              </a:ext>
            </a:extLst>
          </p:cNvPr>
          <p:cNvSpPr txBox="1"/>
          <p:nvPr/>
        </p:nvSpPr>
        <p:spPr>
          <a:xfrm>
            <a:off x="323528" y="837470"/>
            <a:ext cx="1532679"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定义</a:t>
            </a:r>
            <a:r>
              <a:rPr kumimoji="1" lang="en-US" altLang="zh-CN" sz="2800" b="1" i="0" u="none" strike="noStrike" kern="1200" cap="none" spc="0" normalizeH="0" baseline="0" noProof="0" dirty="0">
                <a:ln>
                  <a:noFill/>
                </a:ln>
                <a:solidFill>
                  <a:srgbClr val="C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1.1</a:t>
            </a:r>
            <a:endParaRPr lang="zh-CN" altLang="en-US" dirty="0">
              <a:solidFill>
                <a:srgbClr val="C00000"/>
              </a:solidFill>
            </a:endParaRPr>
          </a:p>
        </p:txBody>
      </p:sp>
      <p:sp>
        <p:nvSpPr>
          <p:cNvPr id="5" name="文本框 4">
            <a:extLst>
              <a:ext uri="{FF2B5EF4-FFF2-40B4-BE49-F238E27FC236}">
                <a16:creationId xmlns:a16="http://schemas.microsoft.com/office/drawing/2014/main" id="{19CD4EE8-33E0-A3C3-F6D0-EFB013738CD8}"/>
              </a:ext>
            </a:extLst>
          </p:cNvPr>
          <p:cNvSpPr txBox="1"/>
          <p:nvPr/>
        </p:nvSpPr>
        <p:spPr>
          <a:xfrm>
            <a:off x="648978" y="2626722"/>
            <a:ext cx="6011254"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例</a:t>
            </a:r>
            <a:r>
              <a:rPr kumimoji="1" lang="en-US" altLang="zh-CN" sz="2800" b="1" i="0" u="none" strike="noStrike" kern="1200" cap="none" spc="0" normalizeH="0" baseline="0" noProof="0" dirty="0">
                <a:ln>
                  <a:noFill/>
                </a:ln>
                <a:solidFill>
                  <a:srgbClr val="C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1.3</a:t>
            </a:r>
            <a:r>
              <a:rPr kumimoji="1" lang="en-US" altLang="zh-CN"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求</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1,2,3</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三个数字的所有排列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p:sp>
        <p:nvSpPr>
          <p:cNvPr id="7" name="文本框 6">
            <a:extLst>
              <a:ext uri="{FF2B5EF4-FFF2-40B4-BE49-F238E27FC236}">
                <a16:creationId xmlns:a16="http://schemas.microsoft.com/office/drawing/2014/main" id="{991DEF77-09DD-0299-BA15-FDC0FD9055B4}"/>
              </a:ext>
            </a:extLst>
          </p:cNvPr>
          <p:cNvSpPr txBox="1"/>
          <p:nvPr/>
        </p:nvSpPr>
        <p:spPr>
          <a:xfrm>
            <a:off x="1255698" y="3278871"/>
            <a:ext cx="3165879"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1,2,3</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可作排列如下</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p:sp>
        <p:nvSpPr>
          <p:cNvPr id="9" name="文本框 8">
            <a:extLst>
              <a:ext uri="{FF2B5EF4-FFF2-40B4-BE49-F238E27FC236}">
                <a16:creationId xmlns:a16="http://schemas.microsoft.com/office/drawing/2014/main" id="{F473AD7D-57CD-DC3B-98C3-2A60E2EEC42F}"/>
              </a:ext>
            </a:extLst>
          </p:cNvPr>
          <p:cNvSpPr txBox="1"/>
          <p:nvPr/>
        </p:nvSpPr>
        <p:spPr>
          <a:xfrm>
            <a:off x="1714757" y="3926404"/>
            <a:ext cx="4369411" cy="523220"/>
          </a:xfrm>
          <a:prstGeom prst="rect">
            <a:avLst/>
          </a:prstGeom>
          <a:noFill/>
        </p:spPr>
        <p:txBody>
          <a:bodyPr wrap="square">
            <a:spAutoFit/>
          </a:bodyPr>
          <a:lstStyle/>
          <a:p>
            <a:r>
              <a:rPr kumimoji="1" lang="en-US" altLang="zh-CN"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123,231,312,132,213,321.</a:t>
            </a:r>
            <a:endParaRPr lang="zh-CN" altLang="en-US" dirty="0"/>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9169E91E-7F6D-2887-1FCB-4D69E6B1A5C0}"/>
                  </a:ext>
                </a:extLst>
              </p:cNvPr>
              <p:cNvSpPr txBox="1"/>
              <p:nvPr/>
            </p:nvSpPr>
            <p:spPr>
              <a:xfrm>
                <a:off x="1022021" y="5354052"/>
                <a:ext cx="7294395" cy="523220"/>
              </a:xfrm>
              <a:prstGeom prst="rect">
                <a:avLst/>
              </a:prstGeom>
              <a:noFill/>
            </p:spPr>
            <p:txBody>
              <a:bodyPr wrap="square">
                <a:spAutoFit/>
              </a:bodyPr>
              <a:lstStyle/>
              <a:p>
                <a14:m>
                  <m:oMath xmlns:m="http://schemas.openxmlformats.org/officeDocument/2006/math">
                    <m:r>
                      <m:rPr>
                        <m:nor/>
                      </m:rPr>
                      <a:rPr lang="en-US" altLang="zh-CN" b="1" i="1" smtClean="0">
                        <a:solidFill>
                          <a:srgbClr val="2B2BFF"/>
                        </a:solidFill>
                        <a:ea typeface="华文中宋" panose="02010600040101010101" pitchFamily="2" charset="-122"/>
                      </a:rPr>
                      <m:t>n</m:t>
                    </m:r>
                  </m:oMath>
                </a14:m>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个不同的元素排列总数是</a:t>
                </a:r>
                <a:r>
                  <a:rPr lang="en-US" altLang="zh-CN" b="1" i="1" dirty="0" err="1">
                    <a:solidFill>
                      <a:srgbClr val="2B2BFF"/>
                    </a:solidFill>
                    <a:latin typeface="+mj-lt"/>
                    <a:ea typeface="华文中宋" panose="02010600040101010101" pitchFamily="2" charset="-122"/>
                  </a:rPr>
                  <a:t>P</a:t>
                </a:r>
                <a:r>
                  <a:rPr lang="en-US" altLang="zh-CN" b="1" i="1" baseline="-25000" dirty="0" err="1">
                    <a:solidFill>
                      <a:srgbClr val="2B2BFF"/>
                    </a:solidFill>
                    <a:latin typeface="+mj-lt"/>
                    <a:ea typeface="华文中宋" panose="02010600040101010101" pitchFamily="2" charset="-122"/>
                  </a:rPr>
                  <a:t>n</a:t>
                </a:r>
                <a:r>
                  <a:rPr lang="en-US" altLang="zh-CN" b="1" i="1" dirty="0">
                    <a:solidFill>
                      <a:srgbClr val="2B2BFF"/>
                    </a:solidFill>
                    <a:latin typeface="+mj-lt"/>
                    <a:ea typeface="华文中宋" panose="02010600040101010101" pitchFamily="2" charset="-122"/>
                  </a:rPr>
                  <a:t>=n</a:t>
                </a:r>
                <a:r>
                  <a:rPr lang="en-US" altLang="zh-CN" b="1" dirty="0">
                    <a:solidFill>
                      <a:srgbClr val="2B2BFF"/>
                    </a:solidFill>
                    <a:latin typeface="+mj-lt"/>
                    <a:ea typeface="华文中宋" panose="02010600040101010101" pitchFamily="2" charset="-122"/>
                  </a:rPr>
                  <a:t>!</a:t>
                </a:r>
                <a:r>
                  <a:rPr lang="en-US" altLang="zh-CN" b="1" dirty="0">
                    <a:solidFill>
                      <a:schemeClr val="tx1"/>
                    </a:solidFill>
                    <a:latin typeface="华文中宋" panose="02010600040101010101" pitchFamily="2" charset="-122"/>
                    <a:ea typeface="华文中宋" panose="02010600040101010101" pitchFamily="2" charset="-122"/>
                  </a:rPr>
                  <a:t>.</a:t>
                </a:r>
                <a:endParaRPr lang="zh-CN" altLang="en-US" dirty="0">
                  <a:solidFill>
                    <a:schemeClr val="tx1"/>
                  </a:solidFill>
                </a:endParaRPr>
              </a:p>
            </p:txBody>
          </p:sp>
        </mc:Choice>
        <mc:Fallback xmlns="">
          <p:sp>
            <p:nvSpPr>
              <p:cNvPr id="11" name="文本框 10">
                <a:extLst>
                  <a:ext uri="{FF2B5EF4-FFF2-40B4-BE49-F238E27FC236}">
                    <a16:creationId xmlns:a16="http://schemas.microsoft.com/office/drawing/2014/main" id="{9169E91E-7F6D-2887-1FCB-4D69E6B1A5C0}"/>
                  </a:ext>
                </a:extLst>
              </p:cNvPr>
              <p:cNvSpPr txBox="1">
                <a:spLocks noRot="1" noChangeAspect="1" noMove="1" noResize="1" noEditPoints="1" noAdjustHandles="1" noChangeArrowheads="1" noChangeShapeType="1" noTextEdit="1"/>
              </p:cNvSpPr>
              <p:nvPr/>
            </p:nvSpPr>
            <p:spPr>
              <a:xfrm>
                <a:off x="1022021" y="5354052"/>
                <a:ext cx="7294395" cy="523220"/>
              </a:xfrm>
              <a:prstGeom prst="rect">
                <a:avLst/>
              </a:prstGeom>
              <a:blipFill>
                <a:blip r:embed="rId3"/>
                <a:stretch>
                  <a:fillRect t="-11628" b="-313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E8E446D4-4AF7-5EC7-3D77-901A6A81D7C1}"/>
                  </a:ext>
                </a:extLst>
              </p:cNvPr>
              <p:cNvSpPr txBox="1"/>
              <p:nvPr/>
            </p:nvSpPr>
            <p:spPr>
              <a:xfrm>
                <a:off x="375025" y="1359327"/>
                <a:ext cx="8514726"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这</a:t>
                </a:r>
                <a14:m>
                  <m:oMath xmlns:m="http://schemas.openxmlformats.org/officeDocument/2006/math">
                    <m:r>
                      <m:rPr>
                        <m:nor/>
                      </m:rPr>
                      <a:rPr lang="en-US" altLang="zh-CN" b="1" i="1" smtClean="0">
                        <a:solidFill>
                          <a:schemeClr val="tx1"/>
                        </a:solidFill>
                        <a:ea typeface="华文中宋" panose="02010600040101010101" pitchFamily="2" charset="-122"/>
                      </a:rPr>
                      <m:t>n</m:t>
                    </m:r>
                  </m:oMath>
                </a14:m>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个元素的一个</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全排列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简称</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lang="en-US" altLang="zh-CN" b="1" i="1" dirty="0">
                    <a:solidFill>
                      <a:schemeClr val="tx1"/>
                    </a:solidFill>
                    <a:ea typeface="华文中宋" panose="02010600040101010101" pitchFamily="2" charset="-122"/>
                  </a:rPr>
                  <a:t>n</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个不同</a:t>
                </a:r>
                <a:r>
                  <a:rPr lang="zh-CN" altLang="en-US" b="1" dirty="0">
                    <a:solidFill>
                      <a:srgbClr val="000000"/>
                    </a:solidFill>
                    <a:latin typeface="华文中宋" panose="02010600040101010101" pitchFamily="2" charset="-122"/>
                    <a:ea typeface="华文中宋" panose="02010600040101010101" pitchFamily="2" charset="-122"/>
                  </a:rPr>
                  <a:t>元素的所</a:t>
                </a:r>
                <a:endParaRPr lang="zh-CN" altLang="en-US" dirty="0"/>
              </a:p>
            </p:txBody>
          </p:sp>
        </mc:Choice>
        <mc:Fallback xmlns="">
          <p:sp>
            <p:nvSpPr>
              <p:cNvPr id="14" name="文本框 13">
                <a:extLst>
                  <a:ext uri="{FF2B5EF4-FFF2-40B4-BE49-F238E27FC236}">
                    <a16:creationId xmlns:a16="http://schemas.microsoft.com/office/drawing/2014/main" id="{E8E446D4-4AF7-5EC7-3D77-901A6A81D7C1}"/>
                  </a:ext>
                </a:extLst>
              </p:cNvPr>
              <p:cNvSpPr txBox="1">
                <a:spLocks noRot="1" noChangeAspect="1" noMove="1" noResize="1" noEditPoints="1" noAdjustHandles="1" noChangeArrowheads="1" noChangeShapeType="1" noTextEdit="1"/>
              </p:cNvSpPr>
              <p:nvPr/>
            </p:nvSpPr>
            <p:spPr>
              <a:xfrm>
                <a:off x="375025" y="1359327"/>
                <a:ext cx="8514726" cy="523220"/>
              </a:xfrm>
              <a:prstGeom prst="rect">
                <a:avLst/>
              </a:prstGeom>
              <a:blipFill>
                <a:blip r:embed="rId4"/>
                <a:stretch>
                  <a:fillRect l="-1504" t="-12791" r="-430" b="-31395"/>
                </a:stretch>
              </a:blipFill>
            </p:spPr>
            <p:txBody>
              <a:bodyPr/>
              <a:lstStyle/>
              <a:p>
                <a:r>
                  <a:rPr lang="zh-CN" altLang="en-US">
                    <a:noFill/>
                  </a:rPr>
                  <a:t> </a:t>
                </a:r>
              </a:p>
            </p:txBody>
          </p:sp>
        </mc:Fallback>
      </mc:AlternateContent>
      <p:sp>
        <p:nvSpPr>
          <p:cNvPr id="17" name="文本框 16">
            <a:extLst>
              <a:ext uri="{FF2B5EF4-FFF2-40B4-BE49-F238E27FC236}">
                <a16:creationId xmlns:a16="http://schemas.microsoft.com/office/drawing/2014/main" id="{FC191270-254D-84EC-92E9-52F6FED8E921}"/>
              </a:ext>
            </a:extLst>
          </p:cNvPr>
          <p:cNvSpPr txBox="1"/>
          <p:nvPr/>
        </p:nvSpPr>
        <p:spPr>
          <a:xfrm>
            <a:off x="375025" y="1883707"/>
            <a:ext cx="8446022"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有排列的种数</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通常用</a:t>
            </a:r>
            <a:r>
              <a:rPr lang="en-US" altLang="zh-CN" b="1" i="1" dirty="0" err="1">
                <a:solidFill>
                  <a:srgbClr val="C00000"/>
                </a:solidFill>
                <a:latin typeface="+mj-lt"/>
                <a:ea typeface="华文中宋" panose="02010600040101010101" pitchFamily="2" charset="-122"/>
              </a:rPr>
              <a:t>P</a:t>
            </a:r>
            <a:r>
              <a:rPr lang="en-US" altLang="zh-CN" b="1" i="1" baseline="-25000" dirty="0" err="1">
                <a:solidFill>
                  <a:srgbClr val="C00000"/>
                </a:solidFill>
                <a:latin typeface="+mj-lt"/>
                <a:ea typeface="华文中宋" panose="02010600040101010101" pitchFamily="2" charset="-122"/>
              </a:rPr>
              <a:t>n</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表示</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endParaRPr lang="zh-CN" altLang="en-US" dirty="0"/>
          </a:p>
        </p:txBody>
      </p:sp>
      <p:sp>
        <p:nvSpPr>
          <p:cNvPr id="19" name="文本框 18">
            <a:extLst>
              <a:ext uri="{FF2B5EF4-FFF2-40B4-BE49-F238E27FC236}">
                <a16:creationId xmlns:a16="http://schemas.microsoft.com/office/drawing/2014/main" id="{79553FF0-9E78-6911-7170-ADA5B6DE6075}"/>
              </a:ext>
            </a:extLst>
          </p:cNvPr>
          <p:cNvSpPr txBox="1"/>
          <p:nvPr/>
        </p:nvSpPr>
        <p:spPr>
          <a:xfrm>
            <a:off x="669489" y="3274471"/>
            <a:ext cx="586209"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解</a:t>
            </a:r>
            <a:endParaRPr lang="zh-CN" altLang="en-US" dirty="0"/>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5000"/>
                                  </p:iterate>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2100"/>
                            </p:stCondLst>
                            <p:childTnLst>
                              <p:par>
                                <p:cTn id="18" presetID="10" presetClass="entr" presetSubtype="0" fill="hold" grpId="0" nodeType="afterEffect">
                                  <p:stCondLst>
                                    <p:cond delay="0"/>
                                  </p:stCondLst>
                                  <p:iterate type="lt">
                                    <p:tmPct val="5000"/>
                                  </p:iterate>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iterate type="lt">
                                    <p:tmPct val="5000"/>
                                  </p:iterate>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iterate type="lt">
                                    <p:tmPct val="5000"/>
                                  </p:iterate>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iterate type="lt">
                                    <p:tmPct val="5000"/>
                                  </p:iterate>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iterate type="lt">
                                    <p:tmPct val="5000"/>
                                  </p:iterate>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iterate type="lt">
                                    <p:tmPct val="5000"/>
                                  </p:iterate>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3" grpId="0"/>
      <p:bldP spid="5" grpId="0"/>
      <p:bldP spid="7" grpId="0"/>
      <p:bldP spid="9" grpId="0"/>
      <p:bldP spid="11" grpId="0"/>
      <p:bldP spid="14" grpId="0"/>
      <p:bldP spid="17"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BD00D42-650F-3840-BD27-0FAFF4F6CFCE}"/>
              </a:ext>
            </a:extLst>
          </p:cNvPr>
          <p:cNvSpPr>
            <a:spLocks noChangeArrowheads="1"/>
          </p:cNvSpPr>
          <p:nvPr/>
        </p:nvSpPr>
        <p:spPr bwMode="auto">
          <a:xfrm>
            <a:off x="914400" y="1143000"/>
            <a:ext cx="7772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solidFill>
                  <a:srgbClr val="0606FA"/>
                </a:solidFill>
                <a:ea typeface="黑体" panose="02010609060101010101" pitchFamily="49" charset="-122"/>
              </a:rPr>
              <a:t>定义</a:t>
            </a:r>
            <a:r>
              <a:rPr lang="zh-CN" altLang="en-US" sz="2800" b="1">
                <a:solidFill>
                  <a:schemeClr val="tx2"/>
                </a:solidFill>
                <a:ea typeface="黑体" panose="02010609060101010101" pitchFamily="49" charset="-122"/>
              </a:rPr>
              <a:t>    </a:t>
            </a:r>
            <a:r>
              <a:rPr lang="zh-CN" altLang="en-US" sz="2800" b="1">
                <a:solidFill>
                  <a:schemeClr val="tx2"/>
                </a:solidFill>
              </a:rPr>
              <a:t>一个排列中所有逆序的总数称为此排列的</a:t>
            </a:r>
            <a:r>
              <a:rPr lang="zh-CN" altLang="en-US" sz="2800" b="1">
                <a:solidFill>
                  <a:srgbClr val="0606FA"/>
                </a:solidFill>
                <a:ea typeface="黑体" panose="02010609060101010101" pitchFamily="49" charset="-122"/>
              </a:rPr>
              <a:t>逆序数</a:t>
            </a:r>
            <a:r>
              <a:rPr lang="en-US" altLang="zh-CN" sz="2800" b="1">
                <a:solidFill>
                  <a:schemeClr val="tx2"/>
                </a:solidFill>
              </a:rPr>
              <a:t>.</a:t>
            </a:r>
          </a:p>
        </p:txBody>
      </p:sp>
      <p:sp>
        <p:nvSpPr>
          <p:cNvPr id="3" name="Text Box 3">
            <a:extLst>
              <a:ext uri="{FF2B5EF4-FFF2-40B4-BE49-F238E27FC236}">
                <a16:creationId xmlns:a16="http://schemas.microsoft.com/office/drawing/2014/main" id="{E1621AE2-A0B4-364B-AA2E-248B8A53D379}"/>
              </a:ext>
            </a:extLst>
          </p:cNvPr>
          <p:cNvSpPr txBox="1">
            <a:spLocks noChangeArrowheads="1"/>
          </p:cNvSpPr>
          <p:nvPr/>
        </p:nvSpPr>
        <p:spPr bwMode="auto">
          <a:xfrm>
            <a:off x="914400" y="2300288"/>
            <a:ext cx="4911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a:solidFill>
                  <a:schemeClr val="tx2"/>
                </a:solidFill>
                <a:ea typeface="黑体" panose="02010609060101010101" pitchFamily="49" charset="-122"/>
              </a:rPr>
              <a:t>例如</a:t>
            </a:r>
            <a:r>
              <a:rPr lang="zh-CN" altLang="en-US" sz="2800" b="1">
                <a:solidFill>
                  <a:schemeClr val="tx2"/>
                </a:solidFill>
              </a:rPr>
              <a:t>    排列</a:t>
            </a:r>
            <a:r>
              <a:rPr lang="en-US" altLang="zh-CN" sz="2800" b="1">
                <a:solidFill>
                  <a:schemeClr val="tx2"/>
                </a:solidFill>
              </a:rPr>
              <a:t>32514 </a:t>
            </a:r>
            <a:r>
              <a:rPr lang="zh-CN" altLang="en-US" sz="2800" b="1">
                <a:solidFill>
                  <a:schemeClr val="tx2"/>
                </a:solidFill>
              </a:rPr>
              <a:t>中， </a:t>
            </a:r>
            <a:endParaRPr lang="zh-CN" altLang="en-US" b="1">
              <a:solidFill>
                <a:schemeClr val="tx2"/>
              </a:solidFill>
            </a:endParaRPr>
          </a:p>
        </p:txBody>
      </p:sp>
      <p:sp>
        <p:nvSpPr>
          <p:cNvPr id="4" name="Text Box 4">
            <a:extLst>
              <a:ext uri="{FF2B5EF4-FFF2-40B4-BE49-F238E27FC236}">
                <a16:creationId xmlns:a16="http://schemas.microsoft.com/office/drawing/2014/main" id="{C2BC2D44-FC1F-4847-8C74-A033BDC87280}"/>
              </a:ext>
            </a:extLst>
          </p:cNvPr>
          <p:cNvSpPr txBox="1">
            <a:spLocks noChangeArrowheads="1"/>
          </p:cNvSpPr>
          <p:nvPr/>
        </p:nvSpPr>
        <p:spPr bwMode="auto">
          <a:xfrm>
            <a:off x="2895600" y="3733800"/>
            <a:ext cx="2139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a:ea typeface="黑体" panose="02010609060101010101" pitchFamily="49" charset="-122"/>
              </a:rPr>
              <a:t>3   2   5   1   4</a:t>
            </a:r>
          </a:p>
        </p:txBody>
      </p:sp>
      <p:sp>
        <p:nvSpPr>
          <p:cNvPr id="5" name="Oval 5">
            <a:extLst>
              <a:ext uri="{FF2B5EF4-FFF2-40B4-BE49-F238E27FC236}">
                <a16:creationId xmlns:a16="http://schemas.microsoft.com/office/drawing/2014/main" id="{4526D6B0-AF6A-8740-B6A3-DA95BCE421DE}"/>
              </a:ext>
            </a:extLst>
          </p:cNvPr>
          <p:cNvSpPr>
            <a:spLocks noChangeArrowheads="1"/>
          </p:cNvSpPr>
          <p:nvPr/>
        </p:nvSpPr>
        <p:spPr bwMode="auto">
          <a:xfrm>
            <a:off x="3810000" y="3733800"/>
            <a:ext cx="381000" cy="457200"/>
          </a:xfrm>
          <a:prstGeom prst="ellipse">
            <a:avLst/>
          </a:prstGeom>
          <a:noFill/>
          <a:ln w="19050">
            <a:solidFill>
              <a:srgbClr val="0606F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Oval 6">
            <a:extLst>
              <a:ext uri="{FF2B5EF4-FFF2-40B4-BE49-F238E27FC236}">
                <a16:creationId xmlns:a16="http://schemas.microsoft.com/office/drawing/2014/main" id="{4F175360-EC12-D24E-A4EA-60EDC37D679A}"/>
              </a:ext>
            </a:extLst>
          </p:cNvPr>
          <p:cNvSpPr>
            <a:spLocks noChangeArrowheads="1"/>
          </p:cNvSpPr>
          <p:nvPr/>
        </p:nvSpPr>
        <p:spPr bwMode="auto">
          <a:xfrm>
            <a:off x="2895600" y="3733800"/>
            <a:ext cx="457200" cy="457200"/>
          </a:xfrm>
          <a:prstGeom prst="ellipse">
            <a:avLst/>
          </a:prstGeom>
          <a:noFill/>
          <a:ln w="19050">
            <a:solidFill>
              <a:srgbClr val="0606F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Oval 7">
            <a:extLst>
              <a:ext uri="{FF2B5EF4-FFF2-40B4-BE49-F238E27FC236}">
                <a16:creationId xmlns:a16="http://schemas.microsoft.com/office/drawing/2014/main" id="{E50B8193-216C-AB45-A153-3A7D16B73F81}"/>
              </a:ext>
            </a:extLst>
          </p:cNvPr>
          <p:cNvSpPr>
            <a:spLocks noChangeArrowheads="1"/>
          </p:cNvSpPr>
          <p:nvPr/>
        </p:nvSpPr>
        <p:spPr bwMode="auto">
          <a:xfrm>
            <a:off x="3352800" y="3733800"/>
            <a:ext cx="381000" cy="457200"/>
          </a:xfrm>
          <a:prstGeom prst="ellipse">
            <a:avLst/>
          </a:prstGeom>
          <a:noFill/>
          <a:ln w="19050">
            <a:solidFill>
              <a:srgbClr val="0606FA"/>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Line 8">
            <a:extLst>
              <a:ext uri="{FF2B5EF4-FFF2-40B4-BE49-F238E27FC236}">
                <a16:creationId xmlns:a16="http://schemas.microsoft.com/office/drawing/2014/main" id="{DF9E4E6A-A58A-9C4C-88AB-D7E587E5994B}"/>
              </a:ext>
            </a:extLst>
          </p:cNvPr>
          <p:cNvSpPr>
            <a:spLocks noChangeShapeType="1"/>
          </p:cNvSpPr>
          <p:nvPr/>
        </p:nvSpPr>
        <p:spPr bwMode="auto">
          <a:xfrm>
            <a:off x="4419600" y="4191000"/>
            <a:ext cx="0" cy="304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9" name="Rectangle 9">
            <a:extLst>
              <a:ext uri="{FF2B5EF4-FFF2-40B4-BE49-F238E27FC236}">
                <a16:creationId xmlns:a16="http://schemas.microsoft.com/office/drawing/2014/main" id="{81BBE09E-9735-3844-BA0D-8461BED1883A}"/>
              </a:ext>
            </a:extLst>
          </p:cNvPr>
          <p:cNvSpPr>
            <a:spLocks noChangeArrowheads="1"/>
          </p:cNvSpPr>
          <p:nvPr/>
        </p:nvSpPr>
        <p:spPr bwMode="auto">
          <a:xfrm>
            <a:off x="4038600" y="4568825"/>
            <a:ext cx="1568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a:solidFill>
                  <a:srgbClr val="0606FA"/>
                </a:solidFill>
                <a:ea typeface="黑体" panose="02010609060101010101" pitchFamily="49" charset="-122"/>
              </a:rPr>
              <a:t>逆序数为</a:t>
            </a:r>
            <a:r>
              <a:rPr lang="en-US" altLang="zh-CN" b="1">
                <a:solidFill>
                  <a:srgbClr val="0606FA"/>
                </a:solidFill>
                <a:ea typeface="黑体" panose="02010609060101010101" pitchFamily="49" charset="-122"/>
              </a:rPr>
              <a:t>3</a:t>
            </a:r>
          </a:p>
        </p:txBody>
      </p:sp>
      <p:sp>
        <p:nvSpPr>
          <p:cNvPr id="10" name="Oval 10">
            <a:extLst>
              <a:ext uri="{FF2B5EF4-FFF2-40B4-BE49-F238E27FC236}">
                <a16:creationId xmlns:a16="http://schemas.microsoft.com/office/drawing/2014/main" id="{F6A79B30-97D1-A449-A6A9-51EAF47222D2}"/>
              </a:ext>
            </a:extLst>
          </p:cNvPr>
          <p:cNvSpPr>
            <a:spLocks noChangeArrowheads="1"/>
          </p:cNvSpPr>
          <p:nvPr/>
        </p:nvSpPr>
        <p:spPr bwMode="auto">
          <a:xfrm>
            <a:off x="2895600" y="3733800"/>
            <a:ext cx="381000" cy="457200"/>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Line 11">
            <a:extLst>
              <a:ext uri="{FF2B5EF4-FFF2-40B4-BE49-F238E27FC236}">
                <a16:creationId xmlns:a16="http://schemas.microsoft.com/office/drawing/2014/main" id="{8A583CF6-FD3B-154D-A456-0BED6B53870B}"/>
              </a:ext>
            </a:extLst>
          </p:cNvPr>
          <p:cNvSpPr>
            <a:spLocks noChangeShapeType="1"/>
          </p:cNvSpPr>
          <p:nvPr/>
        </p:nvSpPr>
        <p:spPr bwMode="auto">
          <a:xfrm>
            <a:off x="3581400" y="4191000"/>
            <a:ext cx="0" cy="304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2" name="Rectangle 12">
            <a:extLst>
              <a:ext uri="{FF2B5EF4-FFF2-40B4-BE49-F238E27FC236}">
                <a16:creationId xmlns:a16="http://schemas.microsoft.com/office/drawing/2014/main" id="{C63874BF-584D-1643-9F4A-7F2CCD281A64}"/>
              </a:ext>
            </a:extLst>
          </p:cNvPr>
          <p:cNvSpPr>
            <a:spLocks noChangeArrowheads="1"/>
          </p:cNvSpPr>
          <p:nvPr/>
        </p:nvSpPr>
        <p:spPr bwMode="auto">
          <a:xfrm>
            <a:off x="3429000" y="45720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a:solidFill>
                  <a:srgbClr val="0606FA"/>
                </a:solidFill>
                <a:ea typeface="黑体" panose="02010609060101010101" pitchFamily="49" charset="-122"/>
              </a:rPr>
              <a:t>1</a:t>
            </a:r>
          </a:p>
        </p:txBody>
      </p:sp>
      <p:sp>
        <p:nvSpPr>
          <p:cNvPr id="13" name="Line 13">
            <a:extLst>
              <a:ext uri="{FF2B5EF4-FFF2-40B4-BE49-F238E27FC236}">
                <a16:creationId xmlns:a16="http://schemas.microsoft.com/office/drawing/2014/main" id="{29A88E92-BE61-4544-B369-012CFCF7E500}"/>
              </a:ext>
            </a:extLst>
          </p:cNvPr>
          <p:cNvSpPr>
            <a:spLocks noChangeShapeType="1"/>
          </p:cNvSpPr>
          <p:nvPr/>
        </p:nvSpPr>
        <p:spPr bwMode="auto">
          <a:xfrm flipV="1">
            <a:off x="3048000" y="3352800"/>
            <a:ext cx="0" cy="3810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pic>
        <p:nvPicPr>
          <p:cNvPr id="14" name="Object 14">
            <a:extLst>
              <a:ext uri="{FF2B5EF4-FFF2-40B4-BE49-F238E27FC236}">
                <a16:creationId xmlns:a16="http://schemas.microsoft.com/office/drawing/2014/main" id="{B152931A-9EA7-4D44-A02A-906511B00F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048000"/>
            <a:ext cx="2032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Oval 15">
            <a:extLst>
              <a:ext uri="{FF2B5EF4-FFF2-40B4-BE49-F238E27FC236}">
                <a16:creationId xmlns:a16="http://schemas.microsoft.com/office/drawing/2014/main" id="{08C49F27-DE5D-444B-A21E-52B60E11577B}"/>
              </a:ext>
            </a:extLst>
          </p:cNvPr>
          <p:cNvSpPr>
            <a:spLocks noChangeArrowheads="1"/>
          </p:cNvSpPr>
          <p:nvPr/>
        </p:nvSpPr>
        <p:spPr bwMode="auto">
          <a:xfrm>
            <a:off x="3810000" y="3733800"/>
            <a:ext cx="381000" cy="457200"/>
          </a:xfrm>
          <a:prstGeom prst="ellipse">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Line 16">
            <a:extLst>
              <a:ext uri="{FF2B5EF4-FFF2-40B4-BE49-F238E27FC236}">
                <a16:creationId xmlns:a16="http://schemas.microsoft.com/office/drawing/2014/main" id="{3AB18C3E-3D05-2B4A-B54A-FE905A1C4F05}"/>
              </a:ext>
            </a:extLst>
          </p:cNvPr>
          <p:cNvSpPr>
            <a:spLocks noChangeShapeType="1"/>
          </p:cNvSpPr>
          <p:nvPr/>
        </p:nvSpPr>
        <p:spPr bwMode="auto">
          <a:xfrm flipV="1">
            <a:off x="4876800" y="3429000"/>
            <a:ext cx="0" cy="3810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pic>
        <p:nvPicPr>
          <p:cNvPr id="17" name="Object 17">
            <a:extLst>
              <a:ext uri="{FF2B5EF4-FFF2-40B4-BE49-F238E27FC236}">
                <a16:creationId xmlns:a16="http://schemas.microsoft.com/office/drawing/2014/main" id="{4CA093DC-7230-4C44-B164-67E91CCA1A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048000"/>
            <a:ext cx="177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Line 18">
            <a:extLst>
              <a:ext uri="{FF2B5EF4-FFF2-40B4-BE49-F238E27FC236}">
                <a16:creationId xmlns:a16="http://schemas.microsoft.com/office/drawing/2014/main" id="{B8321638-F62F-0949-B028-4327E3A92304}"/>
              </a:ext>
            </a:extLst>
          </p:cNvPr>
          <p:cNvSpPr>
            <a:spLocks noChangeShapeType="1"/>
          </p:cNvSpPr>
          <p:nvPr/>
        </p:nvSpPr>
        <p:spPr bwMode="auto">
          <a:xfrm flipV="1">
            <a:off x="3962400" y="3352800"/>
            <a:ext cx="0" cy="3810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pic>
        <p:nvPicPr>
          <p:cNvPr id="19" name="Object 19">
            <a:extLst>
              <a:ext uri="{FF2B5EF4-FFF2-40B4-BE49-F238E27FC236}">
                <a16:creationId xmlns:a16="http://schemas.microsoft.com/office/drawing/2014/main" id="{F2C9476B-9967-B240-8FE2-95F3C40CDB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048000"/>
            <a:ext cx="2032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 name="Rectangle 20">
            <a:extLst>
              <a:ext uri="{FF2B5EF4-FFF2-40B4-BE49-F238E27FC236}">
                <a16:creationId xmlns:a16="http://schemas.microsoft.com/office/drawing/2014/main" id="{9F84EB41-C501-1141-B1A1-44B48185C7AA}"/>
              </a:ext>
            </a:extLst>
          </p:cNvPr>
          <p:cNvSpPr>
            <a:spLocks noChangeArrowheads="1"/>
          </p:cNvSpPr>
          <p:nvPr/>
        </p:nvSpPr>
        <p:spPr bwMode="auto">
          <a:xfrm>
            <a:off x="914400" y="5181600"/>
            <a:ext cx="5584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chemeClr val="tx2"/>
                </a:solidFill>
              </a:rPr>
              <a:t>故此排列的</a:t>
            </a:r>
            <a:r>
              <a:rPr lang="zh-CN" altLang="en-US" sz="2800" b="1"/>
              <a:t>逆序数为</a:t>
            </a:r>
            <a:r>
              <a:rPr lang="en-US" altLang="zh-CN" sz="2800" b="1"/>
              <a:t>3+1+0+1+0=5</a:t>
            </a:r>
            <a:r>
              <a:rPr lang="en-US" altLang="zh-CN" sz="2800" b="1">
                <a:solidFill>
                  <a:schemeClr val="tx2"/>
                </a:solidFill>
              </a:rPr>
              <a:t>.</a:t>
            </a:r>
          </a:p>
        </p:txBody>
      </p:sp>
    </p:spTree>
    <p:extLst>
      <p:ext uri="{BB962C8B-B14F-4D97-AF65-F5344CB8AC3E}">
        <p14:creationId xmlns:p14="http://schemas.microsoft.com/office/powerpoint/2010/main" val="210790956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75"/>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4"/>
                                        </p:tgtEl>
                                        <p:attrNameLst>
                                          <p:attrName>style.visibility</p:attrName>
                                        </p:attrNameLst>
                                      </p:cBhvr>
                                      <p:to>
                                        <p:strVal val="visible"/>
                                      </p:to>
                                    </p:set>
                                    <p:animEffect transition="in" filter="wipe(left)">
                                      <p:cBhvr>
                                        <p:cTn id="12" dur="75"/>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iterate type="lt">
                                    <p:tmPct val="100000"/>
                                  </p:iterate>
                                  <p:childTnLst>
                                    <p:set>
                                      <p:cBhvr>
                                        <p:cTn id="91" dur="1" fill="hold">
                                          <p:stCondLst>
                                            <p:cond delay="0"/>
                                          </p:stCondLst>
                                        </p:cTn>
                                        <p:tgtEl>
                                          <p:spTgt spid="20"/>
                                        </p:tgtEl>
                                        <p:attrNameLst>
                                          <p:attrName>style.visibility</p:attrName>
                                        </p:attrNameLst>
                                      </p:cBhvr>
                                      <p:to>
                                        <p:strVal val="visible"/>
                                      </p:to>
                                    </p:set>
                                    <p:animEffect transition="in" filter="wipe(left)">
                                      <p:cBhvr>
                                        <p:cTn id="92" dur="75"/>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9" grpId="0" autoUpdateAnimBg="0"/>
      <p:bldP spid="12" grpId="0" autoUpdateAnimBg="0"/>
      <p:bldP spid="2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60" name="Rectangle 30">
            <a:extLst>
              <a:ext uri="{FF2B5EF4-FFF2-40B4-BE49-F238E27FC236}">
                <a16:creationId xmlns:a16="http://schemas.microsoft.com/office/drawing/2014/main" id="{72C5B6C1-1136-4086-B50D-8BBFBB5B3148}"/>
              </a:ext>
            </a:extLst>
          </p:cNvPr>
          <p:cNvSpPr>
            <a:spLocks noChangeArrowheads="1"/>
          </p:cNvSpPr>
          <p:nvPr/>
        </p:nvSpPr>
        <p:spPr bwMode="auto">
          <a:xfrm>
            <a:off x="301100" y="0"/>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sz="2600" b="1" dirty="0">
                <a:solidFill>
                  <a:schemeClr val="bg1"/>
                </a:solidFill>
                <a:latin typeface="Times New Roman" panose="02020603050405020304" pitchFamily="18" charset="0"/>
                <a:ea typeface="华文中宋" panose="02010600040101010101" pitchFamily="2" charset="-122"/>
                <a:cs typeface="Times New Roman" panose="02020603050405020304" pitchFamily="18" charset="0"/>
              </a:rPr>
              <a:t>重点</a:t>
            </a: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问题</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逆序数</a:t>
            </a:r>
            <a:r>
              <a:rPr kumimoji="1" lang="zh-CN" altLang="en-US" sz="2600" b="1" i="0" u="none" strike="noStrike" kern="1200" cap="none" spc="0" normalizeH="0" baseline="0" noProof="0" dirty="0">
                <a:ln>
                  <a:noFill/>
                </a:ln>
                <a:solidFill>
                  <a:schemeClr val="bg1"/>
                </a:solidFill>
                <a:effectLst/>
                <a:uLnTx/>
                <a:uFillTx/>
                <a:latin typeface="华文中宋" panose="02010600040101010101" pitchFamily="2" charset="-122"/>
                <a:ea typeface="华文中宋" panose="02010600040101010101" pitchFamily="2" charset="-122"/>
                <a:cs typeface="Times New Roman" panose="02020603050405020304" pitchFamily="18" charset="0"/>
              </a:rPr>
              <a:t>的定义</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B25DB533-FE0A-CF31-EE54-69056CD2478C}"/>
              </a:ext>
            </a:extLst>
          </p:cNvPr>
          <p:cNvSpPr txBox="1"/>
          <p:nvPr/>
        </p:nvSpPr>
        <p:spPr>
          <a:xfrm>
            <a:off x="301100" y="839096"/>
            <a:ext cx="1750620"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定义</a:t>
            </a:r>
            <a:r>
              <a:rPr kumimoji="1" lang="en-US" altLang="zh-CN" sz="2800" b="1" i="0" u="none" strike="noStrike" kern="1200" cap="none" spc="0" normalizeH="0" baseline="0" noProof="0" dirty="0">
                <a:ln>
                  <a:noFill/>
                </a:ln>
                <a:solidFill>
                  <a:srgbClr val="C00000"/>
                </a:solidFill>
                <a:effectLst/>
                <a:uLnTx/>
                <a:uFillTx/>
                <a:ea typeface="华文中宋" panose="02010600040101010101" pitchFamily="2" charset="-122"/>
                <a:cs typeface="Times New Roman" panose="02020603050405020304" pitchFamily="18" charset="0"/>
              </a:rPr>
              <a:t>1.2</a:t>
            </a:r>
            <a:r>
              <a:rPr kumimoji="1" lang="en-US" altLang="zh-CN"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rPr>
              <a:t> </a:t>
            </a:r>
            <a:endParaRPr lang="zh-CN" altLang="en-US" dirty="0">
              <a:solidFill>
                <a:srgbClr val="C00000"/>
              </a:solidFill>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762C0BA1-7B1F-6614-2603-4E2A32E9BAF2}"/>
                  </a:ext>
                </a:extLst>
              </p:cNvPr>
              <p:cNvSpPr txBox="1"/>
              <p:nvPr/>
            </p:nvSpPr>
            <p:spPr>
              <a:xfrm>
                <a:off x="1440161" y="836712"/>
                <a:ext cx="7020271"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a:t>
                </a:r>
                <a:r>
                  <a:rPr lang="zh-CN" altLang="en-US" b="1" dirty="0">
                    <a:solidFill>
                      <a:srgbClr val="000000"/>
                    </a:solidFill>
                    <a:latin typeface="华文中宋" panose="02010600040101010101" pitchFamily="2" charset="-122"/>
                    <a:ea typeface="华文中宋" panose="02010600040101010101" pitchFamily="2" charset="-122"/>
                  </a:rPr>
                  <a:t>在</a:t>
                </a:r>
                <a:r>
                  <a:rPr lang="en-US" altLang="zh-CN" b="1" i="1" dirty="0"/>
                  <a:t>n</a:t>
                </a:r>
                <a:r>
                  <a:rPr lang="zh-CN" altLang="en-US" b="1" dirty="0">
                    <a:solidFill>
                      <a:srgbClr val="000000"/>
                    </a:solidFill>
                    <a:latin typeface="华文中宋" panose="02010600040101010101" pitchFamily="2" charset="-122"/>
                    <a:ea typeface="华文中宋" panose="02010600040101010101" pitchFamily="2" charset="-122"/>
                  </a:rPr>
                  <a:t>个自然数的全排列中</a:t>
                </a:r>
                <a:r>
                  <a:rPr lang="en-US" altLang="zh-CN" b="1" dirty="0">
                    <a:solidFill>
                      <a:srgbClr val="000000"/>
                    </a:solidFill>
                    <a:latin typeface="华文中宋" panose="02010600040101010101" pitchFamily="2" charset="-122"/>
                    <a:ea typeface="华文中宋" panose="02010600040101010101" pitchFamily="2" charset="-122"/>
                  </a:rPr>
                  <a:t>, </a:t>
                </a:r>
                <a:r>
                  <a:rPr lang="zh-CN" altLang="en-US" b="1" dirty="0">
                    <a:solidFill>
                      <a:srgbClr val="000000"/>
                    </a:solidFill>
                    <a:latin typeface="华文中宋" panose="02010600040101010101" pitchFamily="2" charset="-122"/>
                    <a:ea typeface="华文中宋" panose="02010600040101010101" pitchFamily="2" charset="-122"/>
                  </a:rPr>
                  <a:t>排列</a:t>
                </a:r>
                <a:r>
                  <a:rPr lang="en-US" altLang="zh-CN" b="1" dirty="0"/>
                  <a:t>123</a:t>
                </a:r>
                <a14:m>
                  <m:oMath xmlns:m="http://schemas.openxmlformats.org/officeDocument/2006/math">
                    <m:r>
                      <a:rPr lang="en-US" altLang="zh-CN" b="1" i="1">
                        <a:latin typeface="Cambria Math" panose="02040503050406030204" pitchFamily="18" charset="0"/>
                      </a:rPr>
                      <m:t>⋯</m:t>
                    </m:r>
                  </m:oMath>
                </a14:m>
                <a:r>
                  <a:rPr lang="en-US" altLang="zh-CN" b="1" i="1" dirty="0"/>
                  <a:t>n</a:t>
                </a:r>
                <a:r>
                  <a:rPr lang="zh-CN" altLang="en-US" b="1" dirty="0">
                    <a:solidFill>
                      <a:srgbClr val="000000"/>
                    </a:solidFill>
                    <a:latin typeface="华文中宋" panose="02010600040101010101" pitchFamily="2" charset="-122"/>
                    <a:ea typeface="华文中宋" panose="02010600040101010101" pitchFamily="2" charset="-122"/>
                  </a:rPr>
                  <a:t>称为</a:t>
                </a:r>
              </a:p>
            </p:txBody>
          </p:sp>
        </mc:Choice>
        <mc:Fallback xmlns="">
          <p:sp>
            <p:nvSpPr>
              <p:cNvPr id="7" name="文本框 6">
                <a:extLst>
                  <a:ext uri="{FF2B5EF4-FFF2-40B4-BE49-F238E27FC236}">
                    <a16:creationId xmlns:a16="http://schemas.microsoft.com/office/drawing/2014/main" id="{762C0BA1-7B1F-6614-2603-4E2A32E9BAF2}"/>
                  </a:ext>
                </a:extLst>
              </p:cNvPr>
              <p:cNvSpPr txBox="1">
                <a:spLocks noRot="1" noChangeAspect="1" noMove="1" noResize="1" noEditPoints="1" noAdjustHandles="1" noChangeArrowheads="1" noChangeShapeType="1" noTextEdit="1"/>
              </p:cNvSpPr>
              <p:nvPr/>
            </p:nvSpPr>
            <p:spPr>
              <a:xfrm>
                <a:off x="1440161" y="836712"/>
                <a:ext cx="7020271" cy="523220"/>
              </a:xfrm>
              <a:prstGeom prst="rect">
                <a:avLst/>
              </a:prstGeom>
              <a:blipFill>
                <a:blip r:embed="rId2"/>
                <a:stretch>
                  <a:fillRect l="-87" t="-11628" b="-31395"/>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DC5BAF20-B3B4-8F41-7440-00C7D162A15B}"/>
              </a:ext>
            </a:extLst>
          </p:cNvPr>
          <p:cNvSpPr txBox="1"/>
          <p:nvPr/>
        </p:nvSpPr>
        <p:spPr>
          <a:xfrm>
            <a:off x="275368" y="1340768"/>
            <a:ext cx="8617112" cy="1953868"/>
          </a:xfrm>
          <a:prstGeom prst="rect">
            <a:avLst/>
          </a:prstGeom>
          <a:noFill/>
        </p:spPr>
        <p:txBody>
          <a:bodyPr wrap="square">
            <a:spAutoFit/>
          </a:bodyPr>
          <a:lstStyle/>
          <a:p>
            <a:pPr>
              <a:lnSpc>
                <a:spcPct val="150000"/>
              </a:lnSpc>
            </a:pPr>
            <a:r>
              <a:rPr lang="zh-CN" altLang="en-US" b="1" dirty="0">
                <a:solidFill>
                  <a:srgbClr val="C00000"/>
                </a:solidFill>
                <a:latin typeface="华文中宋" panose="02010600040101010101" pitchFamily="2" charset="-122"/>
                <a:ea typeface="华文中宋" panose="02010600040101010101" pitchFamily="2" charset="-122"/>
              </a:rPr>
              <a:t>标准次序排列</a:t>
            </a:r>
            <a:r>
              <a:rPr lang="en-US" altLang="zh-CN" b="1" dirty="0">
                <a:solidFill>
                  <a:srgbClr val="000000"/>
                </a:solidFill>
                <a:ea typeface="华文中宋" panose="02010600040101010101" pitchFamily="2" charset="-122"/>
                <a:cs typeface="Times New Roman" panose="02020603050405020304" pitchFamily="18" charset="0"/>
              </a:rPr>
              <a:t>. </a:t>
            </a:r>
            <a:r>
              <a:rPr lang="zh-CN" altLang="en-US" b="1" dirty="0">
                <a:solidFill>
                  <a:srgbClr val="000000"/>
                </a:solidFill>
                <a:latin typeface="华文中宋" panose="02010600040101010101" pitchFamily="2" charset="-122"/>
                <a:ea typeface="华文中宋" panose="02010600040101010101" pitchFamily="2" charset="-122"/>
              </a:rPr>
              <a:t>在一个含有</a:t>
            </a:r>
            <a:r>
              <a:rPr lang="en-US" altLang="zh-CN" b="1" i="1" dirty="0">
                <a:solidFill>
                  <a:srgbClr val="000000"/>
                </a:solidFill>
                <a:latin typeface="+mj-lt"/>
                <a:ea typeface="华文中宋" panose="02010600040101010101" pitchFamily="2" charset="-122"/>
              </a:rPr>
              <a:t>n</a:t>
            </a:r>
            <a:r>
              <a:rPr lang="zh-CN" altLang="en-US" b="1" dirty="0">
                <a:solidFill>
                  <a:srgbClr val="000000"/>
                </a:solidFill>
                <a:latin typeface="华文中宋" panose="02010600040101010101" pitchFamily="2" charset="-122"/>
                <a:ea typeface="华文中宋" panose="02010600040101010101" pitchFamily="2" charset="-122"/>
              </a:rPr>
              <a:t>个元素的任一排列中</a:t>
            </a:r>
            <a:r>
              <a:rPr lang="en-US" altLang="zh-CN" b="1" dirty="0">
                <a:solidFill>
                  <a:srgbClr val="000000"/>
                </a:solidFill>
                <a:ea typeface="华文中宋" panose="02010600040101010101" pitchFamily="2" charset="-122"/>
                <a:cs typeface="Times New Roman" panose="02020603050405020304" pitchFamily="18" charset="0"/>
              </a:rPr>
              <a:t>,</a:t>
            </a:r>
          </a:p>
          <a:p>
            <a:pPr>
              <a:lnSpc>
                <a:spcPct val="150000"/>
              </a:lnSpc>
            </a:pPr>
            <a:r>
              <a:rPr lang="zh-CN" altLang="en-US" b="1" dirty="0">
                <a:solidFill>
                  <a:srgbClr val="000000"/>
                </a:solidFill>
                <a:latin typeface="华文中宋" panose="02010600040101010101" pitchFamily="2" charset="-122"/>
                <a:ea typeface="华文中宋" panose="02010600040101010101" pitchFamily="2" charset="-122"/>
              </a:rPr>
              <a:t>当某两个元素的先后次序与标准次序不同时</a:t>
            </a:r>
            <a:r>
              <a:rPr lang="en-US" altLang="zh-CN" b="1" dirty="0">
                <a:solidFill>
                  <a:srgbClr val="000000"/>
                </a:solidFill>
                <a:ea typeface="华文中宋" panose="02010600040101010101" pitchFamily="2" charset="-122"/>
                <a:cs typeface="Times New Roman" panose="02020603050405020304" pitchFamily="18" charset="0"/>
              </a:rPr>
              <a:t>, </a:t>
            </a:r>
            <a:r>
              <a:rPr lang="zh-CN" altLang="en-US" b="1" dirty="0">
                <a:solidFill>
                  <a:srgbClr val="000000"/>
                </a:solidFill>
                <a:latin typeface="华文中宋" panose="02010600040101010101" pitchFamily="2" charset="-122"/>
                <a:ea typeface="华文中宋" panose="02010600040101010101" pitchFamily="2" charset="-122"/>
              </a:rPr>
              <a:t>就说它们</a:t>
            </a:r>
            <a:endParaRPr lang="zh-CN" altLang="en-US" dirty="0"/>
          </a:p>
          <a:p>
            <a:pPr>
              <a:lnSpc>
                <a:spcPct val="150000"/>
              </a:lnSpc>
            </a:pPr>
            <a:endParaRPr lang="zh-CN" altLang="en-US" dirty="0"/>
          </a:p>
        </p:txBody>
      </p:sp>
      <p:sp>
        <p:nvSpPr>
          <p:cNvPr id="11" name="文本框 10">
            <a:extLst>
              <a:ext uri="{FF2B5EF4-FFF2-40B4-BE49-F238E27FC236}">
                <a16:creationId xmlns:a16="http://schemas.microsoft.com/office/drawing/2014/main" id="{F0057905-A17B-7E4D-521F-17960284241F}"/>
              </a:ext>
            </a:extLst>
          </p:cNvPr>
          <p:cNvSpPr txBox="1"/>
          <p:nvPr/>
        </p:nvSpPr>
        <p:spPr>
          <a:xfrm>
            <a:off x="275368" y="2778544"/>
            <a:ext cx="9049160"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构成一个</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逆序</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lang="zh-CN" altLang="en-US" b="1" dirty="0">
                <a:solidFill>
                  <a:srgbClr val="000000"/>
                </a:solidFill>
                <a:latin typeface="华文中宋" panose="02010600040101010101" pitchFamily="2" charset="-122"/>
                <a:ea typeface="华文中宋" panose="02010600040101010101" pitchFamily="2" charset="-122"/>
              </a:rPr>
              <a:t>一个排列中所有逆序的总数叫做这个</a:t>
            </a:r>
            <a:endParaRPr lang="zh-CN" altLang="en-US" dirty="0"/>
          </a:p>
        </p:txBody>
      </p:sp>
      <p:sp>
        <p:nvSpPr>
          <p:cNvPr id="13" name="文本框 12">
            <a:extLst>
              <a:ext uri="{FF2B5EF4-FFF2-40B4-BE49-F238E27FC236}">
                <a16:creationId xmlns:a16="http://schemas.microsoft.com/office/drawing/2014/main" id="{5BC0CB44-0FD1-ABB1-D701-1E7A10EE138D}"/>
              </a:ext>
            </a:extLst>
          </p:cNvPr>
          <p:cNvSpPr txBox="1"/>
          <p:nvPr/>
        </p:nvSpPr>
        <p:spPr>
          <a:xfrm>
            <a:off x="279388" y="3356992"/>
            <a:ext cx="2996468" cy="523220"/>
          </a:xfrm>
          <a:prstGeom prst="rect">
            <a:avLst/>
          </a:prstGeom>
          <a:noFill/>
        </p:spPr>
        <p:txBody>
          <a:bodyPr wrap="square">
            <a:spAutoFit/>
          </a:bodyPr>
          <a:lstStyle/>
          <a:p>
            <a:pPr lvl="0">
              <a:defRPr/>
            </a:pP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排列的逆序数</a:t>
            </a:r>
            <a:r>
              <a:rPr kumimoji="1" lang="en-US" altLang="zh-CN" sz="2800" b="1" i="0" u="none" strike="noStrike" kern="1200" cap="none" spc="0" normalizeH="0" baseline="0" noProof="0" dirty="0">
                <a:ln>
                  <a:noFill/>
                </a:ln>
                <a:solidFill>
                  <a:schemeClr val="tx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p:sp>
        <p:nvSpPr>
          <p:cNvPr id="15" name="文本框 14">
            <a:extLst>
              <a:ext uri="{FF2B5EF4-FFF2-40B4-BE49-F238E27FC236}">
                <a16:creationId xmlns:a16="http://schemas.microsoft.com/office/drawing/2014/main" id="{07BD9ABA-EDBB-2C44-3146-61FBE4E5E6E7}"/>
              </a:ext>
            </a:extLst>
          </p:cNvPr>
          <p:cNvSpPr txBox="1"/>
          <p:nvPr/>
        </p:nvSpPr>
        <p:spPr>
          <a:xfrm>
            <a:off x="979313" y="3974831"/>
            <a:ext cx="5608911"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逆序数为奇数的排列为</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rPr>
              <a:t>奇排列</a:t>
            </a:r>
            <a:r>
              <a:rPr kumimoji="1" lang="en-US" altLang="zh-CN"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rPr>
              <a:t>;</a:t>
            </a:r>
            <a:endParaRPr lang="en-US" altLang="zh-CN" b="1" dirty="0">
              <a:solidFill>
                <a:srgbClr val="C00000"/>
              </a:solidFill>
              <a:ea typeface="华文中宋" panose="02010600040101010101" pitchFamily="2" charset="-122"/>
              <a:cs typeface="Times New Roman" panose="02020603050405020304" pitchFamily="18" charset="0"/>
            </a:endParaRPr>
          </a:p>
        </p:txBody>
      </p:sp>
      <p:sp>
        <p:nvSpPr>
          <p:cNvPr id="17" name="文本框 16">
            <a:extLst>
              <a:ext uri="{FF2B5EF4-FFF2-40B4-BE49-F238E27FC236}">
                <a16:creationId xmlns:a16="http://schemas.microsoft.com/office/drawing/2014/main" id="{F160C450-53B1-EDF4-16C2-C2616AD13A2E}"/>
              </a:ext>
            </a:extLst>
          </p:cNvPr>
          <p:cNvSpPr txBox="1"/>
          <p:nvPr/>
        </p:nvSpPr>
        <p:spPr>
          <a:xfrm>
            <a:off x="301101" y="5210036"/>
            <a:ext cx="7511259"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以上例</a:t>
            </a:r>
            <a:r>
              <a:rPr kumimoji="1" lang="en-US" altLang="zh-CN" sz="2800" b="1" i="0" u="none" strike="noStrike" kern="1200" cap="none" spc="0" normalizeH="0" baseline="0" noProof="0" dirty="0">
                <a:ln>
                  <a:noFill/>
                </a:ln>
                <a:solidFill>
                  <a:srgbClr val="000000"/>
                </a:solidFill>
                <a:effectLst/>
                <a:uLnTx/>
                <a:uFillTx/>
                <a:ea typeface="华文中宋" panose="02010600040101010101" pitchFamily="2" charset="-122"/>
                <a:cs typeface="Times New Roman" panose="02020603050405020304" pitchFamily="18" charset="0"/>
              </a:rPr>
              <a:t>1.3</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中</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321</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的逆序数为</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3,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是奇排列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p>
        </p:txBody>
      </p:sp>
      <p:sp>
        <p:nvSpPr>
          <p:cNvPr id="3" name="文本框 2">
            <a:extLst>
              <a:ext uri="{FF2B5EF4-FFF2-40B4-BE49-F238E27FC236}">
                <a16:creationId xmlns:a16="http://schemas.microsoft.com/office/drawing/2014/main" id="{9025E45A-E9E5-85A2-037C-963751F59E4D}"/>
              </a:ext>
            </a:extLst>
          </p:cNvPr>
          <p:cNvSpPr txBox="1"/>
          <p:nvPr/>
        </p:nvSpPr>
        <p:spPr>
          <a:xfrm>
            <a:off x="979240" y="4583736"/>
            <a:ext cx="5608911"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逆序数为偶数的排列为</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偶排列</a:t>
            </a:r>
            <a:r>
              <a:rPr kumimoji="1" lang="en-US" altLang="zh-CN"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 </a:t>
            </a:r>
          </a:p>
        </p:txBody>
      </p:sp>
    </p:spTree>
    <p:extLst>
      <p:ext uri="{BB962C8B-B14F-4D97-AF65-F5344CB8AC3E}">
        <p14:creationId xmlns:p14="http://schemas.microsoft.com/office/powerpoint/2010/main" val="240099418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lt">
                                    <p:tmPct val="5000"/>
                                  </p:iterate>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2650"/>
                            </p:stCondLst>
                            <p:childTnLst>
                              <p:par>
                                <p:cTn id="18" presetID="10" presetClass="entr" presetSubtype="0" fill="hold" grpId="0" nodeType="afterEffect">
                                  <p:stCondLst>
                                    <p:cond delay="0"/>
                                  </p:stCondLst>
                                  <p:iterate type="lt">
                                    <p:tmPct val="5000"/>
                                  </p:iterate>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3700"/>
                            </p:stCondLst>
                            <p:childTnLst>
                              <p:par>
                                <p:cTn id="22" presetID="10" presetClass="entr" presetSubtype="0" fill="hold" grpId="0" nodeType="afterEffect">
                                  <p:stCondLst>
                                    <p:cond delay="0"/>
                                  </p:stCondLst>
                                  <p:iterate type="lt">
                                    <p:tmPct val="5000"/>
                                  </p:iterate>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iterate type="lt">
                                    <p:tmPct val="5000"/>
                                  </p:iterate>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825"/>
                            </p:stCondLst>
                            <p:childTnLst>
                              <p:par>
                                <p:cTn id="31" presetID="10" presetClass="entr" presetSubtype="0" fill="hold" grpId="0" nodeType="afterEffect">
                                  <p:stCondLst>
                                    <p:cond delay="0"/>
                                  </p:stCondLst>
                                  <p:iterate type="lt">
                                    <p:tmPct val="5000"/>
                                  </p:iterate>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iterate type="lt">
                                    <p:tmPct val="5000"/>
                                  </p:iterate>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0">
            <a:hlinkClick r:id="rId3" action="ppaction://hlinksldjump"/>
            <a:extLst>
              <a:ext uri="{FF2B5EF4-FFF2-40B4-BE49-F238E27FC236}">
                <a16:creationId xmlns:a16="http://schemas.microsoft.com/office/drawing/2014/main" id="{6ED1EF79-A7DA-43D6-9844-52236878D557}"/>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45060" name="Rectangle 30">
            <a:extLst>
              <a:ext uri="{FF2B5EF4-FFF2-40B4-BE49-F238E27FC236}">
                <a16:creationId xmlns:a16="http://schemas.microsoft.com/office/drawing/2014/main" id="{72C5B6C1-1136-4086-B50D-8BBFBB5B3148}"/>
              </a:ext>
            </a:extLst>
          </p:cNvPr>
          <p:cNvSpPr>
            <a:spLocks noChangeArrowheads="1"/>
          </p:cNvSpPr>
          <p:nvPr/>
        </p:nvSpPr>
        <p:spPr bwMode="auto">
          <a:xfrm>
            <a:off x="450850" y="-9684"/>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sz="2600" b="1" dirty="0">
                <a:solidFill>
                  <a:schemeClr val="bg1"/>
                </a:solidFill>
                <a:latin typeface="Times New Roman" panose="02020603050405020304" pitchFamily="18" charset="0"/>
                <a:ea typeface="华文中宋" panose="02010600040101010101" pitchFamily="2" charset="-122"/>
                <a:cs typeface="Times New Roman" panose="02020603050405020304" pitchFamily="18" charset="0"/>
              </a:rPr>
              <a:t>重点</a:t>
            </a: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问题</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600" b="1" i="0" u="none" strike="noStrike" kern="1200" cap="none" spc="0" normalizeH="0" baseline="0" noProof="0" dirty="0">
                <a:ln>
                  <a:noFill/>
                </a:ln>
                <a:solidFill>
                  <a:schemeClr val="bg1"/>
                </a:solidFill>
                <a:effectLst/>
                <a:uLnTx/>
                <a:uFillTx/>
                <a:latin typeface="华文中宋" panose="02010600040101010101" pitchFamily="2" charset="-122"/>
                <a:ea typeface="华文中宋" panose="02010600040101010101" pitchFamily="2" charset="-122"/>
                <a:cs typeface="Times New Roman" panose="02020603050405020304" pitchFamily="18" charset="0"/>
              </a:rPr>
              <a:t>逆序数的计算</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DFDD0B54-C33A-FD2C-8700-C56D0E2FA0D9}"/>
                  </a:ext>
                </a:extLst>
              </p:cNvPr>
              <p:cNvSpPr txBox="1"/>
              <p:nvPr/>
            </p:nvSpPr>
            <p:spPr>
              <a:xfrm>
                <a:off x="179512" y="1047515"/>
                <a:ext cx="8347212" cy="1954766"/>
              </a:xfrm>
              <a:prstGeom prst="rect">
                <a:avLst/>
              </a:prstGeom>
              <a:noFill/>
            </p:spPr>
            <p:txBody>
              <a:bodyPr wrap="square">
                <a:spAutoFit/>
              </a:bodyPr>
              <a:lstStyle/>
              <a:p>
                <a:pPr>
                  <a:lnSpc>
                    <a:spcPct val="150000"/>
                  </a:lnSpc>
                </a:pPr>
                <a:r>
                  <a:rPr lang="zh-CN" altLang="en-US" b="1" dirty="0">
                    <a:latin typeface="华文中宋" panose="02010600040101010101" pitchFamily="2" charset="-122"/>
                    <a:ea typeface="华文中宋" panose="02010600040101010101" pitchFamily="2" charset="-122"/>
                  </a:rPr>
                  <a:t>若排列</a:t>
                </a:r>
                <a:r>
                  <a:rPr lang="en-US" altLang="zh-CN" b="1" i="1" dirty="0">
                    <a:latin typeface="+mn-lt"/>
                    <a:ea typeface="华文中宋" panose="02010600040101010101" pitchFamily="2" charset="-122"/>
                  </a:rPr>
                  <a:t>i</a:t>
                </a:r>
                <a:r>
                  <a:rPr lang="en-US" altLang="zh-CN" b="1" baseline="-25000" dirty="0">
                    <a:latin typeface="+mn-lt"/>
                    <a:ea typeface="华文中宋" panose="02010600040101010101" pitchFamily="2" charset="-122"/>
                  </a:rPr>
                  <a:t>1</a:t>
                </a:r>
                <a:r>
                  <a:rPr lang="en-US" altLang="zh-CN" b="1" i="1" baseline="-25000" dirty="0">
                    <a:latin typeface="+mn-lt"/>
                    <a:ea typeface="华文中宋" panose="02010600040101010101" pitchFamily="2" charset="-122"/>
                  </a:rPr>
                  <a:t> </a:t>
                </a:r>
                <a:r>
                  <a:rPr lang="en-US" altLang="zh-CN" b="1" i="1" dirty="0">
                    <a:latin typeface="+mn-lt"/>
                    <a:ea typeface="华文中宋" panose="02010600040101010101" pitchFamily="2" charset="-122"/>
                  </a:rPr>
                  <a:t>i</a:t>
                </a:r>
                <a:r>
                  <a:rPr lang="en-US" altLang="zh-CN" b="1" baseline="-25000" dirty="0">
                    <a:latin typeface="+mn-lt"/>
                    <a:ea typeface="华文中宋" panose="02010600040101010101" pitchFamily="2" charset="-122"/>
                  </a:rPr>
                  <a:t>2</a:t>
                </a:r>
                <a:r>
                  <a:rPr lang="en-US" altLang="zh-CN" b="1" i="1" baseline="-25000" dirty="0">
                    <a:latin typeface="+mn-lt"/>
                    <a:ea typeface="华文中宋" panose="02010600040101010101" pitchFamily="2" charset="-122"/>
                  </a:rPr>
                  <a:t>  </a:t>
                </a:r>
                <a:r>
                  <a:rPr lang="en-US" altLang="zh-CN" b="1" i="1" dirty="0">
                    <a:latin typeface="+mn-lt"/>
                    <a:ea typeface="华文中宋" panose="02010600040101010101" pitchFamily="2" charset="-122"/>
                  </a:rPr>
                  <a:t>… i</a:t>
                </a:r>
                <a:r>
                  <a:rPr lang="en-US" altLang="zh-CN" b="1" i="1" baseline="-25000" dirty="0">
                    <a:latin typeface="+mn-lt"/>
                    <a:ea typeface="华文中宋" panose="02010600040101010101" pitchFamily="2" charset="-122"/>
                  </a:rPr>
                  <a:t>n</a:t>
                </a:r>
                <a:r>
                  <a:rPr lang="zh-CN" altLang="en-US" b="1" dirty="0">
                    <a:latin typeface="华文中宋" panose="02010600040101010101" pitchFamily="2" charset="-122"/>
                    <a:ea typeface="华文中宋" panose="02010600040101010101" pitchFamily="2" charset="-122"/>
                  </a:rPr>
                  <a:t>为自然数</a:t>
                </a:r>
                <a:r>
                  <a:rPr lang="en-US" altLang="zh-CN" b="1" dirty="0">
                    <a:latin typeface="+mn-lt"/>
                    <a:ea typeface="华文中宋" panose="02010600040101010101" pitchFamily="2" charset="-122"/>
                  </a:rPr>
                  <a:t>1 2</a:t>
                </a:r>
                <a:r>
                  <a:rPr lang="en-US" altLang="zh-CN" b="1" i="1" dirty="0">
                    <a:latin typeface="+mn-lt"/>
                    <a:ea typeface="华文中宋" panose="02010600040101010101" pitchFamily="2" charset="-122"/>
                  </a:rPr>
                  <a:t> … n </a:t>
                </a:r>
                <a:r>
                  <a:rPr lang="zh-CN" altLang="en-US" b="1" dirty="0">
                    <a:latin typeface="华文中宋" panose="02010600040101010101" pitchFamily="2" charset="-122"/>
                    <a:ea typeface="华文中宋" panose="02010600040101010101" pitchFamily="2" charset="-122"/>
                  </a:rPr>
                  <a:t>的一个排列</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对单个</a:t>
                </a:r>
                <a:endParaRPr lang="en-US" altLang="zh-CN" b="1" dirty="0">
                  <a:latin typeface="华文中宋" panose="02010600040101010101" pitchFamily="2" charset="-122"/>
                  <a:ea typeface="华文中宋" panose="02010600040101010101" pitchFamily="2" charset="-122"/>
                </a:endParaRPr>
              </a:p>
              <a:p>
                <a:pPr>
                  <a:lnSpc>
                    <a:spcPct val="150000"/>
                  </a:lnSpc>
                </a:pPr>
                <a:r>
                  <a:rPr lang="zh-CN" altLang="en-US" b="1" dirty="0">
                    <a:latin typeface="华文中宋" panose="02010600040101010101" pitchFamily="2" charset="-122"/>
                    <a:ea typeface="华文中宋" panose="02010600040101010101" pitchFamily="2" charset="-122"/>
                  </a:rPr>
                  <a:t>元素</a:t>
                </a:r>
                <a:r>
                  <a:rPr lang="en-US" altLang="zh-CN" b="1" i="1" dirty="0" err="1">
                    <a:latin typeface="+mn-lt"/>
                    <a:ea typeface="华文中宋" panose="02010600040101010101" pitchFamily="2" charset="-122"/>
                  </a:rPr>
                  <a:t>i</a:t>
                </a:r>
                <a:r>
                  <a:rPr lang="en-US" altLang="zh-CN" b="1" i="1" baseline="-25000" dirty="0" err="1">
                    <a:latin typeface="+mn-lt"/>
                    <a:ea typeface="华文中宋" panose="02010600040101010101" pitchFamily="2" charset="-122"/>
                  </a:rPr>
                  <a:t>k</a:t>
                </a:r>
                <a:r>
                  <a:rPr lang="en-US" altLang="zh-CN" b="1" dirty="0">
                    <a:latin typeface="+mn-lt"/>
                    <a:ea typeface="华文中宋" panose="02010600040101010101" pitchFamily="2" charset="-122"/>
                  </a:rPr>
                  <a:t>(</a:t>
                </a:r>
                <a:r>
                  <a:rPr lang="en-US" altLang="zh-CN" b="1" i="1" dirty="0">
                    <a:latin typeface="+mn-lt"/>
                    <a:ea typeface="华文中宋" panose="02010600040101010101" pitchFamily="2" charset="-122"/>
                  </a:rPr>
                  <a:t>k=</a:t>
                </a:r>
                <a:r>
                  <a:rPr lang="en-US" altLang="zh-CN" b="1" dirty="0">
                    <a:latin typeface="+mn-lt"/>
                    <a:ea typeface="华文中宋" panose="02010600040101010101" pitchFamily="2" charset="-122"/>
                  </a:rPr>
                  <a:t>1,2,</a:t>
                </a:r>
                <a:r>
                  <a:rPr lang="en-US" altLang="zh-CN" b="1" i="1" dirty="0">
                    <a:latin typeface="+mn-lt"/>
                    <a:ea typeface="华文中宋" panose="02010600040101010101" pitchFamily="2" charset="-122"/>
                  </a:rPr>
                  <a:t>…,n</a:t>
                </a:r>
                <a:r>
                  <a:rPr lang="en-US" altLang="zh-CN" b="1" dirty="0">
                    <a:latin typeface="+mn-lt"/>
                    <a:ea typeface="华文中宋" panose="02010600040101010101" pitchFamily="2" charset="-122"/>
                  </a:rPr>
                  <a:t>)</a:t>
                </a:r>
                <a:r>
                  <a:rPr lang="zh-CN" altLang="en-US" b="1" dirty="0">
                    <a:latin typeface="华文中宋" panose="02010600040101010101" pitchFamily="2" charset="-122"/>
                    <a:ea typeface="华文中宋" panose="02010600040101010101" pitchFamily="2" charset="-122"/>
                  </a:rPr>
                  <a:t>如果</a:t>
                </a:r>
                <a:r>
                  <a:rPr lang="zh-CN" altLang="en-US" b="1" dirty="0">
                    <a:solidFill>
                      <a:srgbClr val="2B2BFF"/>
                    </a:solidFill>
                    <a:latin typeface="华文中宋" panose="02010600040101010101" pitchFamily="2" charset="-122"/>
                    <a:ea typeface="华文中宋" panose="02010600040101010101" pitchFamily="2" charset="-122"/>
                  </a:rPr>
                  <a:t>比</a:t>
                </a:r>
                <a14:m>
                  <m:oMath xmlns:m="http://schemas.openxmlformats.org/officeDocument/2006/math">
                    <m:r>
                      <m:rPr>
                        <m:nor/>
                      </m:rPr>
                      <a:rPr lang="en-US" altLang="zh-CN" b="1" i="1">
                        <a:solidFill>
                          <a:srgbClr val="2B2BFF"/>
                        </a:solidFill>
                        <a:ea typeface="华文中宋" panose="02010600040101010101" pitchFamily="2" charset="-122"/>
                      </a:rPr>
                      <m:t>i</m:t>
                    </m:r>
                    <m:r>
                      <m:rPr>
                        <m:nor/>
                      </m:rPr>
                      <a:rPr lang="en-US" altLang="zh-CN" b="1" i="1" baseline="-25000">
                        <a:solidFill>
                          <a:srgbClr val="2B2BFF"/>
                        </a:solidFill>
                        <a:ea typeface="华文中宋" panose="02010600040101010101" pitchFamily="2" charset="-122"/>
                      </a:rPr>
                      <m:t>k</m:t>
                    </m:r>
                  </m:oMath>
                </a14:m>
                <a:r>
                  <a:rPr lang="zh-CN" altLang="en-US" b="1" dirty="0">
                    <a:solidFill>
                      <a:srgbClr val="2B2BFF"/>
                    </a:solidFill>
                    <a:latin typeface="华文中宋" panose="02010600040101010101" pitchFamily="2" charset="-122"/>
                    <a:ea typeface="华文中宋" panose="02010600040101010101" pitchFamily="2" charset="-122"/>
                  </a:rPr>
                  <a:t>大的且排在</a:t>
                </a:r>
                <a14:m>
                  <m:oMath xmlns:m="http://schemas.openxmlformats.org/officeDocument/2006/math">
                    <m:r>
                      <m:rPr>
                        <m:nor/>
                      </m:rPr>
                      <a:rPr lang="en-US" altLang="zh-CN" b="1" i="1">
                        <a:solidFill>
                          <a:srgbClr val="2B2BFF"/>
                        </a:solidFill>
                        <a:ea typeface="华文中宋" panose="02010600040101010101" pitchFamily="2" charset="-122"/>
                      </a:rPr>
                      <m:t>i</m:t>
                    </m:r>
                    <m:r>
                      <m:rPr>
                        <m:nor/>
                      </m:rPr>
                      <a:rPr lang="en-US" altLang="zh-CN" b="1" i="1" baseline="-25000">
                        <a:solidFill>
                          <a:srgbClr val="2B2BFF"/>
                        </a:solidFill>
                        <a:ea typeface="华文中宋" panose="02010600040101010101" pitchFamily="2" charset="-122"/>
                      </a:rPr>
                      <m:t>k</m:t>
                    </m:r>
                  </m:oMath>
                </a14:m>
                <a:r>
                  <a:rPr lang="zh-CN" altLang="en-US" b="1" dirty="0">
                    <a:solidFill>
                      <a:srgbClr val="2B2BFF"/>
                    </a:solidFill>
                    <a:latin typeface="华文中宋" panose="02010600040101010101" pitchFamily="2" charset="-122"/>
                    <a:ea typeface="华文中宋" panose="02010600040101010101" pitchFamily="2" charset="-122"/>
                  </a:rPr>
                  <a:t>前面的元素</a:t>
                </a:r>
                <a:endParaRPr lang="en-US" altLang="zh-CN" b="1" dirty="0">
                  <a:solidFill>
                    <a:srgbClr val="2B2BFF"/>
                  </a:solidFill>
                  <a:latin typeface="华文中宋" panose="02010600040101010101" pitchFamily="2" charset="-122"/>
                  <a:ea typeface="华文中宋" panose="02010600040101010101" pitchFamily="2" charset="-122"/>
                </a:endParaRPr>
              </a:p>
              <a:p>
                <a:pPr>
                  <a:lnSpc>
                    <a:spcPct val="150000"/>
                  </a:lnSpc>
                </a:pPr>
                <a:r>
                  <a:rPr lang="zh-CN" altLang="en-US" b="1" dirty="0">
                    <a:solidFill>
                      <a:srgbClr val="2B2BFF"/>
                    </a:solidFill>
                    <a:latin typeface="华文中宋" panose="02010600040101010101" pitchFamily="2" charset="-122"/>
                    <a:ea typeface="华文中宋" panose="02010600040101010101" pitchFamily="2" charset="-122"/>
                  </a:rPr>
                  <a:t>有</a:t>
                </a:r>
                <a14:m>
                  <m:oMath xmlns:m="http://schemas.openxmlformats.org/officeDocument/2006/math">
                    <m:r>
                      <m:rPr>
                        <m:nor/>
                      </m:rPr>
                      <a:rPr lang="en-US" altLang="zh-CN" b="1" i="1" dirty="0">
                        <a:solidFill>
                          <a:srgbClr val="2B2BFF"/>
                        </a:solidFill>
                        <a:latin typeface="+mj-lt"/>
                        <a:ea typeface="华文中宋" panose="02010600040101010101" pitchFamily="2" charset="-122"/>
                      </a:rPr>
                      <m:t>t</m:t>
                    </m:r>
                    <m:r>
                      <m:rPr>
                        <m:nor/>
                      </m:rPr>
                      <a:rPr lang="en-US" altLang="zh-CN" b="1" i="1" baseline="-25000">
                        <a:solidFill>
                          <a:srgbClr val="2B2BFF"/>
                        </a:solidFill>
                        <a:latin typeface="+mj-lt"/>
                        <a:ea typeface="华文中宋" panose="02010600040101010101" pitchFamily="2" charset="-122"/>
                      </a:rPr>
                      <m:t>k</m:t>
                    </m:r>
                  </m:oMath>
                </a14:m>
                <a:r>
                  <a:rPr lang="zh-CN" altLang="en-US" b="1" dirty="0">
                    <a:solidFill>
                      <a:srgbClr val="2B2BFF"/>
                    </a:solidFill>
                    <a:latin typeface="华文中宋" panose="02010600040101010101" pitchFamily="2" charset="-122"/>
                    <a:ea typeface="华文中宋" panose="02010600040101010101" pitchFamily="2" charset="-122"/>
                  </a:rPr>
                  <a:t>个</a:t>
                </a:r>
                <a:r>
                  <a:rPr lang="en-US" altLang="zh-CN" b="1" dirty="0">
                    <a:latin typeface="华文中宋" panose="02010600040101010101" pitchFamily="2" charset="-122"/>
                    <a:ea typeface="华文中宋" panose="02010600040101010101" pitchFamily="2" charset="-122"/>
                  </a:rPr>
                  <a:t>, </a:t>
                </a:r>
                <a:r>
                  <a:rPr lang="zh-CN" altLang="en-US" b="1" dirty="0">
                    <a:latin typeface="华文中宋" panose="02010600040101010101" pitchFamily="2" charset="-122"/>
                    <a:ea typeface="华文中宋" panose="02010600040101010101" pitchFamily="2" charset="-122"/>
                  </a:rPr>
                  <a:t>就说</a:t>
                </a:r>
                <a14:m>
                  <m:oMath xmlns:m="http://schemas.openxmlformats.org/officeDocument/2006/math">
                    <m:r>
                      <m:rPr>
                        <m:nor/>
                      </m:rPr>
                      <a:rPr lang="en-US" altLang="zh-CN" b="1" i="1" dirty="0">
                        <a:latin typeface="+mj-lt"/>
                        <a:ea typeface="华文中宋" panose="02010600040101010101" pitchFamily="2" charset="-122"/>
                      </a:rPr>
                      <m:t>t</m:t>
                    </m:r>
                    <m:r>
                      <m:rPr>
                        <m:nor/>
                      </m:rPr>
                      <a:rPr lang="en-US" altLang="zh-CN" b="1" i="1" baseline="-25000">
                        <a:latin typeface="+mj-lt"/>
                        <a:ea typeface="华文中宋" panose="02010600040101010101" pitchFamily="2" charset="-122"/>
                      </a:rPr>
                      <m:t>k</m:t>
                    </m:r>
                  </m:oMath>
                </a14:m>
                <a:r>
                  <a:rPr lang="zh-CN" altLang="en-US" b="1" dirty="0">
                    <a:latin typeface="华文中宋" panose="02010600040101010101" pitchFamily="2" charset="-122"/>
                    <a:ea typeface="华文中宋" panose="02010600040101010101" pitchFamily="2" charset="-122"/>
                  </a:rPr>
                  <a:t>这个元素的逆序数是</a:t>
                </a:r>
                <a14:m>
                  <m:oMath xmlns:m="http://schemas.openxmlformats.org/officeDocument/2006/math">
                    <m:r>
                      <m:rPr>
                        <m:nor/>
                      </m:rPr>
                      <a:rPr lang="en-US" altLang="zh-CN" b="1" i="1" dirty="0">
                        <a:latin typeface="+mj-lt"/>
                        <a:ea typeface="华文中宋" panose="02010600040101010101" pitchFamily="2" charset="-122"/>
                      </a:rPr>
                      <m:t>t</m:t>
                    </m:r>
                    <m:r>
                      <m:rPr>
                        <m:nor/>
                      </m:rPr>
                      <a:rPr lang="en-US" altLang="zh-CN" b="1" i="1" baseline="-25000">
                        <a:latin typeface="+mj-lt"/>
                        <a:ea typeface="华文中宋" panose="02010600040101010101" pitchFamily="2" charset="-122"/>
                      </a:rPr>
                      <m:t>k</m:t>
                    </m:r>
                  </m:oMath>
                </a14:m>
                <a:r>
                  <a:rPr lang="en-US" altLang="zh-CN" b="1" dirty="0">
                    <a:ea typeface="华文中宋" panose="02010600040101010101" pitchFamily="2" charset="-122"/>
                    <a:cs typeface="Times New Roman" panose="02020603050405020304" pitchFamily="18" charset="0"/>
                  </a:rPr>
                  <a:t>.</a:t>
                </a:r>
                <a:endParaRPr lang="zh-CN" altLang="en-US" b="1" dirty="0">
                  <a:latin typeface="华文中宋" panose="02010600040101010101" pitchFamily="2" charset="-122"/>
                  <a:ea typeface="华文中宋" panose="02010600040101010101" pitchFamily="2" charset="-122"/>
                </a:endParaRPr>
              </a:p>
            </p:txBody>
          </p:sp>
        </mc:Choice>
        <mc:Fallback xmlns="">
          <p:sp>
            <p:nvSpPr>
              <p:cNvPr id="3" name="文本框 2">
                <a:extLst>
                  <a:ext uri="{FF2B5EF4-FFF2-40B4-BE49-F238E27FC236}">
                    <a16:creationId xmlns:a16="http://schemas.microsoft.com/office/drawing/2014/main" id="{DFDD0B54-C33A-FD2C-8700-C56D0E2FA0D9}"/>
                  </a:ext>
                </a:extLst>
              </p:cNvPr>
              <p:cNvSpPr txBox="1">
                <a:spLocks noRot="1" noChangeAspect="1" noMove="1" noResize="1" noEditPoints="1" noAdjustHandles="1" noChangeArrowheads="1" noChangeShapeType="1" noTextEdit="1"/>
              </p:cNvSpPr>
              <p:nvPr/>
            </p:nvSpPr>
            <p:spPr>
              <a:xfrm>
                <a:off x="179512" y="1047515"/>
                <a:ext cx="8347212" cy="1954766"/>
              </a:xfrm>
              <a:prstGeom prst="rect">
                <a:avLst/>
              </a:prstGeom>
              <a:blipFill>
                <a:blip r:embed="rId4"/>
                <a:stretch>
                  <a:fillRect l="-1460" r="-438" b="-7788"/>
                </a:stretch>
              </a:blipFill>
            </p:spPr>
            <p:txBody>
              <a:bodyPr/>
              <a:lstStyle/>
              <a:p>
                <a:r>
                  <a:rPr lang="zh-CN" altLang="en-US">
                    <a:noFill/>
                  </a:rPr>
                  <a:t> </a:t>
                </a:r>
              </a:p>
            </p:txBody>
          </p:sp>
        </mc:Fallback>
      </mc:AlternateContent>
      <p:graphicFrame>
        <p:nvGraphicFramePr>
          <p:cNvPr id="4" name="Object 11">
            <a:extLst>
              <a:ext uri="{FF2B5EF4-FFF2-40B4-BE49-F238E27FC236}">
                <a16:creationId xmlns:a16="http://schemas.microsoft.com/office/drawing/2014/main" id="{3E9B940B-16D8-B664-2E2F-A935E26DF378}"/>
              </a:ext>
            </a:extLst>
          </p:cNvPr>
          <p:cNvGraphicFramePr>
            <a:graphicFrameLocks noChangeAspect="1"/>
          </p:cNvGraphicFramePr>
          <p:nvPr>
            <p:extLst>
              <p:ext uri="{D42A27DB-BD31-4B8C-83A1-F6EECF244321}">
                <p14:modId xmlns:p14="http://schemas.microsoft.com/office/powerpoint/2010/main" val="1006733958"/>
              </p:ext>
            </p:extLst>
          </p:nvPr>
        </p:nvGraphicFramePr>
        <p:xfrm>
          <a:off x="813519" y="4607422"/>
          <a:ext cx="2781300" cy="595313"/>
        </p:xfrm>
        <a:graphic>
          <a:graphicData uri="http://schemas.openxmlformats.org/presentationml/2006/ole">
            <mc:AlternateContent xmlns:mc="http://schemas.openxmlformats.org/markup-compatibility/2006">
              <mc:Choice xmlns:v="urn:schemas-microsoft-com:vml" Requires="v">
                <p:oleObj spid="_x0000_s2089" name="Equation" r:id="rId5" imgW="1066680" imgH="228600" progId="Equation.DSMT4">
                  <p:embed/>
                </p:oleObj>
              </mc:Choice>
              <mc:Fallback>
                <p:oleObj name="Equation" r:id="rId5" imgW="1066680" imgH="228600" progId="Equation.DSMT4">
                  <p:embed/>
                  <p:pic>
                    <p:nvPicPr>
                      <p:cNvPr id="4" name="Object 11">
                        <a:extLst>
                          <a:ext uri="{FF2B5EF4-FFF2-40B4-BE49-F238E27FC236}">
                            <a16:creationId xmlns:a16="http://schemas.microsoft.com/office/drawing/2014/main" id="{3E9B940B-16D8-B664-2E2F-A935E26DF378}"/>
                          </a:ext>
                        </a:extLst>
                      </p:cNvPr>
                      <p:cNvPicPr>
                        <a:picLocks noChangeAspect="1" noChangeArrowheads="1"/>
                      </p:cNvPicPr>
                      <p:nvPr/>
                    </p:nvPicPr>
                    <p:blipFill>
                      <a:blip r:embed="rId6"/>
                      <a:srcRect/>
                      <a:stretch>
                        <a:fillRect/>
                      </a:stretch>
                    </p:blipFill>
                    <p:spPr bwMode="auto">
                      <a:xfrm>
                        <a:off x="813519" y="4607422"/>
                        <a:ext cx="2781300" cy="595313"/>
                      </a:xfrm>
                      <a:prstGeom prst="rect">
                        <a:avLst/>
                      </a:prstGeom>
                      <a:noFill/>
                      <a:ln>
                        <a:noFill/>
                      </a:ln>
                      <a:effectLst/>
                    </p:spPr>
                  </p:pic>
                </p:oleObj>
              </mc:Fallback>
            </mc:AlternateContent>
          </a:graphicData>
        </a:graphic>
      </p:graphicFrame>
      <p:graphicFrame>
        <p:nvGraphicFramePr>
          <p:cNvPr id="2" name="Object 11">
            <a:extLst>
              <a:ext uri="{FF2B5EF4-FFF2-40B4-BE49-F238E27FC236}">
                <a16:creationId xmlns:a16="http://schemas.microsoft.com/office/drawing/2014/main" id="{AE19EA29-77DD-D37C-E3E2-E85797265BE0}"/>
              </a:ext>
            </a:extLst>
          </p:cNvPr>
          <p:cNvGraphicFramePr>
            <a:graphicFrameLocks noChangeAspect="1"/>
          </p:cNvGraphicFramePr>
          <p:nvPr>
            <p:extLst>
              <p:ext uri="{D42A27DB-BD31-4B8C-83A1-F6EECF244321}">
                <p14:modId xmlns:p14="http://schemas.microsoft.com/office/powerpoint/2010/main" val="1115312652"/>
              </p:ext>
            </p:extLst>
          </p:nvPr>
        </p:nvGraphicFramePr>
        <p:xfrm>
          <a:off x="3594819" y="4293096"/>
          <a:ext cx="4073525" cy="1223963"/>
        </p:xfrm>
        <a:graphic>
          <a:graphicData uri="http://schemas.openxmlformats.org/presentationml/2006/ole">
            <mc:AlternateContent xmlns:mc="http://schemas.openxmlformats.org/markup-compatibility/2006">
              <mc:Choice xmlns:v="urn:schemas-microsoft-com:vml" Requires="v">
                <p:oleObj spid="_x0000_s2090" name="Equation" r:id="rId7" imgW="1562040" imgH="469800" progId="Equation.DSMT4">
                  <p:embed/>
                </p:oleObj>
              </mc:Choice>
              <mc:Fallback>
                <p:oleObj name="Equation" r:id="rId7" imgW="1562040" imgH="469800" progId="Equation.DSMT4">
                  <p:embed/>
                  <p:pic>
                    <p:nvPicPr>
                      <p:cNvPr id="4" name="Object 11">
                        <a:extLst>
                          <a:ext uri="{FF2B5EF4-FFF2-40B4-BE49-F238E27FC236}">
                            <a16:creationId xmlns:a16="http://schemas.microsoft.com/office/drawing/2014/main" id="{3E9B940B-16D8-B664-2E2F-A935E26DF378}"/>
                          </a:ext>
                        </a:extLst>
                      </p:cNvPr>
                      <p:cNvPicPr>
                        <a:picLocks noChangeAspect="1" noChangeArrowheads="1"/>
                      </p:cNvPicPr>
                      <p:nvPr/>
                    </p:nvPicPr>
                    <p:blipFill>
                      <a:blip r:embed="rId8"/>
                      <a:srcRect/>
                      <a:stretch>
                        <a:fillRect/>
                      </a:stretch>
                    </p:blipFill>
                    <p:spPr bwMode="auto">
                      <a:xfrm>
                        <a:off x="3594819" y="4293096"/>
                        <a:ext cx="4073525" cy="1223963"/>
                      </a:xfrm>
                      <a:prstGeom prst="rect">
                        <a:avLst/>
                      </a:prstGeom>
                      <a:noFill/>
                      <a:ln>
                        <a:noFill/>
                      </a:ln>
                      <a:effectLst/>
                    </p:spPr>
                  </p:pic>
                </p:oleObj>
              </mc:Fallback>
            </mc:AlternateContent>
          </a:graphicData>
        </a:graphic>
      </p:graphicFrame>
      <p:sp>
        <p:nvSpPr>
          <p:cNvPr id="8" name="文本框 7">
            <a:extLst>
              <a:ext uri="{FF2B5EF4-FFF2-40B4-BE49-F238E27FC236}">
                <a16:creationId xmlns:a16="http://schemas.microsoft.com/office/drawing/2014/main" id="{96AE7051-C9EA-3F75-F430-DB6809E0E660}"/>
              </a:ext>
            </a:extLst>
          </p:cNvPr>
          <p:cNvSpPr txBox="1"/>
          <p:nvPr/>
        </p:nvSpPr>
        <p:spPr>
          <a:xfrm>
            <a:off x="899592" y="631712"/>
            <a:ext cx="7913168"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对于任意排列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其逆序数可参考按以下方法计算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299ABE73-4A4C-CB4D-9057-161CBF07FBA3}"/>
                  </a:ext>
                </a:extLst>
              </p:cNvPr>
              <p:cNvSpPr txBox="1"/>
              <p:nvPr/>
            </p:nvSpPr>
            <p:spPr>
              <a:xfrm>
                <a:off x="251520" y="2968812"/>
                <a:ext cx="8078961" cy="1308435"/>
              </a:xfrm>
              <a:prstGeom prst="rect">
                <a:avLst/>
              </a:prstGeom>
              <a:noFill/>
            </p:spPr>
            <p:txBody>
              <a:bodyPr wrap="square">
                <a:spAutoFit/>
              </a:bodyPr>
              <a:lstStyle/>
              <a:p>
                <a:pPr>
                  <a:lnSpc>
                    <a:spcPct val="150000"/>
                  </a:lnSpc>
                </a:pPr>
                <a:r>
                  <a:rPr lang="zh-CN" altLang="en-US" b="1" dirty="0">
                    <a:latin typeface="华文中宋" panose="02010600040101010101" pitchFamily="2" charset="-122"/>
                    <a:ea typeface="华文中宋" panose="02010600040101010101" pitchFamily="2" charset="-122"/>
                  </a:rPr>
                  <a:t>      因此</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排列</a:t>
                </a:r>
                <a14:m>
                  <m:oMath xmlns:m="http://schemas.openxmlformats.org/officeDocument/2006/math">
                    <m:r>
                      <m:rPr>
                        <m:nor/>
                      </m:rPr>
                      <a:rPr lang="en-US" altLang="zh-CN" b="1" i="1">
                        <a:solidFill>
                          <a:srgbClr val="C00000"/>
                        </a:solidFill>
                        <a:ea typeface="华文中宋" panose="02010600040101010101" pitchFamily="2" charset="-122"/>
                      </a:rPr>
                      <m:t>i</m:t>
                    </m:r>
                    <m:r>
                      <m:rPr>
                        <m:nor/>
                      </m:rPr>
                      <a:rPr lang="en-US" altLang="zh-CN" b="1" baseline="-25000">
                        <a:solidFill>
                          <a:srgbClr val="C00000"/>
                        </a:solidFill>
                        <a:ea typeface="华文中宋" panose="02010600040101010101" pitchFamily="2" charset="-122"/>
                      </a:rPr>
                      <m:t>1</m:t>
                    </m:r>
                    <m:r>
                      <m:rPr>
                        <m:nor/>
                      </m:rPr>
                      <a:rPr lang="en-US" altLang="zh-CN" b="1" i="1">
                        <a:solidFill>
                          <a:srgbClr val="C00000"/>
                        </a:solidFill>
                        <a:ea typeface="华文中宋" panose="02010600040101010101" pitchFamily="2" charset="-122"/>
                      </a:rPr>
                      <m:t> </m:t>
                    </m:r>
                    <m:r>
                      <m:rPr>
                        <m:nor/>
                      </m:rPr>
                      <a:rPr lang="en-US" altLang="zh-CN" b="1" i="1">
                        <a:solidFill>
                          <a:srgbClr val="C00000"/>
                        </a:solidFill>
                        <a:ea typeface="华文中宋" panose="02010600040101010101" pitchFamily="2" charset="-122"/>
                      </a:rPr>
                      <m:t>i</m:t>
                    </m:r>
                    <m:r>
                      <m:rPr>
                        <m:nor/>
                      </m:rPr>
                      <a:rPr lang="en-US" altLang="zh-CN" b="1" baseline="-25000">
                        <a:solidFill>
                          <a:srgbClr val="C00000"/>
                        </a:solidFill>
                        <a:ea typeface="华文中宋" panose="02010600040101010101" pitchFamily="2" charset="-122"/>
                      </a:rPr>
                      <m:t>2</m:t>
                    </m:r>
                    <m:r>
                      <m:rPr>
                        <m:nor/>
                      </m:rPr>
                      <a:rPr lang="en-US" altLang="zh-CN" b="1" i="1">
                        <a:solidFill>
                          <a:srgbClr val="C00000"/>
                        </a:solidFill>
                        <a:ea typeface="华文中宋" panose="02010600040101010101" pitchFamily="2" charset="-122"/>
                      </a:rPr>
                      <m:t>  …</m:t>
                    </m:r>
                    <m:r>
                      <m:rPr>
                        <m:nor/>
                      </m:rPr>
                      <a:rPr lang="en-US" altLang="zh-CN" b="1" i="1" dirty="0" smtClean="0">
                        <a:solidFill>
                          <a:srgbClr val="C00000"/>
                        </a:solidFill>
                        <a:ea typeface="华文中宋" panose="02010600040101010101" pitchFamily="2" charset="-122"/>
                      </a:rPr>
                      <m:t>i</m:t>
                    </m:r>
                    <m:r>
                      <m:rPr>
                        <m:nor/>
                      </m:rPr>
                      <a:rPr lang="en-US" altLang="zh-CN" b="1" i="1" baseline="-25000" dirty="0" smtClean="0">
                        <a:solidFill>
                          <a:srgbClr val="C00000"/>
                        </a:solidFill>
                        <a:ea typeface="华文中宋" panose="02010600040101010101" pitchFamily="2" charset="-122"/>
                      </a:rPr>
                      <m:t>n</m:t>
                    </m:r>
                  </m:oMath>
                </a14:m>
                <a:r>
                  <a:rPr lang="zh-CN" altLang="en-US" b="1" dirty="0">
                    <a:latin typeface="华文中宋" panose="02010600040101010101" pitchFamily="2" charset="-122"/>
                    <a:ea typeface="华文中宋" panose="02010600040101010101" pitchFamily="2" charset="-122"/>
                  </a:rPr>
                  <a:t>的逆序数为所有元素的逆序数之和</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记为</a:t>
                </a:r>
                <a14:m>
                  <m:oMath xmlns:m="http://schemas.openxmlformats.org/officeDocument/2006/math">
                    <m:r>
                      <a:rPr lang="zh-CN" altLang="en-US" b="1" i="1" smtClean="0">
                        <a:solidFill>
                          <a:srgbClr val="C00000"/>
                        </a:solidFill>
                        <a:latin typeface="Cambria Math" panose="02040503050406030204" pitchFamily="18" charset="0"/>
                        <a:ea typeface="华文中宋" panose="02010600040101010101" pitchFamily="2" charset="-122"/>
                      </a:rPr>
                      <m:t>𝝉</m:t>
                    </m:r>
                    <m:r>
                      <m:rPr>
                        <m:nor/>
                      </m:rPr>
                      <a:rPr lang="en-US" altLang="zh-CN" b="1">
                        <a:solidFill>
                          <a:srgbClr val="C00000"/>
                        </a:solidFill>
                        <a:ea typeface="华文中宋" panose="02010600040101010101" pitchFamily="2" charset="-122"/>
                      </a:rPr>
                      <m:t>(</m:t>
                    </m:r>
                    <m:r>
                      <m:rPr>
                        <m:nor/>
                      </m:rPr>
                      <a:rPr lang="en-US" altLang="zh-CN" b="1" i="1">
                        <a:solidFill>
                          <a:srgbClr val="C00000"/>
                        </a:solidFill>
                        <a:ea typeface="华文中宋" panose="02010600040101010101" pitchFamily="2" charset="-122"/>
                      </a:rPr>
                      <m:t>i</m:t>
                    </m:r>
                    <m:r>
                      <m:rPr>
                        <m:nor/>
                      </m:rPr>
                      <a:rPr lang="en-US" altLang="zh-CN" b="1" baseline="-25000">
                        <a:solidFill>
                          <a:srgbClr val="C00000"/>
                        </a:solidFill>
                        <a:ea typeface="华文中宋" panose="02010600040101010101" pitchFamily="2" charset="-122"/>
                      </a:rPr>
                      <m:t>1</m:t>
                    </m:r>
                    <m:r>
                      <m:rPr>
                        <m:nor/>
                      </m:rPr>
                      <a:rPr lang="en-US" altLang="zh-CN" b="1" i="1">
                        <a:solidFill>
                          <a:srgbClr val="C00000"/>
                        </a:solidFill>
                        <a:ea typeface="华文中宋" panose="02010600040101010101" pitchFamily="2" charset="-122"/>
                      </a:rPr>
                      <m:t> </m:t>
                    </m:r>
                    <m:r>
                      <m:rPr>
                        <m:nor/>
                      </m:rPr>
                      <a:rPr lang="en-US" altLang="zh-CN" b="1" i="1">
                        <a:solidFill>
                          <a:srgbClr val="C00000"/>
                        </a:solidFill>
                        <a:ea typeface="华文中宋" panose="02010600040101010101" pitchFamily="2" charset="-122"/>
                      </a:rPr>
                      <m:t>i</m:t>
                    </m:r>
                    <m:r>
                      <m:rPr>
                        <m:nor/>
                      </m:rPr>
                      <a:rPr lang="en-US" altLang="zh-CN" b="1" baseline="-25000">
                        <a:solidFill>
                          <a:srgbClr val="C00000"/>
                        </a:solidFill>
                        <a:ea typeface="华文中宋" panose="02010600040101010101" pitchFamily="2" charset="-122"/>
                      </a:rPr>
                      <m:t>2</m:t>
                    </m:r>
                    <m:r>
                      <m:rPr>
                        <m:nor/>
                      </m:rPr>
                      <a:rPr lang="en-US" altLang="zh-CN" b="1" i="1">
                        <a:solidFill>
                          <a:srgbClr val="C00000"/>
                        </a:solidFill>
                        <a:ea typeface="华文中宋" panose="02010600040101010101" pitchFamily="2" charset="-122"/>
                      </a:rPr>
                      <m:t>  …</m:t>
                    </m:r>
                    <m:r>
                      <m:rPr>
                        <m:nor/>
                      </m:rPr>
                      <a:rPr lang="en-US" altLang="zh-CN" b="1" i="1" dirty="0">
                        <a:solidFill>
                          <a:srgbClr val="C00000"/>
                        </a:solidFill>
                        <a:ea typeface="华文中宋" panose="02010600040101010101" pitchFamily="2" charset="-122"/>
                      </a:rPr>
                      <m:t>i</m:t>
                    </m:r>
                    <m:r>
                      <m:rPr>
                        <m:nor/>
                      </m:rPr>
                      <a:rPr lang="en-US" altLang="zh-CN" b="1" i="1" baseline="-25000" dirty="0">
                        <a:solidFill>
                          <a:srgbClr val="C00000"/>
                        </a:solidFill>
                        <a:ea typeface="华文中宋" panose="02010600040101010101" pitchFamily="2" charset="-122"/>
                      </a:rPr>
                      <m:t>n</m:t>
                    </m:r>
                    <m:r>
                      <m:rPr>
                        <m:nor/>
                      </m:rPr>
                      <a:rPr lang="en-US" altLang="zh-CN" b="1" smtClean="0">
                        <a:solidFill>
                          <a:srgbClr val="C00000"/>
                        </a:solidFill>
                        <a:ea typeface="华文中宋" panose="02010600040101010101" pitchFamily="2" charset="-122"/>
                      </a:rPr>
                      <m:t>)</m:t>
                    </m:r>
                    <m:r>
                      <a:rPr lang="zh-CN" altLang="en-US" b="1" i="1">
                        <a:latin typeface="Cambria Math" panose="02040503050406030204" pitchFamily="18" charset="0"/>
                        <a:ea typeface="华文中宋" panose="02010600040101010101" pitchFamily="2" charset="-122"/>
                      </a:rPr>
                      <m:t>，</m:t>
                    </m:r>
                  </m:oMath>
                </a14:m>
                <a:r>
                  <a:rPr lang="zh-CN" altLang="en-US" b="1" dirty="0">
                    <a:latin typeface="华文中宋" panose="02010600040101010101" pitchFamily="2" charset="-122"/>
                    <a:ea typeface="华文中宋" panose="02010600040101010101" pitchFamily="2" charset="-122"/>
                  </a:rPr>
                  <a:t>故此排列的</a:t>
                </a:r>
                <a:r>
                  <a:rPr lang="zh-CN" altLang="en-US" b="1" dirty="0">
                    <a:solidFill>
                      <a:srgbClr val="2B2BFF"/>
                    </a:solidFill>
                    <a:latin typeface="华文中宋" panose="02010600040101010101" pitchFamily="2" charset="-122"/>
                    <a:ea typeface="华文中宋" panose="02010600040101010101" pitchFamily="2" charset="-122"/>
                  </a:rPr>
                  <a:t>逆序数</a:t>
                </a:r>
                <a:r>
                  <a:rPr lang="zh-CN" altLang="en-US" b="1" dirty="0">
                    <a:latin typeface="华文中宋" panose="02010600040101010101" pitchFamily="2" charset="-122"/>
                    <a:ea typeface="华文中宋" panose="02010600040101010101" pitchFamily="2" charset="-122"/>
                  </a:rPr>
                  <a:t>为</a:t>
                </a:r>
                <a:endParaRPr lang="zh-CN" altLang="en-US" dirty="0"/>
              </a:p>
            </p:txBody>
          </p:sp>
        </mc:Choice>
        <mc:Fallback xmlns="">
          <p:sp>
            <p:nvSpPr>
              <p:cNvPr id="6" name="文本框 5">
                <a:extLst>
                  <a:ext uri="{FF2B5EF4-FFF2-40B4-BE49-F238E27FC236}">
                    <a16:creationId xmlns:a16="http://schemas.microsoft.com/office/drawing/2014/main" id="{299ABE73-4A4C-CB4D-9057-161CBF07FBA3}"/>
                  </a:ext>
                </a:extLst>
              </p:cNvPr>
              <p:cNvSpPr txBox="1">
                <a:spLocks noRot="1" noChangeAspect="1" noMove="1" noResize="1" noEditPoints="1" noAdjustHandles="1" noChangeArrowheads="1" noChangeShapeType="1" noTextEdit="1"/>
              </p:cNvSpPr>
              <p:nvPr/>
            </p:nvSpPr>
            <p:spPr>
              <a:xfrm>
                <a:off x="251520" y="2968812"/>
                <a:ext cx="8078961" cy="1308435"/>
              </a:xfrm>
              <a:prstGeom prst="rect">
                <a:avLst/>
              </a:prstGeom>
              <a:blipFill>
                <a:blip r:embed="rId9"/>
                <a:stretch>
                  <a:fillRect l="-1508" r="-1056" b="-1209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2625887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A395711-67C8-C245-B53B-53F072D93C7E}"/>
              </a:ext>
            </a:extLst>
          </p:cNvPr>
          <p:cNvSpPr>
            <a:spLocks noChangeArrowheads="1"/>
          </p:cNvSpPr>
          <p:nvPr/>
        </p:nvSpPr>
        <p:spPr bwMode="auto">
          <a:xfrm>
            <a:off x="611560" y="548680"/>
            <a:ext cx="4271963"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3200" b="1" dirty="0">
                <a:solidFill>
                  <a:schemeClr val="tx2"/>
                </a:solidFill>
                <a:ea typeface="黑体" panose="02010609060101010101" pitchFamily="49" charset="-122"/>
              </a:rPr>
              <a:t>计算排列逆序数的方法</a:t>
            </a:r>
            <a:endParaRPr lang="zh-CN" altLang="en-US" sz="2800" b="1" dirty="0">
              <a:solidFill>
                <a:schemeClr val="tx2"/>
              </a:solidFill>
              <a:ea typeface="黑体" panose="02010609060101010101" pitchFamily="49" charset="-122"/>
            </a:endParaRPr>
          </a:p>
        </p:txBody>
      </p:sp>
      <p:sp>
        <p:nvSpPr>
          <p:cNvPr id="3" name="Text Box 3">
            <a:extLst>
              <a:ext uri="{FF2B5EF4-FFF2-40B4-BE49-F238E27FC236}">
                <a16:creationId xmlns:a16="http://schemas.microsoft.com/office/drawing/2014/main" id="{D9367806-5080-EF40-BB29-22861C8D6F9D}"/>
              </a:ext>
            </a:extLst>
          </p:cNvPr>
          <p:cNvSpPr txBox="1">
            <a:spLocks noChangeArrowheads="1"/>
          </p:cNvSpPr>
          <p:nvPr/>
        </p:nvSpPr>
        <p:spPr bwMode="auto">
          <a:xfrm>
            <a:off x="611560" y="1234480"/>
            <a:ext cx="10747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solidFill>
                  <a:srgbClr val="FF0000"/>
                </a:solidFill>
                <a:latin typeface="黑体" panose="02010609060101010101" pitchFamily="49" charset="-122"/>
                <a:ea typeface="黑体" panose="02010609060101010101" pitchFamily="49" charset="-122"/>
              </a:rPr>
              <a:t>方法</a:t>
            </a:r>
            <a:r>
              <a:rPr lang="en-US" altLang="zh-CN" sz="2800" b="1" dirty="0">
                <a:solidFill>
                  <a:srgbClr val="FF0000"/>
                </a:solidFill>
                <a:latin typeface="黑体" panose="02010609060101010101" pitchFamily="49" charset="-122"/>
                <a:ea typeface="黑体" panose="02010609060101010101" pitchFamily="49" charset="-122"/>
              </a:rPr>
              <a:t>1</a:t>
            </a:r>
          </a:p>
        </p:txBody>
      </p:sp>
      <p:grpSp>
        <p:nvGrpSpPr>
          <p:cNvPr id="4" name="Group 4">
            <a:extLst>
              <a:ext uri="{FF2B5EF4-FFF2-40B4-BE49-F238E27FC236}">
                <a16:creationId xmlns:a16="http://schemas.microsoft.com/office/drawing/2014/main" id="{FDDA3D9C-F643-CA43-BDBB-C98E1FA9A090}"/>
              </a:ext>
            </a:extLst>
          </p:cNvPr>
          <p:cNvGrpSpPr>
            <a:grpSpLocks/>
          </p:cNvGrpSpPr>
          <p:nvPr/>
        </p:nvGrpSpPr>
        <p:grpSpPr bwMode="auto">
          <a:xfrm>
            <a:off x="611560" y="1948855"/>
            <a:ext cx="7429500" cy="1800225"/>
            <a:chOff x="960" y="1120"/>
            <a:chExt cx="4680" cy="1134"/>
          </a:xfrm>
        </p:grpSpPr>
        <p:sp>
          <p:nvSpPr>
            <p:cNvPr id="5" name="Text Box 5">
              <a:extLst>
                <a:ext uri="{FF2B5EF4-FFF2-40B4-BE49-F238E27FC236}">
                  <a16:creationId xmlns:a16="http://schemas.microsoft.com/office/drawing/2014/main" id="{784361D5-1B5A-204D-A049-CEABACA58FA9}"/>
                </a:ext>
              </a:extLst>
            </p:cNvPr>
            <p:cNvSpPr txBox="1">
              <a:spLocks noChangeArrowheads="1"/>
            </p:cNvSpPr>
            <p:nvPr/>
          </p:nvSpPr>
          <p:spPr bwMode="auto">
            <a:xfrm>
              <a:off x="960" y="1120"/>
              <a:ext cx="4680" cy="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solidFill>
                    <a:schemeClr val="tx2"/>
                  </a:solidFill>
                </a:rPr>
                <a:t>分别计算出排在                         前面比它大的数</a:t>
              </a:r>
            </a:p>
            <a:p>
              <a:r>
                <a:rPr lang="zh-CN" altLang="en-US" sz="2800" b="1" dirty="0">
                  <a:solidFill>
                    <a:schemeClr val="tx2"/>
                  </a:solidFill>
                </a:rPr>
                <a:t>码之和即分别算出                            这    个元素</a:t>
              </a:r>
            </a:p>
            <a:p>
              <a:r>
                <a:rPr lang="zh-CN" altLang="en-US" sz="2800" b="1" dirty="0">
                  <a:solidFill>
                    <a:schemeClr val="tx2"/>
                  </a:solidFill>
                </a:rPr>
                <a:t>的逆序数，这个元素的逆序数的总和即为所求</a:t>
              </a:r>
            </a:p>
            <a:p>
              <a:r>
                <a:rPr lang="zh-CN" altLang="en-US" sz="2800" b="1" dirty="0">
                  <a:solidFill>
                    <a:schemeClr val="tx2"/>
                  </a:solidFill>
                </a:rPr>
                <a:t>排列的逆序数</a:t>
              </a:r>
              <a:r>
                <a:rPr lang="en-US" altLang="zh-CN" sz="2800" b="1" dirty="0">
                  <a:solidFill>
                    <a:schemeClr val="tx2"/>
                  </a:solidFill>
                </a:rPr>
                <a:t>.</a:t>
              </a:r>
            </a:p>
          </p:txBody>
        </p:sp>
        <p:pic>
          <p:nvPicPr>
            <p:cNvPr id="6" name="Object 6">
              <a:extLst>
                <a:ext uri="{FF2B5EF4-FFF2-40B4-BE49-F238E27FC236}">
                  <a16:creationId xmlns:a16="http://schemas.microsoft.com/office/drawing/2014/main" id="{3C132A11-F0AD-524A-A97E-D988ECE960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2" y="1200"/>
              <a:ext cx="1392"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Object 7">
              <a:extLst>
                <a:ext uri="{FF2B5EF4-FFF2-40B4-BE49-F238E27FC236}">
                  <a16:creationId xmlns:a16="http://schemas.microsoft.com/office/drawing/2014/main" id="{30DCF155-57B6-B640-B545-21D03288A1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 y="1440"/>
              <a:ext cx="1392"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Object 8">
              <a:extLst>
                <a:ext uri="{FF2B5EF4-FFF2-40B4-BE49-F238E27FC236}">
                  <a16:creationId xmlns:a16="http://schemas.microsoft.com/office/drawing/2014/main" id="{048001EF-8C52-E740-B8EF-1249A5291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4" y="1488"/>
              <a:ext cx="15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9" name="Rectangle 2">
            <a:extLst>
              <a:ext uri="{FF2B5EF4-FFF2-40B4-BE49-F238E27FC236}">
                <a16:creationId xmlns:a16="http://schemas.microsoft.com/office/drawing/2014/main" id="{8A29D262-3869-5A4B-95B4-9C86CDE9E229}"/>
              </a:ext>
            </a:extLst>
          </p:cNvPr>
          <p:cNvSpPr>
            <a:spLocks noChangeArrowheads="1"/>
          </p:cNvSpPr>
          <p:nvPr/>
        </p:nvSpPr>
        <p:spPr bwMode="auto">
          <a:xfrm>
            <a:off x="611560" y="4333280"/>
            <a:ext cx="73596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dirty="0">
                <a:solidFill>
                  <a:schemeClr val="tx2"/>
                </a:solidFill>
              </a:rPr>
              <a:t>分别计算出排列中每个元素前面比它大的数码</a:t>
            </a:r>
          </a:p>
          <a:p>
            <a:r>
              <a:rPr lang="zh-CN" altLang="en-US" sz="2800" b="1" dirty="0">
                <a:solidFill>
                  <a:schemeClr val="tx2"/>
                </a:solidFill>
              </a:rPr>
              <a:t>个数之和，即算出排列中每个元素的逆序数，</a:t>
            </a:r>
          </a:p>
          <a:p>
            <a:r>
              <a:rPr lang="zh-CN" altLang="en-US" sz="2800" b="1" dirty="0">
                <a:solidFill>
                  <a:schemeClr val="tx2"/>
                </a:solidFill>
              </a:rPr>
              <a:t>这每个元素的逆序数之总和即为所求排列的逆</a:t>
            </a:r>
          </a:p>
          <a:p>
            <a:r>
              <a:rPr lang="zh-CN" altLang="en-US" sz="2800" b="1" dirty="0">
                <a:solidFill>
                  <a:schemeClr val="tx2"/>
                </a:solidFill>
              </a:rPr>
              <a:t>序数</a:t>
            </a:r>
            <a:r>
              <a:rPr lang="en-US" altLang="zh-CN" sz="2800" b="1" dirty="0">
                <a:solidFill>
                  <a:schemeClr val="tx2"/>
                </a:solidFill>
              </a:rPr>
              <a:t>.</a:t>
            </a:r>
          </a:p>
        </p:txBody>
      </p:sp>
      <p:sp>
        <p:nvSpPr>
          <p:cNvPr id="10" name="Rectangle 3">
            <a:extLst>
              <a:ext uri="{FF2B5EF4-FFF2-40B4-BE49-F238E27FC236}">
                <a16:creationId xmlns:a16="http://schemas.microsoft.com/office/drawing/2014/main" id="{C1A10C7C-CEDB-B24A-A80C-56255EAA7CE4}"/>
              </a:ext>
            </a:extLst>
          </p:cNvPr>
          <p:cNvSpPr>
            <a:spLocks noChangeArrowheads="1"/>
          </p:cNvSpPr>
          <p:nvPr/>
        </p:nvSpPr>
        <p:spPr bwMode="auto">
          <a:xfrm>
            <a:off x="611560" y="3723680"/>
            <a:ext cx="10747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FF0000"/>
                </a:solidFill>
                <a:latin typeface="黑体" panose="02010609060101010101" pitchFamily="49" charset="-122"/>
                <a:ea typeface="黑体" panose="02010609060101010101" pitchFamily="49" charset="-122"/>
              </a:rPr>
              <a:t>方法</a:t>
            </a:r>
            <a:r>
              <a:rPr lang="en-US" altLang="zh-CN" sz="2800" b="1">
                <a:solidFill>
                  <a:srgbClr val="FF0000"/>
                </a:solidFill>
                <a:latin typeface="黑体" panose="02010609060101010101" pitchFamily="49" charset="-122"/>
                <a:ea typeface="黑体" panose="02010609060101010101" pitchFamily="49" charset="-122"/>
              </a:rPr>
              <a:t>2</a:t>
            </a:r>
          </a:p>
        </p:txBody>
      </p:sp>
    </p:spTree>
    <p:extLst>
      <p:ext uri="{BB962C8B-B14F-4D97-AF65-F5344CB8AC3E}">
        <p14:creationId xmlns:p14="http://schemas.microsoft.com/office/powerpoint/2010/main" val="31621404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75"/>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3"/>
                                        </p:tgtEl>
                                        <p:attrNameLst>
                                          <p:attrName>style.visibility</p:attrName>
                                        </p:attrNameLst>
                                      </p:cBhvr>
                                      <p:to>
                                        <p:strVal val="visible"/>
                                      </p:to>
                                    </p:set>
                                    <p:animEffect transition="in" filter="wipe(left)">
                                      <p:cBhvr>
                                        <p:cTn id="12" dur="75"/>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Rectangle 30">
            <a:extLst>
              <a:ext uri="{FF2B5EF4-FFF2-40B4-BE49-F238E27FC236}">
                <a16:creationId xmlns:a16="http://schemas.microsoft.com/office/drawing/2014/main" id="{F033A190-C9A8-4FE5-AB6B-F69822BA4180}"/>
              </a:ext>
            </a:extLst>
          </p:cNvPr>
          <p:cNvSpPr>
            <a:spLocks noChangeArrowheads="1"/>
          </p:cNvSpPr>
          <p:nvPr/>
        </p:nvSpPr>
        <p:spPr bwMode="auto">
          <a:xfrm>
            <a:off x="406436" y="-11127"/>
            <a:ext cx="5344932" cy="493287"/>
          </a:xfrm>
          <a:prstGeom prst="rect">
            <a:avLst/>
          </a:prstGeom>
          <a:noFill/>
          <a:ln>
            <a:noFill/>
          </a:ln>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Arial"/>
                <a:ea typeface="华文中宋" panose="02010600040101010101" pitchFamily="2" charset="-122"/>
                <a:cs typeface="Times New Roman" panose="02020603050405020304" pitchFamily="18" charset="0"/>
              </a:rPr>
              <a:t>实践问题：计算逆序数</a:t>
            </a:r>
          </a:p>
        </p:txBody>
      </p:sp>
      <p:sp>
        <p:nvSpPr>
          <p:cNvPr id="4" name="文本框 3">
            <a:extLst>
              <a:ext uri="{FF2B5EF4-FFF2-40B4-BE49-F238E27FC236}">
                <a16:creationId xmlns:a16="http://schemas.microsoft.com/office/drawing/2014/main" id="{BABF64E8-A7F9-02AD-1D1E-B04D8EDB41FD}"/>
              </a:ext>
            </a:extLst>
          </p:cNvPr>
          <p:cNvSpPr txBox="1"/>
          <p:nvPr/>
        </p:nvSpPr>
        <p:spPr>
          <a:xfrm>
            <a:off x="1039271" y="5410199"/>
            <a:ext cx="8069233"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故这个排列的逆序数为</a:t>
            </a:r>
          </a:p>
        </p:txBody>
      </p:sp>
      <p:graphicFrame>
        <p:nvGraphicFramePr>
          <p:cNvPr id="5" name="Object 10">
            <a:extLst>
              <a:ext uri="{FF2B5EF4-FFF2-40B4-BE49-F238E27FC236}">
                <a16:creationId xmlns:a16="http://schemas.microsoft.com/office/drawing/2014/main" id="{66F62736-7433-50B8-2D32-031ADDEA8C3F}"/>
              </a:ext>
            </a:extLst>
          </p:cNvPr>
          <p:cNvGraphicFramePr>
            <a:graphicFrameLocks noChangeAspect="1"/>
          </p:cNvGraphicFramePr>
          <p:nvPr>
            <p:extLst>
              <p:ext uri="{D42A27DB-BD31-4B8C-83A1-F6EECF244321}">
                <p14:modId xmlns:p14="http://schemas.microsoft.com/office/powerpoint/2010/main" val="3661251561"/>
              </p:ext>
            </p:extLst>
          </p:nvPr>
        </p:nvGraphicFramePr>
        <p:xfrm>
          <a:off x="335930" y="5888987"/>
          <a:ext cx="7464028" cy="573948"/>
        </p:xfrm>
        <a:graphic>
          <a:graphicData uri="http://schemas.openxmlformats.org/presentationml/2006/ole">
            <mc:AlternateContent xmlns:mc="http://schemas.openxmlformats.org/markup-compatibility/2006">
              <mc:Choice xmlns:v="urn:schemas-microsoft-com:vml" Requires="v">
                <p:oleObj spid="_x0000_s3093" name="Equation" r:id="rId3" imgW="3238200" imgH="228600" progId="Equation.DSMT4">
                  <p:embed/>
                </p:oleObj>
              </mc:Choice>
              <mc:Fallback>
                <p:oleObj name="Equation" r:id="rId3" imgW="3238200" imgH="228600" progId="Equation.DSMT4">
                  <p:embed/>
                  <p:pic>
                    <p:nvPicPr>
                      <p:cNvPr id="37" name="Object 10">
                        <a:extLst>
                          <a:ext uri="{FF2B5EF4-FFF2-40B4-BE49-F238E27FC236}">
                            <a16:creationId xmlns:a16="http://schemas.microsoft.com/office/drawing/2014/main" id="{67AF9F6C-9510-4568-8D45-28F6331AF259}"/>
                          </a:ext>
                        </a:extLst>
                      </p:cNvPr>
                      <p:cNvPicPr>
                        <a:picLocks noChangeAspect="1" noChangeArrowheads="1"/>
                      </p:cNvPicPr>
                      <p:nvPr/>
                    </p:nvPicPr>
                    <p:blipFill>
                      <a:blip r:embed="rId4"/>
                      <a:srcRect/>
                      <a:stretch>
                        <a:fillRect/>
                      </a:stretch>
                    </p:blipFill>
                    <p:spPr bwMode="auto">
                      <a:xfrm>
                        <a:off x="335930" y="5888987"/>
                        <a:ext cx="7464028" cy="573948"/>
                      </a:xfrm>
                      <a:prstGeom prst="rect">
                        <a:avLst/>
                      </a:prstGeom>
                      <a:noFill/>
                      <a:ln>
                        <a:noFill/>
                      </a:ln>
                    </p:spPr>
                  </p:pic>
                </p:oleObj>
              </mc:Fallback>
            </mc:AlternateContent>
          </a:graphicData>
        </a:graphic>
      </p:graphicFrame>
      <p:sp>
        <p:nvSpPr>
          <p:cNvPr id="3" name="文本框 2">
            <a:extLst>
              <a:ext uri="{FF2B5EF4-FFF2-40B4-BE49-F238E27FC236}">
                <a16:creationId xmlns:a16="http://schemas.microsoft.com/office/drawing/2014/main" id="{F526E3C6-741A-3820-914D-8F33ABB88DAF}"/>
              </a:ext>
            </a:extLst>
          </p:cNvPr>
          <p:cNvSpPr txBox="1"/>
          <p:nvPr/>
        </p:nvSpPr>
        <p:spPr>
          <a:xfrm>
            <a:off x="292212" y="503374"/>
            <a:ext cx="5459156"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例</a:t>
            </a:r>
            <a:r>
              <a:rPr kumimoji="1" lang="en-US" altLang="zh-CN" sz="2800" b="1" i="0" u="none" strike="noStrike" kern="1200" cap="none" spc="0" normalizeH="0" baseline="0" noProof="0" dirty="0">
                <a:ln>
                  <a:noFill/>
                </a:ln>
                <a:solidFill>
                  <a:srgbClr val="C00000"/>
                </a:solidFill>
                <a:effectLst/>
                <a:uLnTx/>
                <a:uFillTx/>
                <a:ea typeface="华文中宋" panose="02010600040101010101" pitchFamily="2" charset="-122"/>
                <a:cs typeface="Times New Roman" panose="02020603050405020304" pitchFamily="18" charset="0"/>
              </a:rPr>
              <a:t>1.4 </a:t>
            </a:r>
            <a:r>
              <a:rPr kumimoji="1" lang="en-US" altLang="zh-CN"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求排列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35214</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的逆序数</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p:sp>
        <p:nvSpPr>
          <p:cNvPr id="7" name="文本框 6">
            <a:extLst>
              <a:ext uri="{FF2B5EF4-FFF2-40B4-BE49-F238E27FC236}">
                <a16:creationId xmlns:a16="http://schemas.microsoft.com/office/drawing/2014/main" id="{3258B208-06EF-CC32-9DEA-93FA712E063B}"/>
              </a:ext>
            </a:extLst>
          </p:cNvPr>
          <p:cNvSpPr txBox="1"/>
          <p:nvPr/>
        </p:nvSpPr>
        <p:spPr>
          <a:xfrm>
            <a:off x="323528" y="948068"/>
            <a:ext cx="636540"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rPr>
              <a:t>解</a:t>
            </a:r>
            <a:endParaRPr lang="zh-CN" altLang="en-US" dirty="0">
              <a:solidFill>
                <a:srgbClr val="C00000"/>
              </a:solidFill>
            </a:endParaRPr>
          </a:p>
        </p:txBody>
      </p:sp>
      <p:sp>
        <p:nvSpPr>
          <p:cNvPr id="9" name="文本框 8">
            <a:extLst>
              <a:ext uri="{FF2B5EF4-FFF2-40B4-BE49-F238E27FC236}">
                <a16:creationId xmlns:a16="http://schemas.microsoft.com/office/drawing/2014/main" id="{C13712AC-AA6B-9813-4997-39937A739AF7}"/>
              </a:ext>
            </a:extLst>
          </p:cNvPr>
          <p:cNvSpPr txBox="1"/>
          <p:nvPr/>
        </p:nvSpPr>
        <p:spPr>
          <a:xfrm>
            <a:off x="1548549" y="945703"/>
            <a:ext cx="2830688"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在排列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35214</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中</a:t>
            </a:r>
            <a:r>
              <a:rPr kumimoji="1" lang="en-US" altLang="zh-CN"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a:t>
            </a:r>
            <a:endPar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1" name="文本框 10">
            <a:extLst>
              <a:ext uri="{FF2B5EF4-FFF2-40B4-BE49-F238E27FC236}">
                <a16:creationId xmlns:a16="http://schemas.microsoft.com/office/drawing/2014/main" id="{109567D6-BE1E-8C0E-C54A-F78169AFD8F2}"/>
              </a:ext>
            </a:extLst>
          </p:cNvPr>
          <p:cNvSpPr txBox="1"/>
          <p:nvPr/>
        </p:nvSpPr>
        <p:spPr>
          <a:xfrm>
            <a:off x="335930" y="1449759"/>
            <a:ext cx="8916590" cy="523220"/>
          </a:xfrm>
          <a:prstGeom prst="rect">
            <a:avLst/>
          </a:prstGeom>
          <a:noFill/>
        </p:spPr>
        <p:txBody>
          <a:bodyPr wrap="square">
            <a:spAutoFit/>
          </a:bodyPr>
          <a:lstStyle/>
          <a:p>
            <a:pPr lvl="0">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第一位</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元素</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3</a:t>
            </a:r>
            <a:r>
              <a:rPr lang="zh-CN" altLang="en-US" b="1" dirty="0">
                <a:solidFill>
                  <a:srgbClr val="000000"/>
                </a:solidFill>
                <a:latin typeface="华文中宋" panose="02010600040101010101" pitchFamily="2" charset="-122"/>
                <a:ea typeface="华文中宋" panose="02010600040101010101" pitchFamily="2" charset="-122"/>
              </a:rPr>
              <a:t>的位置</a:t>
            </a:r>
            <a:r>
              <a:rPr lang="zh-CN" altLang="en-US" b="1" dirty="0">
                <a:solidFill>
                  <a:srgbClr val="0000FF"/>
                </a:solidFill>
                <a:latin typeface="华文中宋" panose="02010600040101010101" pitchFamily="2" charset="-122"/>
                <a:ea typeface="华文中宋" panose="02010600040101010101" pitchFamily="2" charset="-122"/>
              </a:rPr>
              <a:t>前面没有数</a:t>
            </a:r>
            <a:r>
              <a:rPr lang="zh-CN" altLang="en-US" b="1" dirty="0">
                <a:solidFill>
                  <a:schemeClr val="tx1"/>
                </a:solidFill>
                <a:latin typeface="华文中宋" panose="02010600040101010101" pitchFamily="2" charset="-122"/>
                <a:ea typeface="华文中宋" panose="02010600040101010101" pitchFamily="2" charset="-122"/>
              </a:rPr>
              <a:t>，</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其逆序数</a:t>
            </a:r>
            <a:r>
              <a:rPr lang="en-US" altLang="zh-CN" b="1" i="1" dirty="0">
                <a:latin typeface="+mn-lt"/>
                <a:ea typeface="华文中宋" panose="02010600040101010101" pitchFamily="2" charset="-122"/>
              </a:rPr>
              <a:t>t</a:t>
            </a:r>
            <a:r>
              <a:rPr lang="en-US" altLang="zh-CN" b="1" baseline="-25000" dirty="0">
                <a:latin typeface="+mn-lt"/>
                <a:ea typeface="华文中宋" panose="02010600040101010101" pitchFamily="2" charset="-122"/>
              </a:rPr>
              <a:t>1</a:t>
            </a:r>
            <a:r>
              <a:rPr lang="en-US" altLang="zh-CN" b="1" i="1" baseline="-25000" dirty="0">
                <a:latin typeface="+mn-lt"/>
                <a:ea typeface="华文中宋" panose="02010600040101010101" pitchFamily="2" charset="-122"/>
              </a:rPr>
              <a:t> </a:t>
            </a:r>
            <a:r>
              <a:rPr lang="en-US" altLang="zh-CN" b="1" i="1" dirty="0">
                <a:latin typeface="+mn-lt"/>
                <a:ea typeface="华文中宋" panose="02010600040101010101" pitchFamily="2" charset="-122"/>
              </a:rPr>
              <a:t>= </a:t>
            </a:r>
            <a:r>
              <a:rPr lang="en-US" altLang="zh-CN" b="1" dirty="0">
                <a:latin typeface="+mn-lt"/>
                <a:ea typeface="华文中宋" panose="02010600040101010101" pitchFamily="2" charset="-122"/>
              </a:rPr>
              <a:t>0</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p:sp>
        <p:nvSpPr>
          <p:cNvPr id="13" name="文本框 12">
            <a:extLst>
              <a:ext uri="{FF2B5EF4-FFF2-40B4-BE49-F238E27FC236}">
                <a16:creationId xmlns:a16="http://schemas.microsoft.com/office/drawing/2014/main" id="{30A6BA43-C7E2-BAB1-256A-03EB7593BD4A}"/>
              </a:ext>
            </a:extLst>
          </p:cNvPr>
          <p:cNvSpPr txBox="1"/>
          <p:nvPr/>
        </p:nvSpPr>
        <p:spPr>
          <a:xfrm>
            <a:off x="335931" y="1877480"/>
            <a:ext cx="7818634" cy="9541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第二位</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元素</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5</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的位置</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前面</a:t>
            </a:r>
            <a:r>
              <a:rPr kumimoji="1" lang="zh-CN" altLang="en-US" sz="2800" b="1" i="0" u="none" strike="noStrike" kern="1200" cap="none" spc="0" normalizeH="0" baseline="0" noProof="0" dirty="0">
                <a:ln>
                  <a:noFill/>
                </a:ln>
                <a:solidFill>
                  <a:schemeClr val="tx1"/>
                </a:solidFill>
                <a:effectLst/>
                <a:uLnTx/>
                <a:uFillTx/>
                <a:ea typeface="华文中宋" panose="02010600040101010101" pitchFamily="2" charset="-122"/>
                <a:cs typeface="Times New Roman" panose="02020603050405020304" pitchFamily="18" charset="0"/>
              </a:rPr>
              <a:t>是</a:t>
            </a:r>
            <a:r>
              <a:rPr kumimoji="1" lang="en-US" altLang="zh-CN" sz="2800" b="1" i="0" u="none" strike="noStrike" kern="1200" cap="none" spc="0" normalizeH="0" baseline="0" noProof="0" dirty="0">
                <a:ln>
                  <a:noFill/>
                </a:ln>
                <a:solidFill>
                  <a:schemeClr val="tx1"/>
                </a:solidFill>
                <a:effectLst/>
                <a:uLnTx/>
                <a:uFillTx/>
                <a:ea typeface="华文中宋" panose="02010600040101010101" pitchFamily="2" charset="-122"/>
                <a:cs typeface="Times New Roman" panose="02020603050405020304" pitchFamily="18" charset="0"/>
              </a:rPr>
              <a:t>3,</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没有比</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5</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大的数</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a:p>
            <a:pPr lvl="0">
              <a:defRPr/>
            </a:pPr>
            <a:r>
              <a:rPr lang="en-US" altLang="zh-CN" b="1" dirty="0">
                <a:solidFill>
                  <a:srgbClr val="000000"/>
                </a:solidFill>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其逆序数</a:t>
            </a:r>
            <a:r>
              <a:rPr lang="en-US" altLang="zh-CN" b="1" i="1" dirty="0">
                <a:ea typeface="华文中宋" panose="02010600040101010101" pitchFamily="2" charset="-122"/>
              </a:rPr>
              <a:t>t</a:t>
            </a:r>
            <a:r>
              <a:rPr lang="en-US" altLang="zh-CN" b="1" baseline="-25000" dirty="0">
                <a:ea typeface="华文中宋" panose="02010600040101010101" pitchFamily="2" charset="-122"/>
              </a:rPr>
              <a:t>2</a:t>
            </a:r>
            <a:r>
              <a:rPr lang="en-US" altLang="zh-CN" b="1" i="1" dirty="0">
                <a:ea typeface="华文中宋" panose="02010600040101010101" pitchFamily="2" charset="-122"/>
              </a:rPr>
              <a:t>= </a:t>
            </a:r>
            <a:r>
              <a:rPr lang="en-US" altLang="zh-CN" b="1" dirty="0">
                <a:ea typeface="华文中宋" panose="02010600040101010101" pitchFamily="2" charset="-122"/>
              </a:rPr>
              <a:t>0</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C66E55F4-AF1D-E944-9660-046C2880F096}"/>
                  </a:ext>
                </a:extLst>
              </p:cNvPr>
              <p:cNvSpPr txBox="1"/>
              <p:nvPr/>
            </p:nvSpPr>
            <p:spPr>
              <a:xfrm>
                <a:off x="335930" y="2740394"/>
                <a:ext cx="7818634" cy="9541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第三位</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元素</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2</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的位置</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前面比</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2</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大的数有</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3</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和</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5</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a:p>
                <a:pPr lvl="0">
                  <a:defRPr/>
                </a:pPr>
                <a:r>
                  <a:rPr lang="en-US" altLang="zh-CN" b="1" dirty="0">
                    <a:solidFill>
                      <a:srgbClr val="000000"/>
                    </a:solidFill>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其逆序数</a:t>
                </a:r>
                <a14:m>
                  <m:oMath xmlns:m="http://schemas.openxmlformats.org/officeDocument/2006/math">
                    <m:r>
                      <m:rPr>
                        <m:nor/>
                      </m:rPr>
                      <a:rPr lang="en-US" altLang="zh-CN" b="1" i="1">
                        <a:ea typeface="华文中宋" panose="02010600040101010101" pitchFamily="2" charset="-122"/>
                      </a:rPr>
                      <m:t>t</m:t>
                    </m:r>
                    <m:r>
                      <m:rPr>
                        <m:nor/>
                      </m:rPr>
                      <a:rPr lang="en-US" altLang="zh-CN" b="1" baseline="-25000" smtClean="0">
                        <a:ea typeface="华文中宋" panose="02010600040101010101" pitchFamily="2" charset="-122"/>
                      </a:rPr>
                      <m:t>3</m:t>
                    </m:r>
                    <m:r>
                      <m:rPr>
                        <m:nor/>
                      </m:rPr>
                      <a:rPr lang="en-US" altLang="zh-CN" b="1" i="1" baseline="-25000">
                        <a:ea typeface="华文中宋" panose="02010600040101010101" pitchFamily="2" charset="-122"/>
                      </a:rPr>
                      <m:t> </m:t>
                    </m:r>
                    <m:r>
                      <m:rPr>
                        <m:nor/>
                      </m:rPr>
                      <a:rPr lang="en-US" altLang="zh-CN" b="1" i="1">
                        <a:ea typeface="华文中宋" panose="02010600040101010101" pitchFamily="2" charset="-122"/>
                      </a:rPr>
                      <m:t>= </m:t>
                    </m:r>
                    <m:r>
                      <m:rPr>
                        <m:nor/>
                      </m:rPr>
                      <a:rPr lang="en-US" altLang="zh-CN" b="1" smtClean="0">
                        <a:ea typeface="华文中宋" panose="02010600040101010101" pitchFamily="2" charset="-122"/>
                      </a:rPr>
                      <m:t>2</m:t>
                    </m:r>
                  </m:oMath>
                </a14:m>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mc:Choice>
        <mc:Fallback xmlns="">
          <p:sp>
            <p:nvSpPr>
              <p:cNvPr id="15" name="文本框 14">
                <a:extLst>
                  <a:ext uri="{FF2B5EF4-FFF2-40B4-BE49-F238E27FC236}">
                    <a16:creationId xmlns:a16="http://schemas.microsoft.com/office/drawing/2014/main" id="{C66E55F4-AF1D-E944-9660-046C2880F096}"/>
                  </a:ext>
                </a:extLst>
              </p:cNvPr>
              <p:cNvSpPr txBox="1">
                <a:spLocks noRot="1" noChangeAspect="1" noMove="1" noResize="1" noEditPoints="1" noAdjustHandles="1" noChangeArrowheads="1" noChangeShapeType="1" noTextEdit="1"/>
              </p:cNvSpPr>
              <p:nvPr/>
            </p:nvSpPr>
            <p:spPr>
              <a:xfrm>
                <a:off x="335930" y="2740394"/>
                <a:ext cx="7818634" cy="954107"/>
              </a:xfrm>
              <a:prstGeom prst="rect">
                <a:avLst/>
              </a:prstGeom>
              <a:blipFill>
                <a:blip r:embed="rId5"/>
                <a:stretch>
                  <a:fillRect l="-1559" t="-7051" b="-173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4B7442BE-20C1-C609-63E6-5B24D8DDDC2A}"/>
                  </a:ext>
                </a:extLst>
              </p:cNvPr>
              <p:cNvSpPr txBox="1"/>
              <p:nvPr/>
            </p:nvSpPr>
            <p:spPr>
              <a:xfrm>
                <a:off x="335930" y="3644025"/>
                <a:ext cx="7818634" cy="9541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第四位</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元素</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的位置</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前面比</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大的数有</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2,3,5</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p>
              <a:p>
                <a:pPr lvl="0">
                  <a:defRPr/>
                </a:pPr>
                <a:r>
                  <a:rPr lang="en-US" altLang="zh-CN" b="1" dirty="0">
                    <a:solidFill>
                      <a:srgbClr val="000000"/>
                    </a:solidFill>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其逆序数</a:t>
                </a:r>
                <a14:m>
                  <m:oMath xmlns:m="http://schemas.openxmlformats.org/officeDocument/2006/math">
                    <m:r>
                      <m:rPr>
                        <m:nor/>
                      </m:rPr>
                      <a:rPr lang="en-US" altLang="zh-CN" b="1" i="1">
                        <a:ea typeface="华文中宋" panose="02010600040101010101" pitchFamily="2" charset="-122"/>
                      </a:rPr>
                      <m:t>t</m:t>
                    </m:r>
                    <m:r>
                      <m:rPr>
                        <m:nor/>
                      </m:rPr>
                      <a:rPr lang="en-US" altLang="zh-CN" b="1" baseline="-25000" smtClean="0">
                        <a:ea typeface="华文中宋" panose="02010600040101010101" pitchFamily="2" charset="-122"/>
                      </a:rPr>
                      <m:t>4</m:t>
                    </m:r>
                    <m:r>
                      <m:rPr>
                        <m:nor/>
                      </m:rPr>
                      <a:rPr lang="en-US" altLang="zh-CN" b="1" i="1">
                        <a:ea typeface="华文中宋" panose="02010600040101010101" pitchFamily="2" charset="-122"/>
                      </a:rPr>
                      <m:t>= </m:t>
                    </m:r>
                    <m:r>
                      <m:rPr>
                        <m:nor/>
                      </m:rPr>
                      <a:rPr lang="en-US" altLang="zh-CN" b="1" smtClean="0">
                        <a:ea typeface="华文中宋" panose="02010600040101010101" pitchFamily="2" charset="-122"/>
                      </a:rPr>
                      <m:t>3</m:t>
                    </m:r>
                  </m:oMath>
                </a14:m>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mc:Choice>
        <mc:Fallback xmlns="">
          <p:sp>
            <p:nvSpPr>
              <p:cNvPr id="17" name="文本框 16">
                <a:extLst>
                  <a:ext uri="{FF2B5EF4-FFF2-40B4-BE49-F238E27FC236}">
                    <a16:creationId xmlns:a16="http://schemas.microsoft.com/office/drawing/2014/main" id="{4B7442BE-20C1-C609-63E6-5B24D8DDDC2A}"/>
                  </a:ext>
                </a:extLst>
              </p:cNvPr>
              <p:cNvSpPr txBox="1">
                <a:spLocks noRot="1" noChangeAspect="1" noMove="1" noResize="1" noEditPoints="1" noAdjustHandles="1" noChangeArrowheads="1" noChangeShapeType="1" noTextEdit="1"/>
              </p:cNvSpPr>
              <p:nvPr/>
            </p:nvSpPr>
            <p:spPr>
              <a:xfrm>
                <a:off x="335930" y="3644025"/>
                <a:ext cx="7818634" cy="954107"/>
              </a:xfrm>
              <a:prstGeom prst="rect">
                <a:avLst/>
              </a:prstGeom>
              <a:blipFill>
                <a:blip r:embed="rId6"/>
                <a:stretch>
                  <a:fillRect l="-1559" t="-7051" b="-173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F6716AB4-B5E2-028C-74D2-0CFE72850A25}"/>
                  </a:ext>
                </a:extLst>
              </p:cNvPr>
              <p:cNvSpPr txBox="1"/>
              <p:nvPr/>
            </p:nvSpPr>
            <p:spPr>
              <a:xfrm>
                <a:off x="335930" y="4498208"/>
                <a:ext cx="7818634" cy="9541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第五位</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元素</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4</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的位置</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前面比</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4</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大的数有</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5</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a:p>
                <a:pPr lvl="0">
                  <a:defRPr/>
                </a:pPr>
                <a:r>
                  <a:rPr lang="en-US" altLang="zh-CN" b="1" dirty="0">
                    <a:solidFill>
                      <a:srgbClr val="000000"/>
                    </a:solidFill>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其逆序数</a:t>
                </a:r>
                <a14:m>
                  <m:oMath xmlns:m="http://schemas.openxmlformats.org/officeDocument/2006/math">
                    <m:r>
                      <m:rPr>
                        <m:nor/>
                      </m:rPr>
                      <a:rPr lang="en-US" altLang="zh-CN" b="1" i="1">
                        <a:ea typeface="华文中宋" panose="02010600040101010101" pitchFamily="2" charset="-122"/>
                      </a:rPr>
                      <m:t>t</m:t>
                    </m:r>
                    <m:r>
                      <m:rPr>
                        <m:nor/>
                      </m:rPr>
                      <a:rPr lang="en-US" altLang="zh-CN" b="1" baseline="-25000" smtClean="0">
                        <a:ea typeface="华文中宋" panose="02010600040101010101" pitchFamily="2" charset="-122"/>
                      </a:rPr>
                      <m:t>5</m:t>
                    </m:r>
                    <m:r>
                      <m:rPr>
                        <m:nor/>
                      </m:rPr>
                      <a:rPr lang="en-US" altLang="zh-CN" b="1" i="1" baseline="-25000">
                        <a:ea typeface="华文中宋" panose="02010600040101010101" pitchFamily="2" charset="-122"/>
                      </a:rPr>
                      <m:t> </m:t>
                    </m:r>
                    <m:r>
                      <m:rPr>
                        <m:nor/>
                      </m:rPr>
                      <a:rPr lang="en-US" altLang="zh-CN" b="1" i="1">
                        <a:ea typeface="华文中宋" panose="02010600040101010101" pitchFamily="2" charset="-122"/>
                      </a:rPr>
                      <m:t>= </m:t>
                    </m:r>
                    <m:r>
                      <m:rPr>
                        <m:nor/>
                      </m:rPr>
                      <a:rPr lang="en-US" altLang="zh-CN" b="1" smtClean="0">
                        <a:ea typeface="华文中宋" panose="02010600040101010101" pitchFamily="2" charset="-122"/>
                      </a:rPr>
                      <m:t>1</m:t>
                    </m:r>
                  </m:oMath>
                </a14:m>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mc:Choice>
        <mc:Fallback xmlns="">
          <p:sp>
            <p:nvSpPr>
              <p:cNvPr id="19" name="文本框 18">
                <a:extLst>
                  <a:ext uri="{FF2B5EF4-FFF2-40B4-BE49-F238E27FC236}">
                    <a16:creationId xmlns:a16="http://schemas.microsoft.com/office/drawing/2014/main" id="{F6716AB4-B5E2-028C-74D2-0CFE72850A25}"/>
                  </a:ext>
                </a:extLst>
              </p:cNvPr>
              <p:cNvSpPr txBox="1">
                <a:spLocks noRot="1" noChangeAspect="1" noMove="1" noResize="1" noEditPoints="1" noAdjustHandles="1" noChangeArrowheads="1" noChangeShapeType="1" noTextEdit="1"/>
              </p:cNvSpPr>
              <p:nvPr/>
            </p:nvSpPr>
            <p:spPr>
              <a:xfrm>
                <a:off x="335930" y="4498208"/>
                <a:ext cx="7818634" cy="954107"/>
              </a:xfrm>
              <a:prstGeom prst="rect">
                <a:avLst/>
              </a:prstGeom>
              <a:blipFill>
                <a:blip r:embed="rId7"/>
                <a:stretch>
                  <a:fillRect l="-1559" t="-7051" b="-17308"/>
                </a:stretch>
              </a:blipFill>
            </p:spPr>
            <p:txBody>
              <a:bodyPr/>
              <a:lstStyle/>
              <a:p>
                <a:r>
                  <a:rPr lang="zh-CN" altLang="en-US">
                    <a:noFill/>
                  </a:rPr>
                  <a:t> </a:t>
                </a:r>
              </a:p>
            </p:txBody>
          </p:sp>
        </mc:Fallback>
      </mc:AlternateContent>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5000"/>
                                  </p:iterate>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5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5000"/>
                                  </p:iterate>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5000"/>
                                  </p:iterate>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5000"/>
                                  </p:iterate>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5000"/>
                                  </p:iterate>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par>
                          <p:cTn id="43" fill="hold">
                            <p:stCondLst>
                              <p:cond delay="725"/>
                            </p:stCondLst>
                            <p:childTnLst>
                              <p:par>
                                <p:cTn id="44" presetID="2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1" grpId="0"/>
      <p:bldP spid="13" grpId="0"/>
      <p:bldP spid="15" grpId="0"/>
      <p:bldP spid="17"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6F0CE2D7-E1FD-8243-AF41-D90D936CDC18}"/>
              </a:ext>
            </a:extLst>
          </p:cNvPr>
          <p:cNvSpPr txBox="1">
            <a:spLocks noChangeArrowheads="1"/>
          </p:cNvSpPr>
          <p:nvPr/>
        </p:nvSpPr>
        <p:spPr bwMode="auto">
          <a:xfrm>
            <a:off x="914400" y="806450"/>
            <a:ext cx="7696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800" b="1" dirty="0">
                <a:latin typeface="黑体" panose="02010609060101010101" pitchFamily="49" charset="-122"/>
                <a:ea typeface="黑体" panose="02010609060101010101" pitchFamily="49" charset="-122"/>
              </a:rPr>
              <a:t>例</a:t>
            </a:r>
            <a:r>
              <a:rPr lang="en-US" altLang="zh-CN" b="1" dirty="0">
                <a:latin typeface="黑体" panose="02010609060101010101" pitchFamily="49" charset="-122"/>
                <a:ea typeface="黑体" panose="02010609060101010101" pitchFamily="49" charset="-122"/>
              </a:rPr>
              <a:t>1.5</a:t>
            </a:r>
            <a:r>
              <a:rPr lang="en-US" altLang="zh-CN" sz="2800" b="1" dirty="0"/>
              <a:t>     </a:t>
            </a:r>
            <a:r>
              <a:rPr lang="zh-CN" altLang="en-US" sz="2800" b="1" dirty="0">
                <a:solidFill>
                  <a:schemeClr val="tx2"/>
                </a:solidFill>
              </a:rPr>
              <a:t>计算下列排列的逆序数，并讨论它们的奇偶性</a:t>
            </a:r>
            <a:r>
              <a:rPr lang="en-US" altLang="zh-CN" sz="2800" b="1" dirty="0">
                <a:solidFill>
                  <a:schemeClr val="tx2"/>
                </a:solidFill>
              </a:rPr>
              <a:t>.</a:t>
            </a:r>
          </a:p>
        </p:txBody>
      </p:sp>
      <p:pic>
        <p:nvPicPr>
          <p:cNvPr id="3" name="Object 3">
            <a:extLst>
              <a:ext uri="{FF2B5EF4-FFF2-40B4-BE49-F238E27FC236}">
                <a16:creationId xmlns:a16="http://schemas.microsoft.com/office/drawing/2014/main" id="{C0400279-FE88-0546-BF41-0FB7A7B99D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993900"/>
            <a:ext cx="2463800" cy="41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4">
            <a:extLst>
              <a:ext uri="{FF2B5EF4-FFF2-40B4-BE49-F238E27FC236}">
                <a16:creationId xmlns:a16="http://schemas.microsoft.com/office/drawing/2014/main" id="{8A265F8E-FE72-FA46-B0FB-B5759EB0638E}"/>
              </a:ext>
            </a:extLst>
          </p:cNvPr>
          <p:cNvSpPr txBox="1">
            <a:spLocks noChangeArrowheads="1"/>
          </p:cNvSpPr>
          <p:nvPr/>
        </p:nvSpPr>
        <p:spPr bwMode="auto">
          <a:xfrm>
            <a:off x="914400" y="2667000"/>
            <a:ext cx="542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ea typeface="黑体" panose="02010609060101010101" pitchFamily="49" charset="-122"/>
              </a:rPr>
              <a:t>解</a:t>
            </a:r>
            <a:endParaRPr lang="zh-CN" altLang="en-US" b="1">
              <a:ea typeface="黑体" panose="02010609060101010101" pitchFamily="49" charset="-122"/>
            </a:endParaRPr>
          </a:p>
        </p:txBody>
      </p:sp>
      <p:pic>
        <p:nvPicPr>
          <p:cNvPr id="5" name="Object 5">
            <a:extLst>
              <a:ext uri="{FF2B5EF4-FFF2-40B4-BE49-F238E27FC236}">
                <a16:creationId xmlns:a16="http://schemas.microsoft.com/office/drawing/2014/main" id="{B511E978-A5EE-4046-87A7-7E93A0D93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794000"/>
            <a:ext cx="3276600"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 name="Group 6">
            <a:extLst>
              <a:ext uri="{FF2B5EF4-FFF2-40B4-BE49-F238E27FC236}">
                <a16:creationId xmlns:a16="http://schemas.microsoft.com/office/drawing/2014/main" id="{7FC054AD-2F6F-F44D-BD34-89B253C0C892}"/>
              </a:ext>
            </a:extLst>
          </p:cNvPr>
          <p:cNvGrpSpPr>
            <a:grpSpLocks/>
          </p:cNvGrpSpPr>
          <p:nvPr/>
        </p:nvGrpSpPr>
        <p:grpSpPr bwMode="auto">
          <a:xfrm>
            <a:off x="5334000" y="3251200"/>
            <a:ext cx="214313" cy="558800"/>
            <a:chOff x="3264" y="1440"/>
            <a:chExt cx="135" cy="352"/>
          </a:xfrm>
        </p:grpSpPr>
        <p:sp>
          <p:nvSpPr>
            <p:cNvPr id="7" name="Line 7">
              <a:extLst>
                <a:ext uri="{FF2B5EF4-FFF2-40B4-BE49-F238E27FC236}">
                  <a16:creationId xmlns:a16="http://schemas.microsoft.com/office/drawing/2014/main" id="{2C69C36B-2DE2-C342-93F5-D4E478DC8D6A}"/>
                </a:ext>
              </a:extLst>
            </p:cNvPr>
            <p:cNvSpPr>
              <a:spLocks noChangeShapeType="1"/>
            </p:cNvSpPr>
            <p:nvPr/>
          </p:nvSpPr>
          <p:spPr bwMode="auto">
            <a:xfrm>
              <a:off x="3312" y="144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8" name="Object 8">
              <a:extLst>
                <a:ext uri="{FF2B5EF4-FFF2-40B4-BE49-F238E27FC236}">
                  <a16:creationId xmlns:a16="http://schemas.microsoft.com/office/drawing/2014/main" id="{FC59447F-32BD-1B41-82BE-D511F8D8DC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1584"/>
              <a:ext cx="135"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9" name="Group 9">
            <a:extLst>
              <a:ext uri="{FF2B5EF4-FFF2-40B4-BE49-F238E27FC236}">
                <a16:creationId xmlns:a16="http://schemas.microsoft.com/office/drawing/2014/main" id="{296EF893-5685-7941-967F-83AF282CF4AF}"/>
              </a:ext>
            </a:extLst>
          </p:cNvPr>
          <p:cNvGrpSpPr>
            <a:grpSpLocks/>
          </p:cNvGrpSpPr>
          <p:nvPr/>
        </p:nvGrpSpPr>
        <p:grpSpPr bwMode="auto">
          <a:xfrm>
            <a:off x="4953000" y="3251200"/>
            <a:ext cx="214313" cy="544513"/>
            <a:chOff x="3024" y="1440"/>
            <a:chExt cx="135" cy="343"/>
          </a:xfrm>
        </p:grpSpPr>
        <p:sp>
          <p:nvSpPr>
            <p:cNvPr id="10" name="Line 10">
              <a:extLst>
                <a:ext uri="{FF2B5EF4-FFF2-40B4-BE49-F238E27FC236}">
                  <a16:creationId xmlns:a16="http://schemas.microsoft.com/office/drawing/2014/main" id="{571EBF47-CB6D-8942-9D31-1E869EE9E78C}"/>
                </a:ext>
              </a:extLst>
            </p:cNvPr>
            <p:cNvSpPr>
              <a:spLocks noChangeShapeType="1"/>
            </p:cNvSpPr>
            <p:nvPr/>
          </p:nvSpPr>
          <p:spPr bwMode="auto">
            <a:xfrm>
              <a:off x="3072" y="144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11" name="Object 11">
              <a:extLst>
                <a:ext uri="{FF2B5EF4-FFF2-40B4-BE49-F238E27FC236}">
                  <a16:creationId xmlns:a16="http://schemas.microsoft.com/office/drawing/2014/main" id="{E6984DEE-917F-0C49-939B-570BC6599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4" y="1584"/>
              <a:ext cx="135"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2" name="Group 12">
            <a:extLst>
              <a:ext uri="{FF2B5EF4-FFF2-40B4-BE49-F238E27FC236}">
                <a16:creationId xmlns:a16="http://schemas.microsoft.com/office/drawing/2014/main" id="{3C7DD55F-E74A-5048-B474-308E0E5BF21A}"/>
              </a:ext>
            </a:extLst>
          </p:cNvPr>
          <p:cNvGrpSpPr>
            <a:grpSpLocks/>
          </p:cNvGrpSpPr>
          <p:nvPr/>
        </p:nvGrpSpPr>
        <p:grpSpPr bwMode="auto">
          <a:xfrm>
            <a:off x="2209800" y="3213100"/>
            <a:ext cx="2576513" cy="596900"/>
            <a:chOff x="1392" y="2024"/>
            <a:chExt cx="1623" cy="376"/>
          </a:xfrm>
        </p:grpSpPr>
        <p:grpSp>
          <p:nvGrpSpPr>
            <p:cNvPr id="13" name="Group 13">
              <a:extLst>
                <a:ext uri="{FF2B5EF4-FFF2-40B4-BE49-F238E27FC236}">
                  <a16:creationId xmlns:a16="http://schemas.microsoft.com/office/drawing/2014/main" id="{04290C31-C20D-FB4E-B8B8-5DADBCC0F88B}"/>
                </a:ext>
              </a:extLst>
            </p:cNvPr>
            <p:cNvGrpSpPr>
              <a:grpSpLocks/>
            </p:cNvGrpSpPr>
            <p:nvPr/>
          </p:nvGrpSpPr>
          <p:grpSpPr bwMode="auto">
            <a:xfrm>
              <a:off x="2880" y="2048"/>
              <a:ext cx="135" cy="343"/>
              <a:chOff x="2784" y="1440"/>
              <a:chExt cx="135" cy="343"/>
            </a:xfrm>
          </p:grpSpPr>
          <p:sp>
            <p:nvSpPr>
              <p:cNvPr id="32" name="Line 14">
                <a:extLst>
                  <a:ext uri="{FF2B5EF4-FFF2-40B4-BE49-F238E27FC236}">
                    <a16:creationId xmlns:a16="http://schemas.microsoft.com/office/drawing/2014/main" id="{1AEC655D-696A-4B45-B157-3B02D4787B5E}"/>
                  </a:ext>
                </a:extLst>
              </p:cNvPr>
              <p:cNvSpPr>
                <a:spLocks noChangeShapeType="1"/>
              </p:cNvSpPr>
              <p:nvPr/>
            </p:nvSpPr>
            <p:spPr bwMode="auto">
              <a:xfrm>
                <a:off x="2832" y="144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33" name="Object 15">
                <a:extLst>
                  <a:ext uri="{FF2B5EF4-FFF2-40B4-BE49-F238E27FC236}">
                    <a16:creationId xmlns:a16="http://schemas.microsoft.com/office/drawing/2014/main" id="{3FC2C469-0F09-DA46-8A4C-C9EB6F25EB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4" y="1584"/>
                <a:ext cx="135"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4" name="Group 16">
              <a:extLst>
                <a:ext uri="{FF2B5EF4-FFF2-40B4-BE49-F238E27FC236}">
                  <a16:creationId xmlns:a16="http://schemas.microsoft.com/office/drawing/2014/main" id="{6B1FF978-72C3-324F-B51C-2E1A54B95A7C}"/>
                </a:ext>
              </a:extLst>
            </p:cNvPr>
            <p:cNvGrpSpPr>
              <a:grpSpLocks/>
            </p:cNvGrpSpPr>
            <p:nvPr/>
          </p:nvGrpSpPr>
          <p:grpSpPr bwMode="auto">
            <a:xfrm>
              <a:off x="2592" y="2048"/>
              <a:ext cx="144" cy="352"/>
              <a:chOff x="2544" y="1440"/>
              <a:chExt cx="144" cy="352"/>
            </a:xfrm>
          </p:grpSpPr>
          <p:sp>
            <p:nvSpPr>
              <p:cNvPr id="30" name="Line 17">
                <a:extLst>
                  <a:ext uri="{FF2B5EF4-FFF2-40B4-BE49-F238E27FC236}">
                    <a16:creationId xmlns:a16="http://schemas.microsoft.com/office/drawing/2014/main" id="{9DA9C080-A298-154C-8D6A-4EFB04B8B026}"/>
                  </a:ext>
                </a:extLst>
              </p:cNvPr>
              <p:cNvSpPr>
                <a:spLocks noChangeShapeType="1"/>
              </p:cNvSpPr>
              <p:nvPr/>
            </p:nvSpPr>
            <p:spPr bwMode="auto">
              <a:xfrm>
                <a:off x="2592" y="144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31" name="Object 18">
                <a:extLst>
                  <a:ext uri="{FF2B5EF4-FFF2-40B4-BE49-F238E27FC236}">
                    <a16:creationId xmlns:a16="http://schemas.microsoft.com/office/drawing/2014/main" id="{889EE226-BDEC-4546-8990-20196C227A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4" y="1584"/>
                <a:ext cx="144"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5" name="Group 19">
              <a:extLst>
                <a:ext uri="{FF2B5EF4-FFF2-40B4-BE49-F238E27FC236}">
                  <a16:creationId xmlns:a16="http://schemas.microsoft.com/office/drawing/2014/main" id="{65459787-58CB-9E4B-A11E-3E414A887CBC}"/>
                </a:ext>
              </a:extLst>
            </p:cNvPr>
            <p:cNvGrpSpPr>
              <a:grpSpLocks/>
            </p:cNvGrpSpPr>
            <p:nvPr/>
          </p:nvGrpSpPr>
          <p:grpSpPr bwMode="auto">
            <a:xfrm>
              <a:off x="2352" y="2048"/>
              <a:ext cx="120" cy="343"/>
              <a:chOff x="2304" y="1440"/>
              <a:chExt cx="120" cy="343"/>
            </a:xfrm>
          </p:grpSpPr>
          <p:sp>
            <p:nvSpPr>
              <p:cNvPr id="28" name="Line 20">
                <a:extLst>
                  <a:ext uri="{FF2B5EF4-FFF2-40B4-BE49-F238E27FC236}">
                    <a16:creationId xmlns:a16="http://schemas.microsoft.com/office/drawing/2014/main" id="{93BD7B63-B5C0-FA45-BE25-E6A79BE15B56}"/>
                  </a:ext>
                </a:extLst>
              </p:cNvPr>
              <p:cNvSpPr>
                <a:spLocks noChangeShapeType="1"/>
              </p:cNvSpPr>
              <p:nvPr/>
            </p:nvSpPr>
            <p:spPr bwMode="auto">
              <a:xfrm>
                <a:off x="2352" y="144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29" name="Object 21">
                <a:extLst>
                  <a:ext uri="{FF2B5EF4-FFF2-40B4-BE49-F238E27FC236}">
                    <a16:creationId xmlns:a16="http://schemas.microsoft.com/office/drawing/2014/main" id="{888F59D0-E15A-614C-8ED9-13E1B7EF84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4" y="1584"/>
                <a:ext cx="120"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6" name="Group 22">
              <a:extLst>
                <a:ext uri="{FF2B5EF4-FFF2-40B4-BE49-F238E27FC236}">
                  <a16:creationId xmlns:a16="http://schemas.microsoft.com/office/drawing/2014/main" id="{F96D2499-F4D4-CF4B-B3FE-0F2D2E81A678}"/>
                </a:ext>
              </a:extLst>
            </p:cNvPr>
            <p:cNvGrpSpPr>
              <a:grpSpLocks/>
            </p:cNvGrpSpPr>
            <p:nvPr/>
          </p:nvGrpSpPr>
          <p:grpSpPr bwMode="auto">
            <a:xfrm>
              <a:off x="2112" y="2048"/>
              <a:ext cx="135" cy="352"/>
              <a:chOff x="2112" y="2048"/>
              <a:chExt cx="135" cy="352"/>
            </a:xfrm>
          </p:grpSpPr>
          <p:sp>
            <p:nvSpPr>
              <p:cNvPr id="26" name="Line 23">
                <a:extLst>
                  <a:ext uri="{FF2B5EF4-FFF2-40B4-BE49-F238E27FC236}">
                    <a16:creationId xmlns:a16="http://schemas.microsoft.com/office/drawing/2014/main" id="{B280F5D4-BBF5-4A4E-9876-0F72058800CC}"/>
                  </a:ext>
                </a:extLst>
              </p:cNvPr>
              <p:cNvSpPr>
                <a:spLocks noChangeShapeType="1"/>
              </p:cNvSpPr>
              <p:nvPr/>
            </p:nvSpPr>
            <p:spPr bwMode="auto">
              <a:xfrm>
                <a:off x="2184" y="2048"/>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27" name="Object 24">
                <a:extLst>
                  <a:ext uri="{FF2B5EF4-FFF2-40B4-BE49-F238E27FC236}">
                    <a16:creationId xmlns:a16="http://schemas.microsoft.com/office/drawing/2014/main" id="{4338C668-321E-7444-A57D-2C194B003BC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12" y="2192"/>
                <a:ext cx="135"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7" name="Group 25">
              <a:extLst>
                <a:ext uri="{FF2B5EF4-FFF2-40B4-BE49-F238E27FC236}">
                  <a16:creationId xmlns:a16="http://schemas.microsoft.com/office/drawing/2014/main" id="{C064D364-7187-3F40-840F-5022B441F306}"/>
                </a:ext>
              </a:extLst>
            </p:cNvPr>
            <p:cNvGrpSpPr>
              <a:grpSpLocks/>
            </p:cNvGrpSpPr>
            <p:nvPr/>
          </p:nvGrpSpPr>
          <p:grpSpPr bwMode="auto">
            <a:xfrm>
              <a:off x="1872" y="2024"/>
              <a:ext cx="135" cy="376"/>
              <a:chOff x="1872" y="2024"/>
              <a:chExt cx="135" cy="376"/>
            </a:xfrm>
          </p:grpSpPr>
          <p:sp>
            <p:nvSpPr>
              <p:cNvPr id="24" name="Line 26">
                <a:extLst>
                  <a:ext uri="{FF2B5EF4-FFF2-40B4-BE49-F238E27FC236}">
                    <a16:creationId xmlns:a16="http://schemas.microsoft.com/office/drawing/2014/main" id="{A5B30A5C-7D06-444E-9AA0-6288BEEE7D7F}"/>
                  </a:ext>
                </a:extLst>
              </p:cNvPr>
              <p:cNvSpPr>
                <a:spLocks noChangeShapeType="1"/>
              </p:cNvSpPr>
              <p:nvPr/>
            </p:nvSpPr>
            <p:spPr bwMode="auto">
              <a:xfrm>
                <a:off x="1944" y="2024"/>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25" name="Object 27">
                <a:extLst>
                  <a:ext uri="{FF2B5EF4-FFF2-40B4-BE49-F238E27FC236}">
                    <a16:creationId xmlns:a16="http://schemas.microsoft.com/office/drawing/2014/main" id="{18E0860C-7E31-DD45-9B07-73A2A29017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72" y="2192"/>
                <a:ext cx="135"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8" name="Group 28">
              <a:extLst>
                <a:ext uri="{FF2B5EF4-FFF2-40B4-BE49-F238E27FC236}">
                  <a16:creationId xmlns:a16="http://schemas.microsoft.com/office/drawing/2014/main" id="{D4EE2450-67FF-A04E-B1D6-AA7704B9CBA6}"/>
                </a:ext>
              </a:extLst>
            </p:cNvPr>
            <p:cNvGrpSpPr>
              <a:grpSpLocks/>
            </p:cNvGrpSpPr>
            <p:nvPr/>
          </p:nvGrpSpPr>
          <p:grpSpPr bwMode="auto">
            <a:xfrm>
              <a:off x="1680" y="2048"/>
              <a:ext cx="120" cy="343"/>
              <a:chOff x="1632" y="1440"/>
              <a:chExt cx="120" cy="343"/>
            </a:xfrm>
          </p:grpSpPr>
          <p:sp>
            <p:nvSpPr>
              <p:cNvPr id="22" name="Line 29">
                <a:extLst>
                  <a:ext uri="{FF2B5EF4-FFF2-40B4-BE49-F238E27FC236}">
                    <a16:creationId xmlns:a16="http://schemas.microsoft.com/office/drawing/2014/main" id="{0750624C-E540-B042-A443-EAD5314B8320}"/>
                  </a:ext>
                </a:extLst>
              </p:cNvPr>
              <p:cNvSpPr>
                <a:spLocks noChangeShapeType="1"/>
              </p:cNvSpPr>
              <p:nvPr/>
            </p:nvSpPr>
            <p:spPr bwMode="auto">
              <a:xfrm>
                <a:off x="1680" y="144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23" name="Object 30">
                <a:extLst>
                  <a:ext uri="{FF2B5EF4-FFF2-40B4-BE49-F238E27FC236}">
                    <a16:creationId xmlns:a16="http://schemas.microsoft.com/office/drawing/2014/main" id="{731FDA13-1E1A-484C-830E-121C91AC2F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2" y="1584"/>
                <a:ext cx="120"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9" name="Group 31">
              <a:extLst>
                <a:ext uri="{FF2B5EF4-FFF2-40B4-BE49-F238E27FC236}">
                  <a16:creationId xmlns:a16="http://schemas.microsoft.com/office/drawing/2014/main" id="{47B76DBD-B2B9-4449-A230-255AB03ACC62}"/>
                </a:ext>
              </a:extLst>
            </p:cNvPr>
            <p:cNvGrpSpPr>
              <a:grpSpLocks/>
            </p:cNvGrpSpPr>
            <p:nvPr/>
          </p:nvGrpSpPr>
          <p:grpSpPr bwMode="auto">
            <a:xfrm>
              <a:off x="1392" y="2048"/>
              <a:ext cx="135" cy="352"/>
              <a:chOff x="1344" y="1440"/>
              <a:chExt cx="135" cy="352"/>
            </a:xfrm>
          </p:grpSpPr>
          <p:sp>
            <p:nvSpPr>
              <p:cNvPr id="20" name="Line 32">
                <a:extLst>
                  <a:ext uri="{FF2B5EF4-FFF2-40B4-BE49-F238E27FC236}">
                    <a16:creationId xmlns:a16="http://schemas.microsoft.com/office/drawing/2014/main" id="{54D9AF53-6D4E-B14B-B79B-8CE8DA2ADF09}"/>
                  </a:ext>
                </a:extLst>
              </p:cNvPr>
              <p:cNvSpPr>
                <a:spLocks noChangeShapeType="1"/>
              </p:cNvSpPr>
              <p:nvPr/>
            </p:nvSpPr>
            <p:spPr bwMode="auto">
              <a:xfrm>
                <a:off x="1440" y="1440"/>
                <a:ext cx="0"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21" name="Object 33">
                <a:extLst>
                  <a:ext uri="{FF2B5EF4-FFF2-40B4-BE49-F238E27FC236}">
                    <a16:creationId xmlns:a16="http://schemas.microsoft.com/office/drawing/2014/main" id="{D941153E-35D4-C54B-81B8-7449CC8AF9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44" y="1584"/>
                <a:ext cx="135"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pic>
        <p:nvPicPr>
          <p:cNvPr id="34" name="Object 34">
            <a:extLst>
              <a:ext uri="{FF2B5EF4-FFF2-40B4-BE49-F238E27FC236}">
                <a16:creationId xmlns:a16="http://schemas.microsoft.com/office/drawing/2014/main" id="{BC9280D3-6935-3B4E-B7BC-859772BB31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4191000"/>
            <a:ext cx="4572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 name="Object 35">
            <a:extLst>
              <a:ext uri="{FF2B5EF4-FFF2-40B4-BE49-F238E27FC236}">
                <a16:creationId xmlns:a16="http://schemas.microsoft.com/office/drawing/2014/main" id="{15544CFA-9972-D242-A662-BDACE3DE3A1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41475" y="4783138"/>
            <a:ext cx="6985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 name="Rectangle 36">
            <a:extLst>
              <a:ext uri="{FF2B5EF4-FFF2-40B4-BE49-F238E27FC236}">
                <a16:creationId xmlns:a16="http://schemas.microsoft.com/office/drawing/2014/main" id="{4C92309E-3040-1C45-8708-96183D3337B6}"/>
              </a:ext>
            </a:extLst>
          </p:cNvPr>
          <p:cNvSpPr>
            <a:spLocks noChangeArrowheads="1"/>
          </p:cNvSpPr>
          <p:nvPr/>
        </p:nvSpPr>
        <p:spPr bwMode="auto">
          <a:xfrm>
            <a:off x="1143000" y="5356225"/>
            <a:ext cx="27844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t>此排列为</a:t>
            </a:r>
            <a:r>
              <a:rPr lang="zh-CN" altLang="en-US" sz="2800" b="1">
                <a:solidFill>
                  <a:srgbClr val="0000FF"/>
                </a:solidFill>
              </a:rPr>
              <a:t>偶排列</a:t>
            </a:r>
            <a:r>
              <a:rPr lang="en-US" altLang="zh-CN" sz="2800" b="1">
                <a:solidFill>
                  <a:srgbClr val="0000FF"/>
                </a:solidFill>
              </a:rPr>
              <a:t>.</a:t>
            </a:r>
          </a:p>
        </p:txBody>
      </p:sp>
      <p:grpSp>
        <p:nvGrpSpPr>
          <p:cNvPr id="37" name="Group 37">
            <a:extLst>
              <a:ext uri="{FF2B5EF4-FFF2-40B4-BE49-F238E27FC236}">
                <a16:creationId xmlns:a16="http://schemas.microsoft.com/office/drawing/2014/main" id="{029D5F3D-FE86-914A-A735-46A2E03DD808}"/>
              </a:ext>
            </a:extLst>
          </p:cNvPr>
          <p:cNvGrpSpPr>
            <a:grpSpLocks/>
          </p:cNvGrpSpPr>
          <p:nvPr/>
        </p:nvGrpSpPr>
        <p:grpSpPr bwMode="auto">
          <a:xfrm>
            <a:off x="2936875" y="2725738"/>
            <a:ext cx="2244725" cy="398462"/>
            <a:chOff x="1850" y="1728"/>
            <a:chExt cx="1414" cy="251"/>
          </a:xfrm>
        </p:grpSpPr>
        <p:sp>
          <p:nvSpPr>
            <p:cNvPr id="38" name="Oval 38">
              <a:extLst>
                <a:ext uri="{FF2B5EF4-FFF2-40B4-BE49-F238E27FC236}">
                  <a16:creationId xmlns:a16="http://schemas.microsoft.com/office/drawing/2014/main" id="{6A4D2B7B-2AAC-254F-860E-717F372088AB}"/>
                </a:ext>
              </a:extLst>
            </p:cNvPr>
            <p:cNvSpPr>
              <a:spLocks noChangeArrowheads="1"/>
            </p:cNvSpPr>
            <p:nvPr/>
          </p:nvSpPr>
          <p:spPr bwMode="auto">
            <a:xfrm>
              <a:off x="1850" y="1728"/>
              <a:ext cx="240" cy="240"/>
            </a:xfrm>
            <a:prstGeom prst="ellipse">
              <a:avLst/>
            </a:prstGeom>
            <a:noFill/>
            <a:ln w="9525">
              <a:solidFill>
                <a:srgbClr val="FF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 name="Oval 39">
              <a:extLst>
                <a:ext uri="{FF2B5EF4-FFF2-40B4-BE49-F238E27FC236}">
                  <a16:creationId xmlns:a16="http://schemas.microsoft.com/office/drawing/2014/main" id="{032146E0-1E01-4A4E-A536-FDDA4D45E8F7}"/>
                </a:ext>
              </a:extLst>
            </p:cNvPr>
            <p:cNvSpPr>
              <a:spLocks noChangeArrowheads="1"/>
            </p:cNvSpPr>
            <p:nvPr/>
          </p:nvSpPr>
          <p:spPr bwMode="auto">
            <a:xfrm>
              <a:off x="2090" y="1728"/>
              <a:ext cx="240" cy="240"/>
            </a:xfrm>
            <a:prstGeom prst="ellipse">
              <a:avLst/>
            </a:prstGeom>
            <a:noFill/>
            <a:ln w="9525">
              <a:solidFill>
                <a:srgbClr val="FF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 name="Oval 40">
              <a:extLst>
                <a:ext uri="{FF2B5EF4-FFF2-40B4-BE49-F238E27FC236}">
                  <a16:creationId xmlns:a16="http://schemas.microsoft.com/office/drawing/2014/main" id="{70B05921-D64B-BB41-A529-32C0AB5A7368}"/>
                </a:ext>
              </a:extLst>
            </p:cNvPr>
            <p:cNvSpPr>
              <a:spLocks noChangeArrowheads="1"/>
            </p:cNvSpPr>
            <p:nvPr/>
          </p:nvSpPr>
          <p:spPr bwMode="auto">
            <a:xfrm>
              <a:off x="2330" y="1728"/>
              <a:ext cx="240" cy="240"/>
            </a:xfrm>
            <a:prstGeom prst="ellipse">
              <a:avLst/>
            </a:prstGeom>
            <a:noFill/>
            <a:ln w="9525">
              <a:solidFill>
                <a:srgbClr val="FF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 name="Oval 41">
              <a:extLst>
                <a:ext uri="{FF2B5EF4-FFF2-40B4-BE49-F238E27FC236}">
                  <a16:creationId xmlns:a16="http://schemas.microsoft.com/office/drawing/2014/main" id="{46386916-403F-2C4B-85DA-459A91D78ED0}"/>
                </a:ext>
              </a:extLst>
            </p:cNvPr>
            <p:cNvSpPr>
              <a:spLocks noChangeArrowheads="1"/>
            </p:cNvSpPr>
            <p:nvPr/>
          </p:nvSpPr>
          <p:spPr bwMode="auto">
            <a:xfrm>
              <a:off x="2559" y="1739"/>
              <a:ext cx="240" cy="240"/>
            </a:xfrm>
            <a:prstGeom prst="ellipse">
              <a:avLst/>
            </a:prstGeom>
            <a:noFill/>
            <a:ln w="9525">
              <a:solidFill>
                <a:srgbClr val="FF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 name="Oval 42">
              <a:extLst>
                <a:ext uri="{FF2B5EF4-FFF2-40B4-BE49-F238E27FC236}">
                  <a16:creationId xmlns:a16="http://schemas.microsoft.com/office/drawing/2014/main" id="{DD9F0244-2FD8-234A-AE7D-CD43407E4872}"/>
                </a:ext>
              </a:extLst>
            </p:cNvPr>
            <p:cNvSpPr>
              <a:spLocks noChangeArrowheads="1"/>
            </p:cNvSpPr>
            <p:nvPr/>
          </p:nvSpPr>
          <p:spPr bwMode="auto">
            <a:xfrm>
              <a:off x="3024" y="1728"/>
              <a:ext cx="240" cy="240"/>
            </a:xfrm>
            <a:prstGeom prst="ellipse">
              <a:avLst/>
            </a:prstGeom>
            <a:noFill/>
            <a:ln w="9525">
              <a:solidFill>
                <a:srgbClr val="FF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3" name="Group 43">
            <a:extLst>
              <a:ext uri="{FF2B5EF4-FFF2-40B4-BE49-F238E27FC236}">
                <a16:creationId xmlns:a16="http://schemas.microsoft.com/office/drawing/2014/main" id="{C50E37F2-626C-934C-935F-B42BBD37C207}"/>
              </a:ext>
            </a:extLst>
          </p:cNvPr>
          <p:cNvGrpSpPr>
            <a:grpSpLocks/>
          </p:cNvGrpSpPr>
          <p:nvPr/>
        </p:nvGrpSpPr>
        <p:grpSpPr bwMode="auto">
          <a:xfrm>
            <a:off x="2947988" y="2743200"/>
            <a:ext cx="1506537" cy="398463"/>
            <a:chOff x="1857" y="1728"/>
            <a:chExt cx="949" cy="251"/>
          </a:xfrm>
        </p:grpSpPr>
        <p:sp>
          <p:nvSpPr>
            <p:cNvPr id="44" name="Oval 44">
              <a:extLst>
                <a:ext uri="{FF2B5EF4-FFF2-40B4-BE49-F238E27FC236}">
                  <a16:creationId xmlns:a16="http://schemas.microsoft.com/office/drawing/2014/main" id="{6A940504-DB62-6348-BF61-A9F5244E2D74}"/>
                </a:ext>
              </a:extLst>
            </p:cNvPr>
            <p:cNvSpPr>
              <a:spLocks noChangeArrowheads="1"/>
            </p:cNvSpPr>
            <p:nvPr/>
          </p:nvSpPr>
          <p:spPr bwMode="auto">
            <a:xfrm>
              <a:off x="1857" y="1728"/>
              <a:ext cx="240" cy="240"/>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 name="Oval 45">
              <a:extLst>
                <a:ext uri="{FF2B5EF4-FFF2-40B4-BE49-F238E27FC236}">
                  <a16:creationId xmlns:a16="http://schemas.microsoft.com/office/drawing/2014/main" id="{1650A589-EDD5-404E-9E98-525E6617A728}"/>
                </a:ext>
              </a:extLst>
            </p:cNvPr>
            <p:cNvSpPr>
              <a:spLocks noChangeArrowheads="1"/>
            </p:cNvSpPr>
            <p:nvPr/>
          </p:nvSpPr>
          <p:spPr bwMode="auto">
            <a:xfrm>
              <a:off x="2086" y="1728"/>
              <a:ext cx="240" cy="240"/>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 name="Oval 46">
              <a:extLst>
                <a:ext uri="{FF2B5EF4-FFF2-40B4-BE49-F238E27FC236}">
                  <a16:creationId xmlns:a16="http://schemas.microsoft.com/office/drawing/2014/main" id="{B6D7CCC2-6835-4A40-A604-23DB8B544FC3}"/>
                </a:ext>
              </a:extLst>
            </p:cNvPr>
            <p:cNvSpPr>
              <a:spLocks noChangeArrowheads="1"/>
            </p:cNvSpPr>
            <p:nvPr/>
          </p:nvSpPr>
          <p:spPr bwMode="auto">
            <a:xfrm>
              <a:off x="2315" y="1728"/>
              <a:ext cx="240" cy="240"/>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 name="Oval 47">
              <a:extLst>
                <a:ext uri="{FF2B5EF4-FFF2-40B4-BE49-F238E27FC236}">
                  <a16:creationId xmlns:a16="http://schemas.microsoft.com/office/drawing/2014/main" id="{3856A4E8-5A88-1F40-A253-FA5A8770CE0A}"/>
                </a:ext>
              </a:extLst>
            </p:cNvPr>
            <p:cNvSpPr>
              <a:spLocks noChangeArrowheads="1"/>
            </p:cNvSpPr>
            <p:nvPr/>
          </p:nvSpPr>
          <p:spPr bwMode="auto">
            <a:xfrm>
              <a:off x="2566" y="1739"/>
              <a:ext cx="240" cy="240"/>
            </a:xfrm>
            <a:prstGeom prst="ellipse">
              <a:avLst/>
            </a:pr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pic>
        <p:nvPicPr>
          <p:cNvPr id="48" name="Object 48">
            <a:extLst>
              <a:ext uri="{FF2B5EF4-FFF2-40B4-BE49-F238E27FC236}">
                <a16:creationId xmlns:a16="http://schemas.microsoft.com/office/drawing/2014/main" id="{AFAEEF3C-D049-E14C-A9A9-CCD92D53F05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47863" y="4173538"/>
            <a:ext cx="2032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9" name="Object 49">
            <a:extLst>
              <a:ext uri="{FF2B5EF4-FFF2-40B4-BE49-F238E27FC236}">
                <a16:creationId xmlns:a16="http://schemas.microsoft.com/office/drawing/2014/main" id="{4E7B5EB2-66B0-2549-B992-7C53431B7DF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35200" y="4156075"/>
            <a:ext cx="4826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0" name="Object 50">
            <a:extLst>
              <a:ext uri="{FF2B5EF4-FFF2-40B4-BE49-F238E27FC236}">
                <a16:creationId xmlns:a16="http://schemas.microsoft.com/office/drawing/2014/main" id="{3A920C5E-B0F8-704E-920A-075B5B84E2E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35275" y="4167188"/>
            <a:ext cx="35306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2038881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right)">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right)">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left)">
                                      <p:cBhvr>
                                        <p:cTn id="52" dur="500"/>
                                        <p:tgtEl>
                                          <p:spTgt spid="4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wipe(left)">
                                      <p:cBhvr>
                                        <p:cTn id="62" dur="500"/>
                                        <p:tgtEl>
                                          <p:spTgt spid="5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left)">
                                      <p:cBhvr>
                                        <p:cTn id="7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3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ACEB0477-7EF5-3549-BEA8-21C8FE8220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066800"/>
            <a:ext cx="3873500" cy="41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Rectangle 3">
            <a:extLst>
              <a:ext uri="{FF2B5EF4-FFF2-40B4-BE49-F238E27FC236}">
                <a16:creationId xmlns:a16="http://schemas.microsoft.com/office/drawing/2014/main" id="{E9F969DB-DCD7-F241-B6C0-DB2844ED357B}"/>
              </a:ext>
            </a:extLst>
          </p:cNvPr>
          <p:cNvSpPr>
            <a:spLocks noChangeArrowheads="1"/>
          </p:cNvSpPr>
          <p:nvPr/>
        </p:nvSpPr>
        <p:spPr bwMode="auto">
          <a:xfrm>
            <a:off x="914400" y="1766888"/>
            <a:ext cx="5429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ea typeface="黑体" panose="02010609060101010101" pitchFamily="49" charset="-122"/>
              </a:rPr>
              <a:t>解</a:t>
            </a:r>
          </a:p>
        </p:txBody>
      </p:sp>
      <p:pic>
        <p:nvPicPr>
          <p:cNvPr id="4" name="Object 4">
            <a:extLst>
              <a:ext uri="{FF2B5EF4-FFF2-40B4-BE49-F238E27FC236}">
                <a16:creationId xmlns:a16="http://schemas.microsoft.com/office/drawing/2014/main" id="{3563CD98-2326-DE4A-ABAF-8A8DEDA07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0" y="3278188"/>
            <a:ext cx="1625600" cy="30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Object 5">
            <a:extLst>
              <a:ext uri="{FF2B5EF4-FFF2-40B4-BE49-F238E27FC236}">
                <a16:creationId xmlns:a16="http://schemas.microsoft.com/office/drawing/2014/main" id="{65BF5BD2-156F-4C40-BDC5-3FC514DBB4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810000"/>
            <a:ext cx="1587500"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 name="Group 6">
            <a:extLst>
              <a:ext uri="{FF2B5EF4-FFF2-40B4-BE49-F238E27FC236}">
                <a16:creationId xmlns:a16="http://schemas.microsoft.com/office/drawing/2014/main" id="{0617B33F-8288-8347-923A-E9C58DDFBA23}"/>
              </a:ext>
            </a:extLst>
          </p:cNvPr>
          <p:cNvGrpSpPr>
            <a:grpSpLocks/>
          </p:cNvGrpSpPr>
          <p:nvPr/>
        </p:nvGrpSpPr>
        <p:grpSpPr bwMode="auto">
          <a:xfrm>
            <a:off x="1371600" y="4724400"/>
            <a:ext cx="5006975" cy="519113"/>
            <a:chOff x="864" y="3072"/>
            <a:chExt cx="3154" cy="327"/>
          </a:xfrm>
        </p:grpSpPr>
        <p:sp>
          <p:nvSpPr>
            <p:cNvPr id="7" name="Text Box 7">
              <a:extLst>
                <a:ext uri="{FF2B5EF4-FFF2-40B4-BE49-F238E27FC236}">
                  <a16:creationId xmlns:a16="http://schemas.microsoft.com/office/drawing/2014/main" id="{8645F631-2E34-F04D-A789-A43EC3E63D28}"/>
                </a:ext>
              </a:extLst>
            </p:cNvPr>
            <p:cNvSpPr txBox="1">
              <a:spLocks noChangeArrowheads="1"/>
            </p:cNvSpPr>
            <p:nvPr/>
          </p:nvSpPr>
          <p:spPr bwMode="auto">
            <a:xfrm>
              <a:off x="864" y="3072"/>
              <a:ext cx="31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chemeClr val="tx2"/>
                  </a:solidFill>
                </a:rPr>
                <a:t>当                          时为偶排列；</a:t>
              </a:r>
              <a:endParaRPr lang="zh-CN" altLang="en-US" b="1">
                <a:solidFill>
                  <a:schemeClr val="tx2"/>
                </a:solidFill>
              </a:endParaRPr>
            </a:p>
          </p:txBody>
        </p:sp>
        <p:pic>
          <p:nvPicPr>
            <p:cNvPr id="8" name="Object 8">
              <a:extLst>
                <a:ext uri="{FF2B5EF4-FFF2-40B4-BE49-F238E27FC236}">
                  <a16:creationId xmlns:a16="http://schemas.microsoft.com/office/drawing/2014/main" id="{F7E260D4-EC0E-6144-BDCE-0B3F5B75A7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2" y="3124"/>
              <a:ext cx="1224" cy="2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9" name="Group 9">
            <a:extLst>
              <a:ext uri="{FF2B5EF4-FFF2-40B4-BE49-F238E27FC236}">
                <a16:creationId xmlns:a16="http://schemas.microsoft.com/office/drawing/2014/main" id="{CB92EAE4-BD1D-BB49-81AE-9247BB66A758}"/>
              </a:ext>
            </a:extLst>
          </p:cNvPr>
          <p:cNvGrpSpPr>
            <a:grpSpLocks/>
          </p:cNvGrpSpPr>
          <p:nvPr/>
        </p:nvGrpSpPr>
        <p:grpSpPr bwMode="auto">
          <a:xfrm>
            <a:off x="1371600" y="5348288"/>
            <a:ext cx="5181600" cy="519112"/>
            <a:chOff x="864" y="3513"/>
            <a:chExt cx="3264" cy="327"/>
          </a:xfrm>
        </p:grpSpPr>
        <p:sp>
          <p:nvSpPr>
            <p:cNvPr id="10" name="Rectangle 10">
              <a:extLst>
                <a:ext uri="{FF2B5EF4-FFF2-40B4-BE49-F238E27FC236}">
                  <a16:creationId xmlns:a16="http://schemas.microsoft.com/office/drawing/2014/main" id="{48C80474-96E8-EA44-B34B-B8489BC69D5A}"/>
                </a:ext>
              </a:extLst>
            </p:cNvPr>
            <p:cNvSpPr>
              <a:spLocks noChangeArrowheads="1"/>
            </p:cNvSpPr>
            <p:nvPr/>
          </p:nvSpPr>
          <p:spPr bwMode="auto">
            <a:xfrm>
              <a:off x="864" y="3513"/>
              <a:ext cx="32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chemeClr val="tx2"/>
                  </a:solidFill>
                </a:rPr>
                <a:t>当                               时为奇排列</a:t>
              </a:r>
              <a:r>
                <a:rPr lang="en-US" altLang="zh-CN" sz="2800" b="1">
                  <a:solidFill>
                    <a:schemeClr val="tx2"/>
                  </a:solidFill>
                </a:rPr>
                <a:t>.</a:t>
              </a:r>
            </a:p>
          </p:txBody>
        </p:sp>
        <p:pic>
          <p:nvPicPr>
            <p:cNvPr id="11" name="Object 11">
              <a:extLst>
                <a:ext uri="{FF2B5EF4-FFF2-40B4-BE49-F238E27FC236}">
                  <a16:creationId xmlns:a16="http://schemas.microsoft.com/office/drawing/2014/main" id="{3EF9687B-270F-0747-BAA6-E2FA6050E1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2" y="3565"/>
              <a:ext cx="1576"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12" name="Object 12">
            <a:extLst>
              <a:ext uri="{FF2B5EF4-FFF2-40B4-BE49-F238E27FC236}">
                <a16:creationId xmlns:a16="http://schemas.microsoft.com/office/drawing/2014/main" id="{472067F9-2D9A-094A-A325-6DDE3454F3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9900" y="3276600"/>
            <a:ext cx="1460500"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Object 13">
            <a:extLst>
              <a:ext uri="{FF2B5EF4-FFF2-40B4-BE49-F238E27FC236}">
                <a16:creationId xmlns:a16="http://schemas.microsoft.com/office/drawing/2014/main" id="{7033F72C-DB38-824A-B9D9-22007291365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3276600"/>
            <a:ext cx="1270000"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Object 19">
            <a:extLst>
              <a:ext uri="{FF2B5EF4-FFF2-40B4-BE49-F238E27FC236}">
                <a16:creationId xmlns:a16="http://schemas.microsoft.com/office/drawing/2014/main" id="{FE8F6E52-A699-E346-9B09-B512815D6DD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2209800"/>
            <a:ext cx="2984500"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Object 20">
            <a:extLst>
              <a:ext uri="{FF2B5EF4-FFF2-40B4-BE49-F238E27FC236}">
                <a16:creationId xmlns:a16="http://schemas.microsoft.com/office/drawing/2014/main" id="{AD0A56E1-954A-A640-9E30-C294402836A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7400" y="1752600"/>
            <a:ext cx="2667000" cy="850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 name="Object 21">
            <a:extLst>
              <a:ext uri="{FF2B5EF4-FFF2-40B4-BE49-F238E27FC236}">
                <a16:creationId xmlns:a16="http://schemas.microsoft.com/office/drawing/2014/main" id="{2D8D141D-9A92-3440-9327-669272AC05D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8000" y="1676400"/>
            <a:ext cx="7112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Object 22">
            <a:extLst>
              <a:ext uri="{FF2B5EF4-FFF2-40B4-BE49-F238E27FC236}">
                <a16:creationId xmlns:a16="http://schemas.microsoft.com/office/drawing/2014/main" id="{29FDAA06-8B2D-B544-9783-16E1F022E20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81200" y="2133600"/>
            <a:ext cx="25908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Object 23">
            <a:extLst>
              <a:ext uri="{FF2B5EF4-FFF2-40B4-BE49-F238E27FC236}">
                <a16:creationId xmlns:a16="http://schemas.microsoft.com/office/drawing/2014/main" id="{377154C6-FD94-A748-9920-07F866266DA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95600" y="2667000"/>
            <a:ext cx="977900"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0181272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F0E23A73-2EDC-9F4F-A308-898D96BA5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90600"/>
            <a:ext cx="6961188" cy="41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 Box 3">
            <a:extLst>
              <a:ext uri="{FF2B5EF4-FFF2-40B4-BE49-F238E27FC236}">
                <a16:creationId xmlns:a16="http://schemas.microsoft.com/office/drawing/2014/main" id="{8841044D-2CD2-4A48-8F5B-027D0A83764D}"/>
              </a:ext>
            </a:extLst>
          </p:cNvPr>
          <p:cNvSpPr txBox="1">
            <a:spLocks noChangeArrowheads="1"/>
          </p:cNvSpPr>
          <p:nvPr/>
        </p:nvSpPr>
        <p:spPr bwMode="auto">
          <a:xfrm>
            <a:off x="914400" y="1690688"/>
            <a:ext cx="5429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rgbClr val="0606FA"/>
                </a:solidFill>
                <a:ea typeface="黑体" panose="02010609060101010101" pitchFamily="49" charset="-122"/>
              </a:rPr>
              <a:t>解</a:t>
            </a:r>
          </a:p>
        </p:txBody>
      </p:sp>
      <p:pic>
        <p:nvPicPr>
          <p:cNvPr id="4" name="Object 4">
            <a:extLst>
              <a:ext uri="{FF2B5EF4-FFF2-40B4-BE49-F238E27FC236}">
                <a16:creationId xmlns:a16="http://schemas.microsoft.com/office/drawing/2014/main" id="{F78F34B9-390D-884C-8F92-95D0786D6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9550" y="3098800"/>
            <a:ext cx="7112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Object 5">
            <a:extLst>
              <a:ext uri="{FF2B5EF4-FFF2-40B4-BE49-F238E27FC236}">
                <a16:creationId xmlns:a16="http://schemas.microsoft.com/office/drawing/2014/main" id="{344C23B2-979E-4143-BB0F-CDE83E01DB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150" y="3625850"/>
            <a:ext cx="3581400"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Object 6">
            <a:extLst>
              <a:ext uri="{FF2B5EF4-FFF2-40B4-BE49-F238E27FC236}">
                <a16:creationId xmlns:a16="http://schemas.microsoft.com/office/drawing/2014/main" id="{5E757F28-3A8D-BE44-AD7C-CB5D8928BC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5750" y="3778250"/>
            <a:ext cx="774700" cy="442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7" name="Group 7">
            <a:extLst>
              <a:ext uri="{FF2B5EF4-FFF2-40B4-BE49-F238E27FC236}">
                <a16:creationId xmlns:a16="http://schemas.microsoft.com/office/drawing/2014/main" id="{2AF7F056-08D0-E34D-BF25-F18A3B21A9D7}"/>
              </a:ext>
            </a:extLst>
          </p:cNvPr>
          <p:cNvGrpSpPr>
            <a:grpSpLocks/>
          </p:cNvGrpSpPr>
          <p:nvPr/>
        </p:nvGrpSpPr>
        <p:grpSpPr bwMode="auto">
          <a:xfrm>
            <a:off x="1447800" y="4510088"/>
            <a:ext cx="5257800" cy="519112"/>
            <a:chOff x="432" y="2112"/>
            <a:chExt cx="3312" cy="327"/>
          </a:xfrm>
        </p:grpSpPr>
        <p:sp>
          <p:nvSpPr>
            <p:cNvPr id="8" name="Text Box 8">
              <a:extLst>
                <a:ext uri="{FF2B5EF4-FFF2-40B4-BE49-F238E27FC236}">
                  <a16:creationId xmlns:a16="http://schemas.microsoft.com/office/drawing/2014/main" id="{DC735045-032C-694F-956C-DB11C6E1BE37}"/>
                </a:ext>
              </a:extLst>
            </p:cNvPr>
            <p:cNvSpPr txBox="1">
              <a:spLocks noChangeArrowheads="1"/>
            </p:cNvSpPr>
            <p:nvPr/>
          </p:nvSpPr>
          <p:spPr bwMode="auto">
            <a:xfrm>
              <a:off x="432" y="2112"/>
              <a:ext cx="33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solidFill>
                    <a:schemeClr val="tx2"/>
                  </a:solidFill>
                </a:rPr>
                <a:t>当      为偶数时，排列为偶排列，</a:t>
              </a:r>
            </a:p>
          </p:txBody>
        </p:sp>
        <p:pic>
          <p:nvPicPr>
            <p:cNvPr id="9" name="Object 9">
              <a:extLst>
                <a:ext uri="{FF2B5EF4-FFF2-40B4-BE49-F238E27FC236}">
                  <a16:creationId xmlns:a16="http://schemas.microsoft.com/office/drawing/2014/main" id="{5B00360E-1999-4F45-BE90-4D466CC6B2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 y="2160"/>
              <a:ext cx="159"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0" name="Group 10">
            <a:extLst>
              <a:ext uri="{FF2B5EF4-FFF2-40B4-BE49-F238E27FC236}">
                <a16:creationId xmlns:a16="http://schemas.microsoft.com/office/drawing/2014/main" id="{09A73D12-E558-D64C-9E0A-101DA9D95F4F}"/>
              </a:ext>
            </a:extLst>
          </p:cNvPr>
          <p:cNvGrpSpPr>
            <a:grpSpLocks/>
          </p:cNvGrpSpPr>
          <p:nvPr/>
        </p:nvGrpSpPr>
        <p:grpSpPr bwMode="auto">
          <a:xfrm>
            <a:off x="1447800" y="5181600"/>
            <a:ext cx="5111750" cy="519113"/>
            <a:chOff x="432" y="2592"/>
            <a:chExt cx="3220" cy="327"/>
          </a:xfrm>
        </p:grpSpPr>
        <p:sp>
          <p:nvSpPr>
            <p:cNvPr id="11" name="Rectangle 11">
              <a:extLst>
                <a:ext uri="{FF2B5EF4-FFF2-40B4-BE49-F238E27FC236}">
                  <a16:creationId xmlns:a16="http://schemas.microsoft.com/office/drawing/2014/main" id="{4F161C0D-66F8-DA41-BDA3-C9F52DD9818E}"/>
                </a:ext>
              </a:extLst>
            </p:cNvPr>
            <p:cNvSpPr>
              <a:spLocks noChangeArrowheads="1"/>
            </p:cNvSpPr>
            <p:nvPr/>
          </p:nvSpPr>
          <p:spPr bwMode="auto">
            <a:xfrm>
              <a:off x="432" y="2592"/>
              <a:ext cx="32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b="1">
                  <a:solidFill>
                    <a:schemeClr val="tx2"/>
                  </a:solidFill>
                </a:rPr>
                <a:t>当      为奇数时，排列为奇排列</a:t>
              </a:r>
              <a:r>
                <a:rPr lang="en-US" altLang="zh-CN" sz="2800" b="1">
                  <a:solidFill>
                    <a:schemeClr val="tx2"/>
                  </a:solidFill>
                </a:rPr>
                <a:t>.</a:t>
              </a:r>
            </a:p>
          </p:txBody>
        </p:sp>
        <p:pic>
          <p:nvPicPr>
            <p:cNvPr id="12" name="Object 12">
              <a:extLst>
                <a:ext uri="{FF2B5EF4-FFF2-40B4-BE49-F238E27FC236}">
                  <a16:creationId xmlns:a16="http://schemas.microsoft.com/office/drawing/2014/main" id="{208AE47A-C73F-7743-B8A7-E73958F548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 y="2640"/>
              <a:ext cx="159"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13" name="Object 13">
            <a:extLst>
              <a:ext uri="{FF2B5EF4-FFF2-40B4-BE49-F238E27FC236}">
                <a16:creationId xmlns:a16="http://schemas.microsoft.com/office/drawing/2014/main" id="{9E39CA2D-68AE-8F4A-8F1D-AD2C9970E2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41550" y="3092450"/>
            <a:ext cx="457200" cy="30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Object 14">
            <a:extLst>
              <a:ext uri="{FF2B5EF4-FFF2-40B4-BE49-F238E27FC236}">
                <a16:creationId xmlns:a16="http://schemas.microsoft.com/office/drawing/2014/main" id="{211C519B-A831-7C4D-B68A-D609F22718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4950" y="3092450"/>
            <a:ext cx="457200" cy="30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Object 15">
            <a:extLst>
              <a:ext uri="{FF2B5EF4-FFF2-40B4-BE49-F238E27FC236}">
                <a16:creationId xmlns:a16="http://schemas.microsoft.com/office/drawing/2014/main" id="{40809377-4345-1744-8DB9-6269F224A8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8350" y="3092450"/>
            <a:ext cx="495300" cy="30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 name="Object 16">
            <a:extLst>
              <a:ext uri="{FF2B5EF4-FFF2-40B4-BE49-F238E27FC236}">
                <a16:creationId xmlns:a16="http://schemas.microsoft.com/office/drawing/2014/main" id="{8F1914D8-6BEC-7148-AA2A-37BFA8B274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86200" y="3048000"/>
            <a:ext cx="4216400"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Object 22">
            <a:extLst>
              <a:ext uri="{FF2B5EF4-FFF2-40B4-BE49-F238E27FC236}">
                <a16:creationId xmlns:a16="http://schemas.microsoft.com/office/drawing/2014/main" id="{D6A86B24-7367-E24E-99A3-2FCAD984F4A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1828800"/>
            <a:ext cx="6669088" cy="41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Object 23">
            <a:extLst>
              <a:ext uri="{FF2B5EF4-FFF2-40B4-BE49-F238E27FC236}">
                <a16:creationId xmlns:a16="http://schemas.microsoft.com/office/drawing/2014/main" id="{BAEF5D3D-0E1F-2E46-A3B7-EFCA5775745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81200" y="2222500"/>
            <a:ext cx="203200"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 name="Object 24">
            <a:extLst>
              <a:ext uri="{FF2B5EF4-FFF2-40B4-BE49-F238E27FC236}">
                <a16:creationId xmlns:a16="http://schemas.microsoft.com/office/drawing/2014/main" id="{CCAC5CA5-8D2C-DD47-ADF4-0FF29BB2A29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14600" y="2235200"/>
            <a:ext cx="177800"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Object 25">
            <a:extLst>
              <a:ext uri="{FF2B5EF4-FFF2-40B4-BE49-F238E27FC236}">
                <a16:creationId xmlns:a16="http://schemas.microsoft.com/office/drawing/2014/main" id="{070C1AB5-459B-BA4B-99E2-0DA9FC700B9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24200" y="2235200"/>
            <a:ext cx="177800"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Object 26">
            <a:extLst>
              <a:ext uri="{FF2B5EF4-FFF2-40B4-BE49-F238E27FC236}">
                <a16:creationId xmlns:a16="http://schemas.microsoft.com/office/drawing/2014/main" id="{615D09E6-8B5B-644F-BD32-4928F7601B1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86200" y="2235200"/>
            <a:ext cx="215900"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Object 27">
            <a:extLst>
              <a:ext uri="{FF2B5EF4-FFF2-40B4-BE49-F238E27FC236}">
                <a16:creationId xmlns:a16="http://schemas.microsoft.com/office/drawing/2014/main" id="{4ED07421-7B58-7441-99DB-217393A7EBF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8200" y="2235200"/>
            <a:ext cx="215900"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 name="Object 28">
            <a:extLst>
              <a:ext uri="{FF2B5EF4-FFF2-40B4-BE49-F238E27FC236}">
                <a16:creationId xmlns:a16="http://schemas.microsoft.com/office/drawing/2014/main" id="{AD3E2DE8-A368-6E44-A08E-F56B0DF4E75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96000" y="2590800"/>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 name="Object 29">
            <a:extLst>
              <a:ext uri="{FF2B5EF4-FFF2-40B4-BE49-F238E27FC236}">
                <a16:creationId xmlns:a16="http://schemas.microsoft.com/office/drawing/2014/main" id="{041427D6-2C71-4742-A52F-02AACFAE2CB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077200" y="2222500"/>
            <a:ext cx="241300"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5557215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500"/>
                                        <p:tgtEl>
                                          <p:spTgt spid="6"/>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left)">
                                      <p:cBhvr>
                                        <p:cTn id="87" dur="500"/>
                                        <p:tgtEl>
                                          <p:spTgt spid="7"/>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wipe(left)">
                                      <p:cBhvr>
                                        <p:cTn id="9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0">
            <a:hlinkClick r:id="rId2" action="ppaction://hlinksldjump"/>
            <a:extLst>
              <a:ext uri="{FF2B5EF4-FFF2-40B4-BE49-F238E27FC236}">
                <a16:creationId xmlns:a16="http://schemas.microsoft.com/office/drawing/2014/main" id="{6ED1EF79-A7DA-43D6-9844-52236878D557}"/>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45060" name="Rectangle 30">
            <a:extLst>
              <a:ext uri="{FF2B5EF4-FFF2-40B4-BE49-F238E27FC236}">
                <a16:creationId xmlns:a16="http://schemas.microsoft.com/office/drawing/2014/main" id="{72C5B6C1-1136-4086-B50D-8BBFBB5B3148}"/>
              </a:ext>
            </a:extLst>
          </p:cNvPr>
          <p:cNvSpPr>
            <a:spLocks noChangeArrowheads="1"/>
          </p:cNvSpPr>
          <p:nvPr/>
        </p:nvSpPr>
        <p:spPr bwMode="auto">
          <a:xfrm>
            <a:off x="476256" y="1194"/>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sz="2600" b="1" dirty="0">
                <a:solidFill>
                  <a:schemeClr val="bg1"/>
                </a:solidFill>
                <a:latin typeface="Times New Roman" panose="02020603050405020304" pitchFamily="18" charset="0"/>
                <a:ea typeface="华文中宋" panose="02010600040101010101" pitchFamily="2" charset="-122"/>
                <a:cs typeface="Times New Roman" panose="02020603050405020304" pitchFamily="18" charset="0"/>
              </a:rPr>
              <a:t>重点</a:t>
            </a: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问题</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600" b="1" i="0" u="none" strike="noStrike" kern="1200" cap="none" spc="0" normalizeH="0" baseline="0" noProof="0" dirty="0">
                <a:ln>
                  <a:noFill/>
                </a:ln>
                <a:solidFill>
                  <a:schemeClr val="bg1"/>
                </a:solidFill>
                <a:effectLst/>
                <a:uLnTx/>
                <a:uFillTx/>
                <a:latin typeface="华文中宋" panose="02010600040101010101" pitchFamily="2" charset="-122"/>
                <a:ea typeface="华文中宋" panose="02010600040101010101" pitchFamily="2" charset="-122"/>
                <a:cs typeface="Times New Roman" panose="02020603050405020304" pitchFamily="18" charset="0"/>
              </a:rPr>
              <a:t>对换的定义</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FC39AA43-DD95-1ACE-5335-43BD66B26E8C}"/>
              </a:ext>
            </a:extLst>
          </p:cNvPr>
          <p:cNvSpPr txBox="1"/>
          <p:nvPr/>
        </p:nvSpPr>
        <p:spPr>
          <a:xfrm>
            <a:off x="1419158" y="2184880"/>
            <a:ext cx="7861535" cy="523220"/>
          </a:xfrm>
          <a:prstGeom prst="rect">
            <a:avLst/>
          </a:prstGeom>
          <a:noFill/>
        </p:spPr>
        <p:txBody>
          <a:bodyPr wrap="square">
            <a:spAutoFit/>
          </a:bodyPr>
          <a:lstStyle/>
          <a:p>
            <a:r>
              <a:rPr lang="zh-CN" altLang="en-US" b="1" dirty="0">
                <a:solidFill>
                  <a:srgbClr val="0000FF"/>
                </a:solidFill>
                <a:latin typeface="华文中宋" panose="02010600040101010101" pitchFamily="2" charset="-122"/>
                <a:ea typeface="华文中宋" panose="02010600040101010101" pitchFamily="2" charset="-122"/>
              </a:rPr>
              <a:t>任意一个排列经过一个对换后</a:t>
            </a:r>
            <a:r>
              <a:rPr lang="en-US" altLang="zh-CN" b="1" dirty="0">
                <a:solidFill>
                  <a:srgbClr val="0000FF"/>
                </a:solidFill>
                <a:ea typeface="华文中宋" panose="02010600040101010101" pitchFamily="2" charset="-122"/>
                <a:cs typeface="Times New Roman" panose="02020603050405020304" pitchFamily="18" charset="0"/>
              </a:rPr>
              <a:t>, </a:t>
            </a:r>
            <a:r>
              <a:rPr lang="zh-CN" altLang="en-US" b="1" dirty="0">
                <a:solidFill>
                  <a:srgbClr val="0000FF"/>
                </a:solidFill>
                <a:latin typeface="华文中宋" panose="02010600040101010101" pitchFamily="2" charset="-122"/>
                <a:ea typeface="华文中宋" panose="02010600040101010101" pitchFamily="2" charset="-122"/>
              </a:rPr>
              <a:t>其奇偶性改变</a:t>
            </a:r>
            <a:r>
              <a:rPr lang="en-US" altLang="zh-CN" b="1" dirty="0">
                <a:solidFill>
                  <a:srgbClr val="0000FF"/>
                </a:solidFill>
                <a:ea typeface="华文中宋" panose="02010600040101010101" pitchFamily="2" charset="-122"/>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7B37042C-3847-2136-2B0A-4AAECC9F0733}"/>
                  </a:ext>
                </a:extLst>
              </p:cNvPr>
              <p:cNvSpPr txBox="1"/>
              <p:nvPr/>
            </p:nvSpPr>
            <p:spPr>
              <a:xfrm>
                <a:off x="423709" y="4264984"/>
                <a:ext cx="8136904" cy="954107"/>
              </a:xfrm>
              <a:prstGeom prst="rect">
                <a:avLst/>
              </a:prstGeom>
              <a:noFill/>
            </p:spPr>
            <p:txBody>
              <a:bodyPr wrap="square">
                <a:spAutoFit/>
              </a:bodyPr>
              <a:lstStyle/>
              <a:p>
                <a:pPr indent="457200"/>
                <a:r>
                  <a:rPr lang="zh-CN" altLang="en-US" b="1" dirty="0">
                    <a:latin typeface="华文中宋" panose="02010600040101010101" pitchFamily="2" charset="-122"/>
                    <a:ea typeface="华文中宋" panose="02010600040101010101" pitchFamily="2" charset="-122"/>
                  </a:rPr>
                  <a:t> 设排列为</a:t>
                </a:r>
                <a:r>
                  <a:rPr lang="en-US" altLang="zh-CN" b="1" i="1" dirty="0">
                    <a:latin typeface="+mn-lt"/>
                    <a:ea typeface="华文中宋" panose="02010600040101010101" pitchFamily="2" charset="-122"/>
                  </a:rPr>
                  <a:t>a</a:t>
                </a:r>
                <a:r>
                  <a:rPr lang="en-US" altLang="zh-CN" b="1" baseline="-25000" dirty="0">
                    <a:latin typeface="+mn-lt"/>
                    <a:ea typeface="华文中宋" panose="02010600040101010101" pitchFamily="2" charset="-122"/>
                  </a:rPr>
                  <a:t>1</a:t>
                </a:r>
                <a:r>
                  <a:rPr lang="en-US" altLang="zh-CN" b="1" i="1" dirty="0">
                    <a:latin typeface="+mn-lt"/>
                    <a:ea typeface="华文中宋" panose="02010600040101010101" pitchFamily="2" charset="-122"/>
                  </a:rPr>
                  <a:t>…a</a:t>
                </a:r>
                <a:r>
                  <a:rPr lang="en-US" altLang="zh-CN" b="1" i="1" baseline="-25000" dirty="0">
                    <a:latin typeface="+mn-lt"/>
                    <a:ea typeface="华文中宋" panose="02010600040101010101" pitchFamily="2" charset="-122"/>
                  </a:rPr>
                  <a:t>l</a:t>
                </a:r>
                <a:r>
                  <a:rPr lang="en-US" altLang="zh-CN" b="1" i="1" dirty="0">
                    <a:latin typeface="+mn-lt"/>
                    <a:ea typeface="华文中宋" panose="02010600040101010101" pitchFamily="2" charset="-122"/>
                  </a:rPr>
                  <a:t> a b b</a:t>
                </a:r>
                <a:r>
                  <a:rPr lang="en-US" altLang="zh-CN" b="1" baseline="-25000" dirty="0">
                    <a:latin typeface="+mn-lt"/>
                    <a:ea typeface="华文中宋" panose="02010600040101010101" pitchFamily="2" charset="-122"/>
                  </a:rPr>
                  <a:t>1</a:t>
                </a:r>
                <a:r>
                  <a:rPr lang="en-US" altLang="zh-CN" b="1" i="1" dirty="0">
                    <a:latin typeface="+mn-lt"/>
                    <a:ea typeface="华文中宋" panose="02010600040101010101" pitchFamily="2" charset="-122"/>
                  </a:rPr>
                  <a:t>…b</a:t>
                </a:r>
                <a:r>
                  <a:rPr lang="en-US" altLang="zh-CN" b="1" i="1" baseline="-25000" dirty="0">
                    <a:latin typeface="+mn-lt"/>
                    <a:ea typeface="华文中宋" panose="02010600040101010101" pitchFamily="2" charset="-122"/>
                  </a:rPr>
                  <a:t>m</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对换</a:t>
                </a:r>
                <a14:m>
                  <m:oMath xmlns:m="http://schemas.openxmlformats.org/officeDocument/2006/math">
                    <m:r>
                      <a:rPr lang="en-US" altLang="zh-CN" b="1" i="1" smtClean="0">
                        <a:latin typeface="Cambria Math" panose="02040503050406030204" pitchFamily="18" charset="0"/>
                        <a:ea typeface="Cambria Math" panose="02040503050406030204" pitchFamily="18" charset="0"/>
                      </a:rPr>
                      <m:t>𝒂</m:t>
                    </m:r>
                  </m:oMath>
                </a14:m>
                <a:r>
                  <a:rPr lang="zh-CN" altLang="en-US" b="1" dirty="0">
                    <a:latin typeface="华文中宋" panose="02010600040101010101" pitchFamily="2" charset="-122"/>
                    <a:ea typeface="华文中宋" panose="02010600040101010101" pitchFamily="2" charset="-122"/>
                  </a:rPr>
                  <a:t>与</a:t>
                </a:r>
                <a14:m>
                  <m:oMath xmlns:m="http://schemas.openxmlformats.org/officeDocument/2006/math">
                    <m:r>
                      <a:rPr lang="en-US" altLang="zh-CN" b="1" i="1" smtClean="0">
                        <a:latin typeface="Cambria Math" panose="02040503050406030204" pitchFamily="18" charset="0"/>
                        <a:ea typeface="Cambria Math" panose="02040503050406030204" pitchFamily="18" charset="0"/>
                      </a:rPr>
                      <m:t>𝒃</m:t>
                    </m:r>
                  </m:oMath>
                </a14:m>
                <a:r>
                  <a:rPr lang="zh-CN" altLang="en-US" b="1" dirty="0">
                    <a:latin typeface="华文中宋" panose="02010600040101010101" pitchFamily="2" charset="-122"/>
                    <a:ea typeface="华文中宋" panose="02010600040101010101" pitchFamily="2" charset="-122"/>
                  </a:rPr>
                  <a:t>得到排列</a:t>
                </a:r>
                <a:r>
                  <a:rPr lang="en-US" altLang="zh-CN" b="1" i="1" dirty="0">
                    <a:ea typeface="华文中宋" panose="02010600040101010101" pitchFamily="2" charset="-122"/>
                  </a:rPr>
                  <a:t>a</a:t>
                </a:r>
                <a:r>
                  <a:rPr lang="en-US" altLang="zh-CN" b="1" baseline="-25000" dirty="0">
                    <a:ea typeface="华文中宋" panose="02010600040101010101" pitchFamily="2" charset="-122"/>
                  </a:rPr>
                  <a:t>1</a:t>
                </a:r>
                <a:r>
                  <a:rPr lang="en-US" altLang="zh-CN" b="1" i="1" dirty="0">
                    <a:ea typeface="华文中宋" panose="02010600040101010101" pitchFamily="2" charset="-122"/>
                  </a:rPr>
                  <a:t>…a</a:t>
                </a:r>
                <a:r>
                  <a:rPr lang="en-US" altLang="zh-CN" b="1" i="1" baseline="-25000" dirty="0">
                    <a:ea typeface="华文中宋" panose="02010600040101010101" pitchFamily="2" charset="-122"/>
                  </a:rPr>
                  <a:t>l</a:t>
                </a:r>
                <a:r>
                  <a:rPr lang="en-US" altLang="zh-CN" b="1" i="1" dirty="0">
                    <a:ea typeface="华文中宋" panose="02010600040101010101" pitchFamily="2" charset="-122"/>
                  </a:rPr>
                  <a:t> b a b</a:t>
                </a:r>
                <a:r>
                  <a:rPr lang="en-US" altLang="zh-CN" b="1" baseline="-25000" dirty="0">
                    <a:ea typeface="华文中宋" panose="02010600040101010101" pitchFamily="2" charset="-122"/>
                  </a:rPr>
                  <a:t>1</a:t>
                </a:r>
                <a:r>
                  <a:rPr lang="en-US" altLang="zh-CN" b="1" i="1" dirty="0">
                    <a:ea typeface="华文中宋" panose="02010600040101010101" pitchFamily="2" charset="-122"/>
                  </a:rPr>
                  <a:t>…b</a:t>
                </a:r>
                <a:r>
                  <a:rPr lang="en-US" altLang="zh-CN" b="1" i="1" baseline="-25000" dirty="0">
                    <a:ea typeface="华文中宋" panose="02010600040101010101" pitchFamily="2" charset="-122"/>
                  </a:rPr>
                  <a:t>m</a:t>
                </a:r>
                <a:r>
                  <a:rPr lang="en-US" altLang="zh-CN" b="1" dirty="0">
                    <a:ea typeface="华文中宋" panose="02010600040101010101" pitchFamily="2" charset="-122"/>
                    <a:cs typeface="Times New Roman" panose="02020603050405020304" pitchFamily="18" charset="0"/>
                  </a:rPr>
                  <a:t>.</a:t>
                </a:r>
              </a:p>
            </p:txBody>
          </p:sp>
        </mc:Choice>
        <mc:Fallback xmlns="">
          <p:sp>
            <p:nvSpPr>
              <p:cNvPr id="7" name="文本框 6">
                <a:extLst>
                  <a:ext uri="{FF2B5EF4-FFF2-40B4-BE49-F238E27FC236}">
                    <a16:creationId xmlns:a16="http://schemas.microsoft.com/office/drawing/2014/main" id="{7B37042C-3847-2136-2B0A-4AAECC9F0733}"/>
                  </a:ext>
                </a:extLst>
              </p:cNvPr>
              <p:cNvSpPr txBox="1">
                <a:spLocks noRot="1" noChangeAspect="1" noMove="1" noResize="1" noEditPoints="1" noAdjustHandles="1" noChangeArrowheads="1" noChangeShapeType="1" noTextEdit="1"/>
              </p:cNvSpPr>
              <p:nvPr/>
            </p:nvSpPr>
            <p:spPr>
              <a:xfrm>
                <a:off x="423709" y="4264984"/>
                <a:ext cx="8136904" cy="954107"/>
              </a:xfrm>
              <a:prstGeom prst="rect">
                <a:avLst/>
              </a:prstGeom>
              <a:blipFill>
                <a:blip r:embed="rId3"/>
                <a:stretch>
                  <a:fillRect l="-1574" t="-7051" b="-17308"/>
                </a:stretch>
              </a:blipFill>
            </p:spPr>
            <p:txBody>
              <a:bodyPr/>
              <a:lstStyle/>
              <a:p>
                <a:r>
                  <a:rPr lang="zh-CN" altLang="en-US">
                    <a:noFill/>
                  </a:rPr>
                  <a:t> </a:t>
                </a:r>
              </a:p>
            </p:txBody>
          </p:sp>
        </mc:Fallback>
      </mc:AlternateContent>
      <p:sp>
        <p:nvSpPr>
          <p:cNvPr id="3" name="文本框 2">
            <a:extLst>
              <a:ext uri="{FF2B5EF4-FFF2-40B4-BE49-F238E27FC236}">
                <a16:creationId xmlns:a16="http://schemas.microsoft.com/office/drawing/2014/main" id="{8773AC16-8C96-5708-6EFE-A108493E3E0F}"/>
              </a:ext>
            </a:extLst>
          </p:cNvPr>
          <p:cNvSpPr txBox="1"/>
          <p:nvPr/>
        </p:nvSpPr>
        <p:spPr>
          <a:xfrm>
            <a:off x="289686" y="580219"/>
            <a:ext cx="1596839"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定义</a:t>
            </a:r>
            <a:r>
              <a:rPr kumimoji="1" lang="en-US" altLang="zh-CN" sz="2800" b="1" i="0" u="none" strike="noStrike" kern="1200" cap="none" spc="0" normalizeH="0" baseline="0" noProof="0" dirty="0">
                <a:ln>
                  <a:noFill/>
                </a:ln>
                <a:solidFill>
                  <a:srgbClr val="C00000"/>
                </a:solidFill>
                <a:effectLst/>
                <a:uLnTx/>
                <a:uFillTx/>
                <a:ea typeface="华文中宋" panose="02010600040101010101" pitchFamily="2" charset="-122"/>
                <a:cs typeface="Times New Roman" panose="02020603050405020304" pitchFamily="18" charset="0"/>
              </a:rPr>
              <a:t>1.3</a:t>
            </a:r>
            <a:r>
              <a:rPr kumimoji="1" lang="en-US" altLang="zh-CN"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rPr>
              <a:t> </a:t>
            </a:r>
            <a:endParaRPr lang="zh-CN" altLang="en-US" dirty="0">
              <a:solidFill>
                <a:srgbClr val="C00000"/>
              </a:solidFill>
            </a:endParaRPr>
          </a:p>
        </p:txBody>
      </p:sp>
      <p:sp>
        <p:nvSpPr>
          <p:cNvPr id="6" name="文本框 5">
            <a:extLst>
              <a:ext uri="{FF2B5EF4-FFF2-40B4-BE49-F238E27FC236}">
                <a16:creationId xmlns:a16="http://schemas.microsoft.com/office/drawing/2014/main" id="{4D67A476-C05F-81D5-D753-000957A4CCAF}"/>
              </a:ext>
            </a:extLst>
          </p:cNvPr>
          <p:cNvSpPr txBox="1"/>
          <p:nvPr/>
        </p:nvSpPr>
        <p:spPr>
          <a:xfrm>
            <a:off x="1357144" y="563890"/>
            <a:ext cx="7786856"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在排列中</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将任意两个元素对调</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其余的元素</a:t>
            </a:r>
            <a:endParaRPr lang="zh-CN" altLang="en-US" dirty="0"/>
          </a:p>
        </p:txBody>
      </p:sp>
      <p:sp>
        <p:nvSpPr>
          <p:cNvPr id="9" name="文本框 8">
            <a:extLst>
              <a:ext uri="{FF2B5EF4-FFF2-40B4-BE49-F238E27FC236}">
                <a16:creationId xmlns:a16="http://schemas.microsoft.com/office/drawing/2014/main" id="{04B16C78-EA05-12F5-6570-18B13E7D9CE9}"/>
              </a:ext>
            </a:extLst>
          </p:cNvPr>
          <p:cNvSpPr txBox="1"/>
          <p:nvPr/>
        </p:nvSpPr>
        <p:spPr>
          <a:xfrm>
            <a:off x="279693" y="1029718"/>
            <a:ext cx="8938985" cy="523220"/>
          </a:xfrm>
          <a:prstGeom prst="rect">
            <a:avLst/>
          </a:prstGeom>
          <a:noFill/>
        </p:spPr>
        <p:txBody>
          <a:bodyPr wrap="square">
            <a:spAutoFit/>
          </a:bodyPr>
          <a:lstStyle/>
          <a:p>
            <a:r>
              <a:rPr lang="zh-CN" altLang="en-US" b="1" dirty="0">
                <a:solidFill>
                  <a:srgbClr val="000000"/>
                </a:solidFill>
                <a:latin typeface="华文中宋" panose="02010600040101010101" pitchFamily="2" charset="-122"/>
                <a:ea typeface="华文中宋" panose="02010600040101010101" pitchFamily="2" charset="-122"/>
              </a:rPr>
              <a:t>位置不</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动</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这种作出新排列的方法称为</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对换</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将相邻</a:t>
            </a:r>
            <a:endParaRPr lang="zh-CN" altLang="en-US" dirty="0"/>
          </a:p>
        </p:txBody>
      </p:sp>
      <p:sp>
        <p:nvSpPr>
          <p:cNvPr id="11" name="文本框 10">
            <a:extLst>
              <a:ext uri="{FF2B5EF4-FFF2-40B4-BE49-F238E27FC236}">
                <a16:creationId xmlns:a16="http://schemas.microsoft.com/office/drawing/2014/main" id="{F38465C4-60CE-9BEB-C36A-8022553FC432}"/>
              </a:ext>
            </a:extLst>
          </p:cNvPr>
          <p:cNvSpPr txBox="1"/>
          <p:nvPr/>
        </p:nvSpPr>
        <p:spPr>
          <a:xfrm>
            <a:off x="289686" y="1462932"/>
            <a:ext cx="4896544" cy="523220"/>
          </a:xfrm>
          <a:prstGeom prst="rect">
            <a:avLst/>
          </a:prstGeom>
          <a:noFill/>
        </p:spPr>
        <p:txBody>
          <a:bodyPr wrap="square">
            <a:spAutoFit/>
          </a:bodyPr>
          <a:lstStyle/>
          <a:p>
            <a:pPr lvl="0">
              <a:defRPr/>
            </a:pPr>
            <a:r>
              <a:rPr lang="zh-CN" altLang="en-US" b="1" dirty="0">
                <a:solidFill>
                  <a:srgbClr val="000000"/>
                </a:solidFill>
                <a:latin typeface="华文中宋" panose="02010600040101010101" pitchFamily="2" charset="-122"/>
                <a:ea typeface="华文中宋" panose="02010600040101010101" pitchFamily="2" charset="-122"/>
              </a:rPr>
              <a:t>两个元素</a:t>
            </a:r>
            <a:r>
              <a:rPr lang="zh-CN" altLang="en-US" b="1" dirty="0">
                <a:latin typeface="华文中宋" panose="02010600040101010101" pitchFamily="2" charset="-122"/>
                <a:ea typeface="华文中宋" panose="02010600040101010101" pitchFamily="2" charset="-122"/>
              </a:rPr>
              <a:t>对换</a:t>
            </a:r>
            <a:r>
              <a:rPr lang="en-US" altLang="zh-CN" b="1" dirty="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叫做</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相邻对换</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en-US" altLang="zh-CN"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a:t>
            </a:r>
          </a:p>
        </p:txBody>
      </p:sp>
      <p:sp>
        <p:nvSpPr>
          <p:cNvPr id="13" name="文本框 12">
            <a:extLst>
              <a:ext uri="{FF2B5EF4-FFF2-40B4-BE49-F238E27FC236}">
                <a16:creationId xmlns:a16="http://schemas.microsoft.com/office/drawing/2014/main" id="{AC60FB3A-6B04-42AE-3311-AE82B5ACFDDC}"/>
              </a:ext>
            </a:extLst>
          </p:cNvPr>
          <p:cNvSpPr txBox="1"/>
          <p:nvPr/>
        </p:nvSpPr>
        <p:spPr>
          <a:xfrm>
            <a:off x="267030" y="2200419"/>
            <a:ext cx="1524831"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定理</a:t>
            </a:r>
            <a:r>
              <a:rPr kumimoji="1" lang="en-US" altLang="zh-CN" sz="2800" b="1" i="0" u="none" strike="noStrike" kern="1200" cap="none" spc="0" normalizeH="0" baseline="0" noProof="0" dirty="0">
                <a:ln>
                  <a:noFill/>
                </a:ln>
                <a:solidFill>
                  <a:srgbClr val="C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a:t>
            </a:r>
            <a:r>
              <a:rPr lang="en-US" altLang="zh-CN" b="1" dirty="0">
                <a:solidFill>
                  <a:srgbClr val="C00000"/>
                </a:solidFill>
                <a:ea typeface="华文中宋" panose="02010600040101010101" pitchFamily="2" charset="-122"/>
                <a:cs typeface="Times New Roman" panose="02020603050405020304" pitchFamily="18" charset="0"/>
              </a:rPr>
              <a:t>.1</a:t>
            </a:r>
            <a:r>
              <a:rPr kumimoji="1" lang="en-US" altLang="zh-CN"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a:t>
            </a:r>
            <a:endParaRPr lang="zh-CN" altLang="en-US" dirty="0"/>
          </a:p>
        </p:txBody>
      </p:sp>
      <p:sp>
        <p:nvSpPr>
          <p:cNvPr id="15" name="文本框 14">
            <a:extLst>
              <a:ext uri="{FF2B5EF4-FFF2-40B4-BE49-F238E27FC236}">
                <a16:creationId xmlns:a16="http://schemas.microsoft.com/office/drawing/2014/main" id="{27EFABE6-8B89-36F0-A37E-98AC7E2D71F3}"/>
              </a:ext>
            </a:extLst>
          </p:cNvPr>
          <p:cNvSpPr txBox="1"/>
          <p:nvPr/>
        </p:nvSpPr>
        <p:spPr>
          <a:xfrm>
            <a:off x="279693" y="2864133"/>
            <a:ext cx="1075275"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证明</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a:t>
            </a:r>
            <a:endParaRPr lang="zh-CN" altLang="en-US" dirty="0"/>
          </a:p>
        </p:txBody>
      </p:sp>
      <p:sp>
        <p:nvSpPr>
          <p:cNvPr id="17" name="文本框 16">
            <a:extLst>
              <a:ext uri="{FF2B5EF4-FFF2-40B4-BE49-F238E27FC236}">
                <a16:creationId xmlns:a16="http://schemas.microsoft.com/office/drawing/2014/main" id="{7C1A7CC8-E8AB-FDD9-609C-4D4667A6893D}"/>
              </a:ext>
            </a:extLst>
          </p:cNvPr>
          <p:cNvSpPr txBox="1"/>
          <p:nvPr/>
        </p:nvSpPr>
        <p:spPr>
          <a:xfrm>
            <a:off x="1198289" y="2852936"/>
            <a:ext cx="7858865" cy="954107"/>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不妨设元素为从</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开始的自然数</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从小到大为标准次序</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endParaRPr lang="zh-CN" altLang="en-US" dirty="0"/>
          </a:p>
        </p:txBody>
      </p:sp>
      <p:sp>
        <p:nvSpPr>
          <p:cNvPr id="19" name="文本框 18">
            <a:extLst>
              <a:ext uri="{FF2B5EF4-FFF2-40B4-BE49-F238E27FC236}">
                <a16:creationId xmlns:a16="http://schemas.microsoft.com/office/drawing/2014/main" id="{60F68082-0609-5285-1D86-A26CD0E4C35E}"/>
              </a:ext>
            </a:extLst>
          </p:cNvPr>
          <p:cNvSpPr txBox="1"/>
          <p:nvPr/>
        </p:nvSpPr>
        <p:spPr>
          <a:xfrm>
            <a:off x="416950" y="3797487"/>
            <a:ext cx="3602314"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先证</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相邻对换</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的情形</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7D5CDA85-998D-B2E7-908F-4D140B4B62A8}"/>
                  </a:ext>
                </a:extLst>
              </p:cNvPr>
              <p:cNvSpPr txBox="1"/>
              <p:nvPr/>
            </p:nvSpPr>
            <p:spPr>
              <a:xfrm>
                <a:off x="406201" y="5199978"/>
                <a:ext cx="8365591" cy="954107"/>
              </a:xfrm>
              <a:prstGeom prst="rect">
                <a:avLst/>
              </a:prstGeom>
              <a:noFill/>
            </p:spPr>
            <p:txBody>
              <a:bodyPr wrap="square">
                <a:spAutoFit/>
              </a:bodyPr>
              <a:lstStyle/>
              <a:p>
                <a:pPr indent="457200"/>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注意到元素</a:t>
                </a:r>
                <a14:m>
                  <m:oMath xmlns:m="http://schemas.openxmlformats.org/officeDocument/2006/math">
                    <m:r>
                      <m:rPr>
                        <m:nor/>
                      </m:rPr>
                      <a:rPr lang="en-US" altLang="zh-CN" b="1" i="1">
                        <a:ea typeface="华文中宋" panose="02010600040101010101" pitchFamily="2" charset="-122"/>
                      </a:rPr>
                      <m:t>a</m:t>
                    </m:r>
                    <m:r>
                      <m:rPr>
                        <m:nor/>
                      </m:rPr>
                      <a:rPr lang="en-US" altLang="zh-CN" b="1" baseline="-25000">
                        <a:ea typeface="华文中宋" panose="02010600040101010101" pitchFamily="2" charset="-122"/>
                      </a:rPr>
                      <m:t>1</m:t>
                    </m:r>
                    <m:r>
                      <m:rPr>
                        <m:nor/>
                      </m:rPr>
                      <a:rPr lang="en-US" altLang="zh-CN" b="1" i="0" baseline="-25000" smtClean="0">
                        <a:ea typeface="华文中宋" panose="02010600040101010101" pitchFamily="2" charset="-122"/>
                      </a:rPr>
                      <m:t>,</m:t>
                    </m:r>
                    <m:r>
                      <m:rPr>
                        <m:nor/>
                      </m:rPr>
                      <a:rPr lang="en-US" altLang="zh-CN" b="1" i="1">
                        <a:ea typeface="华文中宋" panose="02010600040101010101" pitchFamily="2" charset="-122"/>
                      </a:rPr>
                      <m:t>…</m:t>
                    </m:r>
                    <m:r>
                      <m:rPr>
                        <m:nor/>
                      </m:rPr>
                      <a:rPr lang="en-US" altLang="zh-CN" b="1" i="1" smtClean="0">
                        <a:ea typeface="华文中宋" panose="02010600040101010101" pitchFamily="2" charset="-122"/>
                      </a:rPr>
                      <m:t>,</m:t>
                    </m:r>
                    <m:r>
                      <m:rPr>
                        <m:nor/>
                      </m:rPr>
                      <a:rPr lang="en-US" altLang="zh-CN" b="1" i="1">
                        <a:ea typeface="华文中宋" panose="02010600040101010101" pitchFamily="2" charset="-122"/>
                      </a:rPr>
                      <m:t>a</m:t>
                    </m:r>
                    <m:r>
                      <m:rPr>
                        <m:nor/>
                      </m:rPr>
                      <a:rPr lang="en-US" altLang="zh-CN" b="1" i="1" baseline="-25000">
                        <a:ea typeface="华文中宋" panose="02010600040101010101" pitchFamily="2" charset="-122"/>
                      </a:rPr>
                      <m:t>l</m:t>
                    </m:r>
                    <m:r>
                      <m:rPr>
                        <m:nor/>
                      </m:rPr>
                      <a:rPr lang="en-US" altLang="zh-CN" b="1" i="1">
                        <a:ea typeface="华文中宋" panose="02010600040101010101" pitchFamily="2" charset="-122"/>
                      </a:rPr>
                      <m:t> </m:t>
                    </m:r>
                    <m:r>
                      <m:rPr>
                        <m:nor/>
                      </m:rPr>
                      <a:rPr lang="en-US" altLang="zh-CN" b="1" i="1" smtClean="0">
                        <a:ea typeface="华文中宋" panose="02010600040101010101" pitchFamily="2" charset="-122"/>
                      </a:rPr>
                      <m:t>,</m:t>
                    </m:r>
                    <m:r>
                      <m:rPr>
                        <m:nor/>
                      </m:rPr>
                      <a:rPr lang="en-US" altLang="zh-CN" b="1" i="1">
                        <a:ea typeface="华文中宋" panose="02010600040101010101" pitchFamily="2" charset="-122"/>
                      </a:rPr>
                      <m:t>b</m:t>
                    </m:r>
                    <m:r>
                      <m:rPr>
                        <m:nor/>
                      </m:rPr>
                      <a:rPr lang="en-US" altLang="zh-CN" b="1" baseline="-25000">
                        <a:ea typeface="华文中宋" panose="02010600040101010101" pitchFamily="2" charset="-122"/>
                      </a:rPr>
                      <m:t>1</m:t>
                    </m:r>
                    <m:r>
                      <m:rPr>
                        <m:nor/>
                      </m:rPr>
                      <a:rPr lang="en-US" altLang="zh-CN" b="1" i="1" baseline="-25000" smtClean="0">
                        <a:ea typeface="华文中宋" panose="02010600040101010101" pitchFamily="2" charset="-122"/>
                      </a:rPr>
                      <m:t>,</m:t>
                    </m:r>
                    <m:r>
                      <m:rPr>
                        <m:nor/>
                      </m:rPr>
                      <a:rPr lang="en-US" altLang="zh-CN" b="1" i="1">
                        <a:ea typeface="华文中宋" panose="02010600040101010101" pitchFamily="2" charset="-122"/>
                      </a:rPr>
                      <m:t>…</m:t>
                    </m:r>
                    <m:r>
                      <m:rPr>
                        <m:nor/>
                      </m:rPr>
                      <a:rPr lang="en-US" altLang="zh-CN" b="1" i="1" smtClean="0">
                        <a:ea typeface="华文中宋" panose="02010600040101010101" pitchFamily="2" charset="-122"/>
                      </a:rPr>
                      <m:t>,</m:t>
                    </m:r>
                    <m:r>
                      <m:rPr>
                        <m:nor/>
                      </m:rPr>
                      <a:rPr lang="en-US" altLang="zh-CN" b="1" i="1">
                        <a:ea typeface="华文中宋" panose="02010600040101010101" pitchFamily="2" charset="-122"/>
                      </a:rPr>
                      <m:t>b</m:t>
                    </m:r>
                    <m:r>
                      <m:rPr>
                        <m:nor/>
                      </m:rPr>
                      <a:rPr lang="en-US" altLang="zh-CN" b="1" i="1" baseline="-25000">
                        <a:ea typeface="华文中宋" panose="02010600040101010101" pitchFamily="2" charset="-122"/>
                      </a:rPr>
                      <m:t>m</m:t>
                    </m:r>
                  </m:oMath>
                </a14:m>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的逆序数经过对换并不改变</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而</a:t>
                </a:r>
                <a:r>
                  <a:rPr lang="en-US" altLang="zh-CN" b="1" i="1" dirty="0" err="1">
                    <a:latin typeface="+mn-lt"/>
                    <a:ea typeface="华文中宋" panose="02010600040101010101" pitchFamily="2" charset="-122"/>
                  </a:rPr>
                  <a:t>a,b</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两元素的逆序数改变</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结果如下</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endParaRPr lang="zh-CN" altLang="en-US" dirty="0"/>
              </a:p>
            </p:txBody>
          </p:sp>
        </mc:Choice>
        <mc:Fallback xmlns="">
          <p:sp>
            <p:nvSpPr>
              <p:cNvPr id="21" name="文本框 20">
                <a:extLst>
                  <a:ext uri="{FF2B5EF4-FFF2-40B4-BE49-F238E27FC236}">
                    <a16:creationId xmlns:a16="http://schemas.microsoft.com/office/drawing/2014/main" id="{7D5CDA85-998D-B2E7-908F-4D140B4B62A8}"/>
                  </a:ext>
                </a:extLst>
              </p:cNvPr>
              <p:cNvSpPr txBox="1">
                <a:spLocks noRot="1" noChangeAspect="1" noMove="1" noResize="1" noEditPoints="1" noAdjustHandles="1" noChangeArrowheads="1" noChangeShapeType="1" noTextEdit="1"/>
              </p:cNvSpPr>
              <p:nvPr/>
            </p:nvSpPr>
            <p:spPr>
              <a:xfrm>
                <a:off x="406201" y="5199978"/>
                <a:ext cx="8365591" cy="954107"/>
              </a:xfrm>
              <a:prstGeom prst="rect">
                <a:avLst/>
              </a:prstGeom>
              <a:blipFill>
                <a:blip r:embed="rId4"/>
                <a:stretch>
                  <a:fillRect l="-1531" t="-6369" b="-1656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2431521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975"/>
                            </p:stCondLst>
                            <p:childTnLst>
                              <p:par>
                                <p:cTn id="14" presetID="10" presetClass="entr" presetSubtype="0" fill="hold" grpId="0" nodeType="afterEffect">
                                  <p:stCondLst>
                                    <p:cond delay="0"/>
                                  </p:stCondLst>
                                  <p:iterate type="lt">
                                    <p:tmPct val="5000"/>
                                  </p:iterate>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2025"/>
                            </p:stCondLst>
                            <p:childTnLst>
                              <p:par>
                                <p:cTn id="18" presetID="10" presetClass="entr" presetSubtype="0" fill="hold" grpId="0" nodeType="afterEffect">
                                  <p:stCondLst>
                                    <p:cond delay="0"/>
                                  </p:stCondLst>
                                  <p:iterate type="lt">
                                    <p:tmPct val="5000"/>
                                  </p:iterate>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iterate type="lt">
                                    <p:tmPct val="5000"/>
                                  </p:iterate>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600"/>
                            </p:stCondLst>
                            <p:childTnLst>
                              <p:par>
                                <p:cTn id="27" presetID="10" presetClass="entr" presetSubtype="0" fill="hold" grpId="0" nodeType="afterEffect">
                                  <p:stCondLst>
                                    <p:cond delay="0"/>
                                  </p:stCondLst>
                                  <p:iterate type="lt">
                                    <p:tmPct val="5000"/>
                                  </p:iterate>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iterate type="lt">
                                    <p:tmPct val="5000"/>
                                  </p:iterate>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iterate type="lt">
                                    <p:tmPct val="5000"/>
                                  </p:iterate>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1125"/>
                            </p:stCondLst>
                            <p:childTnLst>
                              <p:par>
                                <p:cTn id="41" presetID="10" presetClass="entr" presetSubtype="0" fill="hold" grpId="0" nodeType="afterEffect">
                                  <p:stCondLst>
                                    <p:cond delay="0"/>
                                  </p:stCondLst>
                                  <p:iterate type="lt">
                                    <p:tmPct val="5000"/>
                                  </p:iterate>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iterate type="lt">
                                    <p:tmPct val="5000"/>
                                  </p:iterate>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par>
                          <p:cTn id="49" fill="hold">
                            <p:stCondLst>
                              <p:cond delay="1450"/>
                            </p:stCondLst>
                            <p:childTnLst>
                              <p:par>
                                <p:cTn id="50" presetID="10" presetClass="entr" presetSubtype="0" fill="hold" grpId="0" nodeType="afterEffect">
                                  <p:stCondLst>
                                    <p:cond delay="0"/>
                                  </p:stCondLst>
                                  <p:iterate type="lt">
                                    <p:tmPct val="5000"/>
                                  </p:iterate>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3" grpId="0"/>
      <p:bldP spid="6" grpId="0"/>
      <p:bldP spid="9" grpId="0"/>
      <p:bldP spid="11" grpId="0"/>
      <p:bldP spid="13" grpId="0"/>
      <p:bldP spid="15" grpId="0"/>
      <p:bldP spid="17" grpId="0"/>
      <p:bldP spid="19"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0">
            <a:hlinkClick r:id="rId2" action="ppaction://hlinksldjump"/>
            <a:extLst>
              <a:ext uri="{FF2B5EF4-FFF2-40B4-BE49-F238E27FC236}">
                <a16:creationId xmlns:a16="http://schemas.microsoft.com/office/drawing/2014/main" id="{6ED1EF79-A7DA-43D6-9844-52236878D557}"/>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45060" name="Rectangle 30">
            <a:extLst>
              <a:ext uri="{FF2B5EF4-FFF2-40B4-BE49-F238E27FC236}">
                <a16:creationId xmlns:a16="http://schemas.microsoft.com/office/drawing/2014/main" id="{72C5B6C1-1136-4086-B50D-8BBFBB5B3148}"/>
              </a:ext>
            </a:extLst>
          </p:cNvPr>
          <p:cNvSpPr>
            <a:spLocks noChangeArrowheads="1"/>
          </p:cNvSpPr>
          <p:nvPr/>
        </p:nvSpPr>
        <p:spPr bwMode="auto">
          <a:xfrm>
            <a:off x="469007" y="-20114"/>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定理</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1.1</a:t>
            </a: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的证明</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981E7E52-9C27-AC7D-A4AF-D84519587851}"/>
                  </a:ext>
                </a:extLst>
              </p:cNvPr>
              <p:cNvSpPr txBox="1"/>
              <p:nvPr/>
            </p:nvSpPr>
            <p:spPr>
              <a:xfrm>
                <a:off x="469007" y="4328037"/>
                <a:ext cx="8225606" cy="954107"/>
              </a:xfrm>
              <a:prstGeom prst="rect">
                <a:avLst/>
              </a:prstGeom>
              <a:noFill/>
            </p:spPr>
            <p:txBody>
              <a:bodyPr wrap="square">
                <a:spAutoFit/>
              </a:bodyPr>
              <a:lstStyle/>
              <a:p>
                <a:pPr indent="457200"/>
                <a:r>
                  <a:rPr lang="zh-CN" altLang="en-US" b="1" dirty="0">
                    <a:latin typeface="华文中宋" panose="02010600040101010101" pitchFamily="2" charset="-122"/>
                    <a:ea typeface="华文中宋" panose="02010600040101010101" pitchFamily="2" charset="-122"/>
                  </a:rPr>
                  <a:t>  设排列为</a:t>
                </a:r>
                <a14:m>
                  <m:oMath xmlns:m="http://schemas.openxmlformats.org/officeDocument/2006/math">
                    <m:r>
                      <m:rPr>
                        <m:nor/>
                      </m:rPr>
                      <a:rPr lang="en-US" altLang="zh-CN" b="1" i="1">
                        <a:ea typeface="华文中宋" panose="02010600040101010101" pitchFamily="2" charset="-122"/>
                      </a:rPr>
                      <m:t>a</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a</m:t>
                    </m:r>
                    <m:r>
                      <m:rPr>
                        <m:nor/>
                      </m:rPr>
                      <a:rPr lang="en-US" altLang="zh-CN" b="1" i="1" baseline="-25000" dirty="0">
                        <a:ea typeface="华文中宋" panose="02010600040101010101" pitchFamily="2" charset="-122"/>
                      </a:rPr>
                      <m:t>l</m:t>
                    </m:r>
                    <m:r>
                      <m:rPr>
                        <m:nor/>
                      </m:rPr>
                      <a:rPr lang="en-US" altLang="zh-CN" b="1" i="1" baseline="-25000" dirty="0" smtClean="0">
                        <a:ea typeface="华文中宋" panose="02010600040101010101" pitchFamily="2" charset="-122"/>
                      </a:rPr>
                      <m:t> </m:t>
                    </m:r>
                    <m:r>
                      <m:rPr>
                        <m:nor/>
                      </m:rPr>
                      <a:rPr lang="en-US" altLang="zh-CN" b="1" i="1">
                        <a:ea typeface="华文中宋" panose="02010600040101010101" pitchFamily="2" charset="-122"/>
                      </a:rPr>
                      <m:t>a</m:t>
                    </m:r>
                    <m:r>
                      <m:rPr>
                        <m:nor/>
                      </m:rPr>
                      <a:rPr lang="en-US" altLang="zh-CN" b="1" i="1">
                        <a:ea typeface="华文中宋" panose="02010600040101010101" pitchFamily="2" charset="-122"/>
                      </a:rPr>
                      <m:t> </m:t>
                    </m:r>
                    <m:r>
                      <m:rPr>
                        <m:nor/>
                      </m:rPr>
                      <a:rPr lang="en-US" altLang="zh-CN" b="1" i="1">
                        <a:ea typeface="华文中宋" panose="02010600040101010101" pitchFamily="2" charset="-122"/>
                      </a:rPr>
                      <m:t>b</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b</m:t>
                    </m:r>
                    <m:r>
                      <m:rPr>
                        <m:nor/>
                      </m:rPr>
                      <a:rPr lang="en-US" altLang="zh-CN" b="1" i="1" baseline="-25000" dirty="0">
                        <a:ea typeface="华文中宋" panose="02010600040101010101" pitchFamily="2" charset="-122"/>
                      </a:rPr>
                      <m:t>m</m:t>
                    </m:r>
                    <m:r>
                      <m:rPr>
                        <m:nor/>
                      </m:rPr>
                      <a:rPr lang="en-US" altLang="zh-CN" b="1" i="1" baseline="-25000" dirty="0" smtClean="0">
                        <a:ea typeface="华文中宋" panose="02010600040101010101" pitchFamily="2" charset="-122"/>
                      </a:rPr>
                      <m:t> </m:t>
                    </m:r>
                    <m:r>
                      <m:rPr>
                        <m:nor/>
                      </m:rPr>
                      <a:rPr lang="en-US" altLang="zh-CN" b="1" i="1">
                        <a:ea typeface="华文中宋" panose="02010600040101010101" pitchFamily="2" charset="-122"/>
                      </a:rPr>
                      <m:t>bc</m:t>
                    </m:r>
                    <m:r>
                      <m:rPr>
                        <m:nor/>
                      </m:rPr>
                      <a:rPr lang="en-US" altLang="zh-CN" b="1" baseline="-25000">
                        <a:ea typeface="华文中宋" panose="02010600040101010101" pitchFamily="2" charset="-122"/>
                      </a:rPr>
                      <m:t>1</m:t>
                    </m:r>
                    <m:r>
                      <a:rPr lang="en-US" altLang="zh-CN" b="1" i="1">
                        <a:latin typeface="Cambria Math" panose="02040503050406030204" pitchFamily="18" charset="0"/>
                        <a:ea typeface="华文中宋" panose="02010600040101010101" pitchFamily="2" charset="-122"/>
                      </a:rPr>
                      <m:t>…</m:t>
                    </m:r>
                    <m:r>
                      <m:rPr>
                        <m:nor/>
                      </m:rPr>
                      <a:rPr lang="en-US" altLang="zh-CN" b="1" i="1">
                        <a:ea typeface="华文中宋" panose="02010600040101010101" pitchFamily="2" charset="-122"/>
                      </a:rPr>
                      <m:t>c</m:t>
                    </m:r>
                    <m:r>
                      <m:rPr>
                        <m:nor/>
                      </m:rPr>
                      <a:rPr lang="en-US" altLang="zh-CN" b="1" i="1" baseline="-25000">
                        <a:ea typeface="华文中宋" panose="02010600040101010101" pitchFamily="2" charset="-122"/>
                      </a:rPr>
                      <m:t>n</m:t>
                    </m:r>
                  </m:oMath>
                </a14:m>
                <a:r>
                  <a:rPr lang="en-US" altLang="zh-CN" b="1" dirty="0">
                    <a:ea typeface="华文中宋" panose="02010600040101010101" pitchFamily="2" charset="-122"/>
                    <a:cs typeface="Times New Roman" panose="02020603050405020304" pitchFamily="18" charset="0"/>
                  </a:rPr>
                  <a:t>,</a:t>
                </a:r>
                <a:r>
                  <a:rPr lang="zh-CN" altLang="en-US" b="1" dirty="0">
                    <a:latin typeface="华文中宋" panose="02010600040101010101" pitchFamily="2" charset="-122"/>
                    <a:ea typeface="华文中宋" panose="02010600040101010101" pitchFamily="2" charset="-122"/>
                  </a:rPr>
                  <a:t>对换</a:t>
                </a:r>
                <a:r>
                  <a:rPr lang="en-US" altLang="zh-CN" b="1" i="1" dirty="0">
                    <a:latin typeface="+mj-lt"/>
                    <a:ea typeface="华文中宋" panose="02010600040101010101" pitchFamily="2" charset="-122"/>
                  </a:rPr>
                  <a:t>a</a:t>
                </a:r>
                <a:r>
                  <a:rPr lang="zh-CN" altLang="en-US" b="1" dirty="0">
                    <a:latin typeface="华文中宋" panose="02010600040101010101" pitchFamily="2" charset="-122"/>
                    <a:ea typeface="华文中宋" panose="02010600040101010101" pitchFamily="2" charset="-122"/>
                  </a:rPr>
                  <a:t>与</a:t>
                </a:r>
                <a:r>
                  <a:rPr lang="en-US" altLang="zh-CN" b="1" i="1" dirty="0">
                    <a:latin typeface="+mj-lt"/>
                    <a:ea typeface="华文中宋" panose="02010600040101010101" pitchFamily="2" charset="-122"/>
                  </a:rPr>
                  <a:t>b</a:t>
                </a:r>
                <a:r>
                  <a:rPr lang="zh-CN" altLang="en-US" b="1" dirty="0">
                    <a:latin typeface="华文中宋" panose="02010600040101010101" pitchFamily="2" charset="-122"/>
                    <a:ea typeface="华文中宋" panose="02010600040101010101" pitchFamily="2" charset="-122"/>
                  </a:rPr>
                  <a:t>得到排列</a:t>
                </a:r>
                <a14:m>
                  <m:oMath xmlns:m="http://schemas.openxmlformats.org/officeDocument/2006/math">
                    <m:r>
                      <m:rPr>
                        <m:nor/>
                      </m:rPr>
                      <a:rPr lang="en-US" altLang="zh-CN" b="1" i="1">
                        <a:ea typeface="华文中宋" panose="02010600040101010101" pitchFamily="2" charset="-122"/>
                      </a:rPr>
                      <m:t>a</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a</m:t>
                    </m:r>
                    <m:r>
                      <m:rPr>
                        <m:nor/>
                      </m:rPr>
                      <a:rPr lang="en-US" altLang="zh-CN" b="1" i="1" baseline="-25000" dirty="0">
                        <a:ea typeface="华文中宋" panose="02010600040101010101" pitchFamily="2" charset="-122"/>
                      </a:rPr>
                      <m:t>l</m:t>
                    </m:r>
                    <m:r>
                      <m:rPr>
                        <m:nor/>
                      </m:rPr>
                      <a:rPr lang="en-US" altLang="zh-CN" b="1" i="1" baseline="-25000" dirty="0" smtClean="0">
                        <a:ea typeface="华文中宋" panose="02010600040101010101" pitchFamily="2" charset="-122"/>
                      </a:rPr>
                      <m:t> </m:t>
                    </m:r>
                    <m:r>
                      <m:rPr>
                        <m:nor/>
                      </m:rPr>
                      <a:rPr lang="en-US" altLang="zh-CN" b="1" i="1" smtClean="0">
                        <a:ea typeface="华文中宋" panose="02010600040101010101" pitchFamily="2" charset="-122"/>
                      </a:rPr>
                      <m:t>b</m:t>
                    </m:r>
                    <m:r>
                      <m:rPr>
                        <m:nor/>
                      </m:rPr>
                      <a:rPr lang="en-US" altLang="zh-CN" b="1" i="1">
                        <a:ea typeface="华文中宋" panose="02010600040101010101" pitchFamily="2" charset="-122"/>
                      </a:rPr>
                      <m:t> </m:t>
                    </m:r>
                    <m:r>
                      <m:rPr>
                        <m:nor/>
                      </m:rPr>
                      <a:rPr lang="en-US" altLang="zh-CN" b="1" i="1">
                        <a:ea typeface="华文中宋" panose="02010600040101010101" pitchFamily="2" charset="-122"/>
                      </a:rPr>
                      <m:t>b</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b</m:t>
                    </m:r>
                    <m:r>
                      <m:rPr>
                        <m:nor/>
                      </m:rPr>
                      <a:rPr lang="en-US" altLang="zh-CN" b="1" i="1" baseline="-25000" dirty="0">
                        <a:ea typeface="华文中宋" panose="02010600040101010101" pitchFamily="2" charset="-122"/>
                      </a:rPr>
                      <m:t>m</m:t>
                    </m:r>
                    <m:r>
                      <m:rPr>
                        <m:nor/>
                      </m:rPr>
                      <a:rPr lang="en-US" altLang="zh-CN" b="1" i="1" baseline="-25000" dirty="0" smtClean="0">
                        <a:ea typeface="华文中宋" panose="02010600040101010101" pitchFamily="2" charset="-122"/>
                      </a:rPr>
                      <m:t> </m:t>
                    </m:r>
                    <m:r>
                      <m:rPr>
                        <m:nor/>
                      </m:rPr>
                      <a:rPr lang="en-US" altLang="zh-CN" b="1" i="1" smtClean="0">
                        <a:ea typeface="华文中宋" panose="02010600040101010101" pitchFamily="2" charset="-122"/>
                      </a:rPr>
                      <m:t>a</m:t>
                    </m:r>
                    <m:r>
                      <m:rPr>
                        <m:nor/>
                      </m:rPr>
                      <a:rPr lang="en-US" altLang="zh-CN" b="1" i="1" smtClean="0">
                        <a:ea typeface="华文中宋" panose="02010600040101010101" pitchFamily="2" charset="-122"/>
                      </a:rPr>
                      <m:t> </m:t>
                    </m:r>
                    <m:r>
                      <m:rPr>
                        <m:nor/>
                      </m:rPr>
                      <a:rPr lang="en-US" altLang="zh-CN" b="1" i="1" smtClean="0">
                        <a:ea typeface="华文中宋" panose="02010600040101010101" pitchFamily="2" charset="-122"/>
                      </a:rPr>
                      <m:t>c</m:t>
                    </m:r>
                    <m:r>
                      <m:rPr>
                        <m:nor/>
                      </m:rPr>
                      <a:rPr lang="en-US" altLang="zh-CN" b="1" baseline="-25000" smtClean="0">
                        <a:ea typeface="华文中宋" panose="02010600040101010101" pitchFamily="2" charset="-122"/>
                      </a:rPr>
                      <m:t>1</m:t>
                    </m:r>
                    <m:r>
                      <a:rPr lang="en-US" altLang="zh-CN" b="1" i="1">
                        <a:latin typeface="Cambria Math" panose="02040503050406030204" pitchFamily="18" charset="0"/>
                        <a:ea typeface="华文中宋" panose="02010600040101010101" pitchFamily="2" charset="-122"/>
                      </a:rPr>
                      <m:t>…</m:t>
                    </m:r>
                    <m:r>
                      <m:rPr>
                        <m:nor/>
                      </m:rPr>
                      <a:rPr lang="en-US" altLang="zh-CN" b="1" i="1" smtClean="0">
                        <a:ea typeface="华文中宋" panose="02010600040101010101" pitchFamily="2" charset="-122"/>
                      </a:rPr>
                      <m:t>c</m:t>
                    </m:r>
                    <m:r>
                      <m:rPr>
                        <m:nor/>
                      </m:rPr>
                      <a:rPr lang="en-US" altLang="zh-CN" b="1" i="1" baseline="-25000" smtClean="0">
                        <a:ea typeface="华文中宋" panose="02010600040101010101" pitchFamily="2" charset="-122"/>
                      </a:rPr>
                      <m:t>n</m:t>
                    </m:r>
                  </m:oMath>
                </a14:m>
                <a:r>
                  <a:rPr lang="en-US" altLang="zh-CN" b="1" dirty="0">
                    <a:ea typeface="华文中宋" panose="02010600040101010101" pitchFamily="2" charset="-122"/>
                    <a:cs typeface="Times New Roman" panose="02020603050405020304" pitchFamily="18" charset="0"/>
                  </a:rPr>
                  <a:t>.</a:t>
                </a:r>
              </a:p>
            </p:txBody>
          </p:sp>
        </mc:Choice>
        <mc:Fallback xmlns="">
          <p:sp>
            <p:nvSpPr>
              <p:cNvPr id="3" name="文本框 2">
                <a:extLst>
                  <a:ext uri="{FF2B5EF4-FFF2-40B4-BE49-F238E27FC236}">
                    <a16:creationId xmlns:a16="http://schemas.microsoft.com/office/drawing/2014/main" id="{981E7E52-9C27-AC7D-A4AF-D84519587851}"/>
                  </a:ext>
                </a:extLst>
              </p:cNvPr>
              <p:cNvSpPr txBox="1">
                <a:spLocks noRot="1" noChangeAspect="1" noMove="1" noResize="1" noEditPoints="1" noAdjustHandles="1" noChangeArrowheads="1" noChangeShapeType="1" noTextEdit="1"/>
              </p:cNvSpPr>
              <p:nvPr/>
            </p:nvSpPr>
            <p:spPr>
              <a:xfrm>
                <a:off x="469007" y="4328037"/>
                <a:ext cx="8225606" cy="954107"/>
              </a:xfrm>
              <a:prstGeom prst="rect">
                <a:avLst/>
              </a:prstGeom>
              <a:blipFill>
                <a:blip r:embed="rId3"/>
                <a:stretch>
                  <a:fillRect l="-1557" t="-7051" b="-17308"/>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7BC69B73-6C7A-4C87-AEC1-DFCA28333ED5}"/>
              </a:ext>
            </a:extLst>
          </p:cNvPr>
          <p:cNvSpPr txBox="1"/>
          <p:nvPr/>
        </p:nvSpPr>
        <p:spPr>
          <a:xfrm>
            <a:off x="469007" y="731750"/>
            <a:ext cx="8855521" cy="95410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en-US" altLang="zh-CN" sz="2800" b="1" i="0" u="none" strike="noStrike" kern="1200" cap="none" spc="0" normalizeH="0" baseline="0" noProof="0" dirty="0" err="1">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i</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当</a:t>
            </a:r>
            <a:r>
              <a:rPr lang="en-US" altLang="zh-CN" b="1" i="1" dirty="0">
                <a:latin typeface="+mn-lt"/>
                <a:ea typeface="华文中宋" panose="02010600040101010101" pitchFamily="2" charset="-122"/>
              </a:rPr>
              <a:t>a &lt; b</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时</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经过对换后</a:t>
            </a:r>
            <a:r>
              <a:rPr lang="en-US" altLang="zh-CN" b="1" i="1" dirty="0">
                <a:latin typeface="+mn-lt"/>
                <a:ea typeface="华文中宋" panose="02010600040101010101" pitchFamily="2" charset="-122"/>
              </a:rPr>
              <a:t>a</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的逆序数增加</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zh-CN" b="1" dirty="0">
                <a:solidFill>
                  <a:srgbClr val="000000"/>
                </a:solidFill>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而</a:t>
            </a:r>
            <a:r>
              <a:rPr lang="en-US" altLang="zh-CN" b="1" i="1" dirty="0">
                <a:latin typeface="+mn-lt"/>
                <a:ea typeface="华文中宋" panose="02010600040101010101" pitchFamily="2" charset="-122"/>
              </a:rPr>
              <a:t>b</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的逆序数不变</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2802F9CB-0042-E894-5E56-6F2556B0E5C9}"/>
                  </a:ext>
                </a:extLst>
              </p:cNvPr>
              <p:cNvSpPr txBox="1"/>
              <p:nvPr/>
            </p:nvSpPr>
            <p:spPr>
              <a:xfrm>
                <a:off x="469007" y="1700808"/>
                <a:ext cx="8777263" cy="954107"/>
              </a:xfrm>
              <a:prstGeom prst="rect">
                <a:avLst/>
              </a:prstGeom>
            </p:spPr>
            <p:txBody>
              <a:bodyPr wrap="square">
                <a:spAutoFit/>
              </a:bodyPr>
              <a:lstStyle/>
              <a:p>
                <a:pPr lvl="0">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(ii)</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当</a:t>
                </a:r>
                <a14:m>
                  <m:oMath xmlns:m="http://schemas.openxmlformats.org/officeDocument/2006/math">
                    <m:r>
                      <m:rPr>
                        <m:nor/>
                      </m:rPr>
                      <a:rPr lang="en-US" altLang="zh-CN" b="1" i="1">
                        <a:ea typeface="华文中宋" panose="02010600040101010101" pitchFamily="2" charset="-122"/>
                      </a:rPr>
                      <m:t>a</m:t>
                    </m:r>
                    <m:r>
                      <m:rPr>
                        <m:nor/>
                      </m:rPr>
                      <a:rPr lang="en-US" altLang="zh-CN" b="1" i="1">
                        <a:ea typeface="华文中宋" panose="02010600040101010101" pitchFamily="2" charset="-122"/>
                      </a:rPr>
                      <m:t> &gt; </m:t>
                    </m:r>
                    <m:r>
                      <m:rPr>
                        <m:nor/>
                      </m:rPr>
                      <a:rPr lang="en-US" altLang="zh-CN" b="1" i="1">
                        <a:ea typeface="华文中宋" panose="02010600040101010101" pitchFamily="2" charset="-122"/>
                      </a:rPr>
                      <m:t>b</m:t>
                    </m:r>
                  </m:oMath>
                </a14:m>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时</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经过对换后</a:t>
                </a:r>
                <a:r>
                  <a:rPr lang="en-US" altLang="zh-CN" b="1" i="1" dirty="0">
                    <a:latin typeface="+mn-lt"/>
                    <a:ea typeface="华文中宋" panose="02010600040101010101" pitchFamily="2" charset="-122"/>
                  </a:rPr>
                  <a:t>a</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的逆序数不变</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zh-CN" b="1" dirty="0">
                    <a:solidFill>
                      <a:srgbClr val="000000"/>
                    </a:solidFill>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而</a:t>
                </a:r>
                <a:r>
                  <a:rPr lang="en-US" altLang="zh-CN" b="1" i="1" dirty="0">
                    <a:latin typeface="+mn-lt"/>
                    <a:ea typeface="华文中宋" panose="02010600040101010101" pitchFamily="2" charset="-122"/>
                  </a:rPr>
                  <a:t>b</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的逆序数减少</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a:t>
                </a:r>
              </a:p>
            </p:txBody>
          </p:sp>
        </mc:Choice>
        <mc:Fallback xmlns="">
          <p:sp>
            <p:nvSpPr>
              <p:cNvPr id="6" name="文本框 5">
                <a:extLst>
                  <a:ext uri="{FF2B5EF4-FFF2-40B4-BE49-F238E27FC236}">
                    <a16:creationId xmlns:a16="http://schemas.microsoft.com/office/drawing/2014/main" id="{2802F9CB-0042-E894-5E56-6F2556B0E5C9}"/>
                  </a:ext>
                </a:extLst>
              </p:cNvPr>
              <p:cNvSpPr txBox="1">
                <a:spLocks noRot="1" noChangeAspect="1" noMove="1" noResize="1" noEditPoints="1" noAdjustHandles="1" noChangeArrowheads="1" noChangeShapeType="1" noTextEdit="1"/>
              </p:cNvSpPr>
              <p:nvPr/>
            </p:nvSpPr>
            <p:spPr>
              <a:xfrm>
                <a:off x="469007" y="1700808"/>
                <a:ext cx="8777263" cy="954107"/>
              </a:xfrm>
              <a:prstGeom prst="rect">
                <a:avLst/>
              </a:prstGeom>
              <a:blipFill>
                <a:blip r:embed="rId4"/>
                <a:stretch>
                  <a:fillRect l="-1458" t="-6369" b="-1656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132E4B5C-0D2F-7E1B-D54F-0A43D47C999C}"/>
                  </a:ext>
                </a:extLst>
              </p:cNvPr>
              <p:cNvSpPr txBox="1"/>
              <p:nvPr/>
            </p:nvSpPr>
            <p:spPr>
              <a:xfrm>
                <a:off x="469007" y="2708920"/>
                <a:ext cx="8625539" cy="954107"/>
              </a:xfrm>
              <a:prstGeom prst="rect">
                <a:avLst/>
              </a:prstGeom>
              <a:noFill/>
            </p:spPr>
            <p:txBody>
              <a:bodyPr wrap="square">
                <a:spAutoFit/>
              </a:bodyPr>
              <a:lstStyle/>
              <a:p>
                <a:pPr indent="457200"/>
                <a:r>
                  <a:rPr lang="zh-CN" altLang="en-US" b="1" dirty="0">
                    <a:latin typeface="华文中宋" panose="02010600040101010101" pitchFamily="2" charset="-122"/>
                    <a:ea typeface="华文中宋" panose="02010600040101010101" pitchFamily="2" charset="-122"/>
                  </a:rPr>
                  <a:t>  所以排列</a:t>
                </a:r>
                <a14:m>
                  <m:oMath xmlns:m="http://schemas.openxmlformats.org/officeDocument/2006/math">
                    <m:r>
                      <m:rPr>
                        <m:nor/>
                      </m:rPr>
                      <a:rPr lang="en-US" altLang="zh-CN" b="1" i="1">
                        <a:ea typeface="华文中宋" panose="02010600040101010101" pitchFamily="2" charset="-122"/>
                      </a:rPr>
                      <m:t>a</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a</m:t>
                    </m:r>
                    <m:r>
                      <m:rPr>
                        <m:nor/>
                      </m:rPr>
                      <a:rPr lang="en-US" altLang="zh-CN" b="1" i="1" baseline="-25000" dirty="0">
                        <a:ea typeface="华文中宋" panose="02010600040101010101" pitchFamily="2" charset="-122"/>
                      </a:rPr>
                      <m:t>l</m:t>
                    </m:r>
                    <m:r>
                      <m:rPr>
                        <m:nor/>
                      </m:rPr>
                      <a:rPr lang="en-US" altLang="zh-CN" b="1" i="1" baseline="-25000" dirty="0" smtClean="0">
                        <a:ea typeface="华文中宋" panose="02010600040101010101" pitchFamily="2" charset="-122"/>
                      </a:rPr>
                      <m:t> </m:t>
                    </m:r>
                    <m:r>
                      <m:rPr>
                        <m:nor/>
                      </m:rPr>
                      <a:rPr lang="en-US" altLang="zh-CN" b="1" i="1">
                        <a:ea typeface="华文中宋" panose="02010600040101010101" pitchFamily="2" charset="-122"/>
                      </a:rPr>
                      <m:t>a</m:t>
                    </m:r>
                    <m:r>
                      <m:rPr>
                        <m:nor/>
                      </m:rPr>
                      <a:rPr lang="en-US" altLang="zh-CN" b="1" i="1">
                        <a:ea typeface="华文中宋" panose="02010600040101010101" pitchFamily="2" charset="-122"/>
                      </a:rPr>
                      <m:t> </m:t>
                    </m:r>
                    <m:r>
                      <m:rPr>
                        <m:nor/>
                      </m:rPr>
                      <a:rPr lang="en-US" altLang="zh-CN" b="1" i="1">
                        <a:ea typeface="华文中宋" panose="02010600040101010101" pitchFamily="2" charset="-122"/>
                      </a:rPr>
                      <m:t>b</m:t>
                    </m:r>
                    <m:r>
                      <m:rPr>
                        <m:nor/>
                      </m:rPr>
                      <a:rPr lang="en-US" altLang="zh-CN" b="1" i="1">
                        <a:ea typeface="华文中宋" panose="02010600040101010101" pitchFamily="2" charset="-122"/>
                      </a:rPr>
                      <m:t> </m:t>
                    </m:r>
                    <m:r>
                      <m:rPr>
                        <m:nor/>
                      </m:rPr>
                      <a:rPr lang="en-US" altLang="zh-CN" b="1" i="1">
                        <a:ea typeface="华文中宋" panose="02010600040101010101" pitchFamily="2" charset="-122"/>
                      </a:rPr>
                      <m:t>b</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b</m:t>
                    </m:r>
                    <m:r>
                      <m:rPr>
                        <m:nor/>
                      </m:rPr>
                      <a:rPr lang="en-US" altLang="zh-CN" b="1" i="1" baseline="-25000" dirty="0">
                        <a:ea typeface="华文中宋" panose="02010600040101010101" pitchFamily="2" charset="-122"/>
                      </a:rPr>
                      <m:t>m</m:t>
                    </m:r>
                  </m:oMath>
                </a14:m>
                <a:r>
                  <a:rPr lang="zh-CN" altLang="en-US" b="1" dirty="0">
                    <a:latin typeface="华文中宋" panose="02010600040101010101" pitchFamily="2" charset="-122"/>
                    <a:ea typeface="华文中宋" panose="02010600040101010101" pitchFamily="2" charset="-122"/>
                  </a:rPr>
                  <a:t>与</a:t>
                </a:r>
                <a:r>
                  <a:rPr lang="en-US" altLang="zh-CN" b="1" i="1" dirty="0">
                    <a:ea typeface="华文中宋" panose="02010600040101010101" pitchFamily="2" charset="-122"/>
                  </a:rPr>
                  <a:t>a</a:t>
                </a:r>
                <a:r>
                  <a:rPr lang="en-US" altLang="zh-CN" b="1" baseline="-25000" dirty="0">
                    <a:ea typeface="华文中宋" panose="02010600040101010101" pitchFamily="2" charset="-122"/>
                  </a:rPr>
                  <a:t>1</a:t>
                </a:r>
                <a:r>
                  <a:rPr lang="en-US" altLang="zh-CN" b="1" i="1" dirty="0">
                    <a:ea typeface="华文中宋" panose="02010600040101010101" pitchFamily="2" charset="-122"/>
                  </a:rPr>
                  <a:t>…a</a:t>
                </a:r>
                <a:r>
                  <a:rPr lang="en-US" altLang="zh-CN" b="1" i="1" baseline="-25000" dirty="0">
                    <a:ea typeface="华文中宋" panose="02010600040101010101" pitchFamily="2" charset="-122"/>
                  </a:rPr>
                  <a:t>l</a:t>
                </a:r>
                <a:r>
                  <a:rPr lang="en-US" altLang="zh-CN" b="1" i="1" dirty="0">
                    <a:ea typeface="华文中宋" panose="02010600040101010101" pitchFamily="2" charset="-122"/>
                  </a:rPr>
                  <a:t> b a b</a:t>
                </a:r>
                <a:r>
                  <a:rPr lang="en-US" altLang="zh-CN" b="1" baseline="-25000" dirty="0">
                    <a:ea typeface="华文中宋" panose="02010600040101010101" pitchFamily="2" charset="-122"/>
                  </a:rPr>
                  <a:t>1</a:t>
                </a:r>
                <a:r>
                  <a:rPr lang="en-US" altLang="zh-CN" b="1" i="1" dirty="0">
                    <a:ea typeface="华文中宋" panose="02010600040101010101" pitchFamily="2" charset="-122"/>
                  </a:rPr>
                  <a:t>…b</a:t>
                </a:r>
                <a:r>
                  <a:rPr lang="en-US" altLang="zh-CN" b="1" i="1" baseline="-25000" dirty="0">
                    <a:ea typeface="华文中宋" panose="02010600040101010101" pitchFamily="2" charset="-122"/>
                  </a:rPr>
                  <a:t>m</a:t>
                </a:r>
                <a:r>
                  <a:rPr lang="zh-CN" altLang="en-US" b="1" dirty="0">
                    <a:latin typeface="华文中宋" panose="02010600040101010101" pitchFamily="2" charset="-122"/>
                    <a:ea typeface="华文中宋" panose="02010600040101010101" pitchFamily="2" charset="-122"/>
                  </a:rPr>
                  <a:t>的奇偶性不同</a:t>
                </a:r>
                <a:r>
                  <a:rPr lang="en-US" altLang="zh-CN" b="1" dirty="0">
                    <a:ea typeface="华文中宋" panose="02010600040101010101" pitchFamily="2" charset="-122"/>
                    <a:cs typeface="Times New Roman" panose="02020603050405020304" pitchFamily="18" charset="0"/>
                  </a:rPr>
                  <a:t>.</a:t>
                </a:r>
              </a:p>
            </p:txBody>
          </p:sp>
        </mc:Choice>
        <mc:Fallback xmlns="">
          <p:sp>
            <p:nvSpPr>
              <p:cNvPr id="8" name="文本框 7">
                <a:extLst>
                  <a:ext uri="{FF2B5EF4-FFF2-40B4-BE49-F238E27FC236}">
                    <a16:creationId xmlns:a16="http://schemas.microsoft.com/office/drawing/2014/main" id="{132E4B5C-0D2F-7E1B-D54F-0A43D47C999C}"/>
                  </a:ext>
                </a:extLst>
              </p:cNvPr>
              <p:cNvSpPr txBox="1">
                <a:spLocks noRot="1" noChangeAspect="1" noMove="1" noResize="1" noEditPoints="1" noAdjustHandles="1" noChangeArrowheads="1" noChangeShapeType="1" noTextEdit="1"/>
              </p:cNvSpPr>
              <p:nvPr/>
            </p:nvSpPr>
            <p:spPr>
              <a:xfrm>
                <a:off x="469007" y="2708920"/>
                <a:ext cx="8625539" cy="954107"/>
              </a:xfrm>
              <a:prstGeom prst="rect">
                <a:avLst/>
              </a:prstGeom>
              <a:blipFill>
                <a:blip r:embed="rId5"/>
                <a:stretch>
                  <a:fillRect l="-1484" t="-6369" b="-16561"/>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B1EBEA17-D23E-5531-220A-02E63F4086D9}"/>
              </a:ext>
            </a:extLst>
          </p:cNvPr>
          <p:cNvSpPr txBox="1"/>
          <p:nvPr/>
        </p:nvSpPr>
        <p:spPr>
          <a:xfrm>
            <a:off x="469007" y="3717032"/>
            <a:ext cx="4688540"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再证</a:t>
            </a:r>
            <a:r>
              <a:rPr lang="zh-CN" altLang="en-US" b="1" dirty="0">
                <a:solidFill>
                  <a:srgbClr val="0000FF"/>
                </a:solidFill>
                <a:latin typeface="华文中宋" panose="02010600040101010101" pitchFamily="2" charset="-122"/>
                <a:ea typeface="华文中宋" panose="02010600040101010101" pitchFamily="2" charset="-122"/>
              </a:rPr>
              <a:t>一般对换</a:t>
            </a:r>
            <a:r>
              <a:rPr lang="zh-CN" altLang="en-US" b="1" dirty="0">
                <a:latin typeface="华文中宋" panose="02010600040101010101" pitchFamily="2" charset="-122"/>
                <a:ea typeface="华文中宋" panose="02010600040101010101" pitchFamily="2" charset="-122"/>
              </a:rPr>
              <a:t>的情形</a:t>
            </a:r>
            <a:r>
              <a:rPr lang="en-US" altLang="zh-CN" b="1" dirty="0">
                <a:ea typeface="华文中宋" panose="02010600040101010101" pitchFamily="2" charset="-122"/>
                <a:cs typeface="Times New Roman" panose="02020603050405020304" pitchFamily="18" charset="0"/>
              </a:rPr>
              <a:t>:</a:t>
            </a:r>
            <a:endParaRPr lang="zh-CN" altLang="en-US" dirty="0">
              <a:cs typeface="Times New Roman" panose="02020603050405020304" pitchFamily="18" charset="0"/>
            </a:endParaRPr>
          </a:p>
        </p:txBody>
      </p:sp>
      <p:sp>
        <p:nvSpPr>
          <p:cNvPr id="12" name="文本框 11">
            <a:extLst>
              <a:ext uri="{FF2B5EF4-FFF2-40B4-BE49-F238E27FC236}">
                <a16:creationId xmlns:a16="http://schemas.microsoft.com/office/drawing/2014/main" id="{8618D2A4-D6EF-1EF8-E77C-A2AA8FA1CCD0}"/>
              </a:ext>
            </a:extLst>
          </p:cNvPr>
          <p:cNvSpPr txBox="1"/>
          <p:nvPr/>
        </p:nvSpPr>
        <p:spPr>
          <a:xfrm>
            <a:off x="469007" y="5301208"/>
            <a:ext cx="8225605" cy="954107"/>
          </a:xfrm>
          <a:prstGeom prst="rect">
            <a:avLst/>
          </a:prstGeom>
          <a:noFill/>
        </p:spPr>
        <p:txBody>
          <a:bodyPr wrap="square">
            <a:spAutoFit/>
          </a:bodyPr>
          <a:lstStyle/>
          <a:p>
            <a:pPr indent="457200"/>
            <a:r>
              <a:rPr lang="zh-CN" altLang="en-US" b="1" dirty="0">
                <a:latin typeface="华文中宋" panose="02010600040101010101" pitchFamily="2" charset="-122"/>
                <a:ea typeface="华文中宋" panose="02010600040101010101" pitchFamily="2" charset="-122"/>
              </a:rPr>
              <a:t>  这两个排列又可以通过</a:t>
            </a:r>
            <a:r>
              <a:rPr lang="zh-CN" altLang="en-US" b="1" dirty="0">
                <a:solidFill>
                  <a:srgbClr val="0000FF"/>
                </a:solidFill>
                <a:latin typeface="华文中宋" panose="02010600040101010101" pitchFamily="2" charset="-122"/>
                <a:ea typeface="华文中宋" panose="02010600040101010101" pitchFamily="2" charset="-122"/>
              </a:rPr>
              <a:t>多次相邻对换</a:t>
            </a:r>
            <a:r>
              <a:rPr lang="zh-CN" altLang="en-US" b="1" dirty="0">
                <a:latin typeface="华文中宋" panose="02010600040101010101" pitchFamily="2" charset="-122"/>
                <a:ea typeface="华文中宋" panose="02010600040101010101" pitchFamily="2" charset="-122"/>
              </a:rPr>
              <a:t>得到</a:t>
            </a:r>
            <a:r>
              <a:rPr lang="en-US" altLang="zh-CN" b="1" dirty="0">
                <a:ea typeface="华文中宋" panose="02010600040101010101" pitchFamily="2" charset="-122"/>
                <a:cs typeface="Times New Roman" panose="02020603050405020304" pitchFamily="18" charset="0"/>
              </a:rPr>
              <a:t>,</a:t>
            </a:r>
            <a:r>
              <a:rPr lang="zh-CN" altLang="en-US" b="1" dirty="0">
                <a:latin typeface="华文中宋" panose="02010600040101010101" pitchFamily="2" charset="-122"/>
                <a:ea typeface="华文中宋" panose="02010600040101010101" pitchFamily="2" charset="-122"/>
              </a:rPr>
              <a:t>具体操作如下</a:t>
            </a:r>
            <a:r>
              <a:rPr lang="en-US" altLang="zh-CN" b="1" dirty="0">
                <a:ea typeface="华文中宋" panose="02010600040101010101" pitchFamily="2" charset="-122"/>
                <a:cs typeface="Times New Roman" panose="02020603050405020304" pitchFamily="18" charset="0"/>
              </a:rPr>
              <a:t>:</a:t>
            </a:r>
            <a:endParaRPr lang="zh-CN" altLang="en-US" dirty="0"/>
          </a:p>
        </p:txBody>
      </p:sp>
    </p:spTree>
    <p:extLst>
      <p:ext uri="{BB962C8B-B14F-4D97-AF65-F5344CB8AC3E}">
        <p14:creationId xmlns:p14="http://schemas.microsoft.com/office/powerpoint/2010/main" val="245521695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300"/>
                            </p:stCondLst>
                            <p:childTnLst>
                              <p:par>
                                <p:cTn id="14" presetID="10" presetClass="entr" presetSubtype="0" fill="hold" grpId="0" nodeType="afterEffect">
                                  <p:stCondLst>
                                    <p:cond delay="0"/>
                                  </p:stCondLst>
                                  <p:iterate type="lt">
                                    <p:tmPct val="5000"/>
                                  </p:iterate>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iterate type="lt">
                                    <p:tmPct val="5000"/>
                                  </p:iterate>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725"/>
                            </p:stCondLst>
                            <p:childTnLst>
                              <p:par>
                                <p:cTn id="23" presetID="10" presetClass="entr" presetSubtype="0" fill="hold" grpId="0" nodeType="afterEffect">
                                  <p:stCondLst>
                                    <p:cond delay="0"/>
                                  </p:stCondLst>
                                  <p:iterate type="lt">
                                    <p:tmPct val="5000"/>
                                  </p:iterate>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iterate type="lt">
                                    <p:tmPct val="5000"/>
                                  </p:iterate>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P spid="10"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0">
            <a:hlinkClick r:id="rId2" action="ppaction://hlinksldjump"/>
            <a:extLst>
              <a:ext uri="{FF2B5EF4-FFF2-40B4-BE49-F238E27FC236}">
                <a16:creationId xmlns:a16="http://schemas.microsoft.com/office/drawing/2014/main" id="{6ED1EF79-A7DA-43D6-9844-52236878D557}"/>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45060" name="Rectangle 30">
            <a:extLst>
              <a:ext uri="{FF2B5EF4-FFF2-40B4-BE49-F238E27FC236}">
                <a16:creationId xmlns:a16="http://schemas.microsoft.com/office/drawing/2014/main" id="{72C5B6C1-1136-4086-B50D-8BBFBB5B3148}"/>
              </a:ext>
            </a:extLst>
          </p:cNvPr>
          <p:cNvSpPr>
            <a:spLocks noChangeArrowheads="1"/>
          </p:cNvSpPr>
          <p:nvPr/>
        </p:nvSpPr>
        <p:spPr bwMode="auto">
          <a:xfrm>
            <a:off x="450850" y="0"/>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定理</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a:t>
            </a: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的证明及推论</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981E7E52-9C27-AC7D-A4AF-D84519587851}"/>
                  </a:ext>
                </a:extLst>
              </p:cNvPr>
              <p:cNvSpPr txBox="1"/>
              <p:nvPr/>
            </p:nvSpPr>
            <p:spPr>
              <a:xfrm>
                <a:off x="294728" y="2852936"/>
                <a:ext cx="6796558" cy="1599284"/>
              </a:xfrm>
              <a:prstGeom prst="rect">
                <a:avLst/>
              </a:prstGeom>
              <a:noFill/>
            </p:spPr>
            <p:txBody>
              <a:bodyPr wrap="square">
                <a:spAutoFit/>
              </a:bodyPr>
              <a:lstStyle/>
              <a:p>
                <a:pPr>
                  <a:lnSpc>
                    <a:spcPct val="120000"/>
                  </a:lnSpc>
                </a:pPr>
                <a:r>
                  <a:rPr lang="zh-CN" altLang="en-US" b="1" dirty="0">
                    <a:latin typeface="华文中宋" panose="02010600040101010101" pitchFamily="2" charset="-122"/>
                    <a:ea typeface="华文中宋" panose="02010600040101010101" pitchFamily="2" charset="-122"/>
                  </a:rPr>
                  <a:t>排列</a:t>
                </a:r>
                <a14:m>
                  <m:oMath xmlns:m="http://schemas.openxmlformats.org/officeDocument/2006/math">
                    <m:r>
                      <m:rPr>
                        <m:nor/>
                      </m:rPr>
                      <a:rPr lang="en-US" altLang="zh-CN" b="1" i="1">
                        <a:ea typeface="华文中宋" panose="02010600040101010101" pitchFamily="2" charset="-122"/>
                      </a:rPr>
                      <m:t>a</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a</m:t>
                    </m:r>
                    <m:r>
                      <m:rPr>
                        <m:nor/>
                      </m:rPr>
                      <a:rPr lang="en-US" altLang="zh-CN" b="1" i="1" baseline="-25000" dirty="0">
                        <a:ea typeface="华文中宋" panose="02010600040101010101" pitchFamily="2" charset="-122"/>
                      </a:rPr>
                      <m:t>l</m:t>
                    </m:r>
                    <m:r>
                      <m:rPr>
                        <m:nor/>
                      </m:rPr>
                      <a:rPr lang="en-US" altLang="zh-CN" b="1" i="1" baseline="-25000" dirty="0" smtClean="0">
                        <a:ea typeface="华文中宋" panose="02010600040101010101" pitchFamily="2" charset="-122"/>
                      </a:rPr>
                      <m:t> </m:t>
                    </m:r>
                    <m:r>
                      <m:rPr>
                        <m:nor/>
                      </m:rPr>
                      <a:rPr lang="en-US" altLang="zh-CN" b="1" i="1">
                        <a:ea typeface="华文中宋" panose="02010600040101010101" pitchFamily="2" charset="-122"/>
                      </a:rPr>
                      <m:t>a</m:t>
                    </m:r>
                    <m:r>
                      <m:rPr>
                        <m:nor/>
                      </m:rPr>
                      <a:rPr lang="en-US" altLang="zh-CN" b="1" i="1">
                        <a:ea typeface="华文中宋" panose="02010600040101010101" pitchFamily="2" charset="-122"/>
                      </a:rPr>
                      <m:t> </m:t>
                    </m:r>
                    <m:r>
                      <m:rPr>
                        <m:nor/>
                      </m:rPr>
                      <a:rPr lang="en-US" altLang="zh-CN" b="1" i="1">
                        <a:ea typeface="华文中宋" panose="02010600040101010101" pitchFamily="2" charset="-122"/>
                      </a:rPr>
                      <m:t>b</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b</m:t>
                    </m:r>
                    <m:r>
                      <m:rPr>
                        <m:nor/>
                      </m:rPr>
                      <a:rPr lang="en-US" altLang="zh-CN" b="1" i="1" baseline="-25000" dirty="0">
                        <a:ea typeface="华文中宋" panose="02010600040101010101" pitchFamily="2" charset="-122"/>
                      </a:rPr>
                      <m:t>m</m:t>
                    </m:r>
                    <m:r>
                      <m:rPr>
                        <m:nor/>
                      </m:rPr>
                      <a:rPr lang="en-US" altLang="zh-CN" b="1" i="1" baseline="-25000" dirty="0" smtClean="0">
                        <a:ea typeface="华文中宋" panose="02010600040101010101" pitchFamily="2" charset="-122"/>
                      </a:rPr>
                      <m:t> </m:t>
                    </m:r>
                    <m:r>
                      <m:rPr>
                        <m:nor/>
                      </m:rPr>
                      <a:rPr lang="en-US" altLang="zh-CN" b="1" i="1">
                        <a:ea typeface="华文中宋" panose="02010600040101010101" pitchFamily="2" charset="-122"/>
                      </a:rPr>
                      <m:t>b</m:t>
                    </m:r>
                    <m:r>
                      <m:rPr>
                        <m:nor/>
                      </m:rPr>
                      <a:rPr lang="en-US" altLang="zh-CN" b="1" i="1" smtClean="0">
                        <a:ea typeface="华文中宋" panose="02010600040101010101" pitchFamily="2" charset="-122"/>
                      </a:rPr>
                      <m:t> </m:t>
                    </m:r>
                    <m:r>
                      <m:rPr>
                        <m:nor/>
                      </m:rPr>
                      <a:rPr lang="en-US" altLang="zh-CN" b="1" i="1">
                        <a:ea typeface="华文中宋" panose="02010600040101010101" pitchFamily="2" charset="-122"/>
                      </a:rPr>
                      <m:t>c</m:t>
                    </m:r>
                    <m:r>
                      <m:rPr>
                        <m:nor/>
                      </m:rPr>
                      <a:rPr lang="en-US" altLang="zh-CN" b="1" baseline="-25000">
                        <a:ea typeface="华文中宋" panose="02010600040101010101" pitchFamily="2" charset="-122"/>
                      </a:rPr>
                      <m:t>1</m:t>
                    </m:r>
                    <m:r>
                      <m:rPr>
                        <m:nor/>
                      </m:rPr>
                      <a:rPr lang="en-US" altLang="zh-CN" b="1">
                        <a:ea typeface="华文中宋" panose="02010600040101010101" pitchFamily="2" charset="-122"/>
                      </a:rPr>
                      <m:t>…</m:t>
                    </m:r>
                    <m:r>
                      <m:rPr>
                        <m:nor/>
                      </m:rPr>
                      <a:rPr lang="en-US" altLang="zh-CN" b="1" i="1">
                        <a:ea typeface="华文中宋" panose="02010600040101010101" pitchFamily="2" charset="-122"/>
                      </a:rPr>
                      <m:t>c</m:t>
                    </m:r>
                    <m:r>
                      <m:rPr>
                        <m:nor/>
                      </m:rPr>
                      <a:rPr lang="en-US" altLang="zh-CN" b="1" i="1" baseline="-25000">
                        <a:ea typeface="华文中宋" panose="02010600040101010101" pitchFamily="2" charset="-122"/>
                      </a:rPr>
                      <m:t>n</m:t>
                    </m:r>
                  </m:oMath>
                </a14:m>
                <a:r>
                  <a:rPr lang="zh-CN" altLang="en-US" b="1" dirty="0">
                    <a:latin typeface="华文中宋" panose="02010600040101010101" pitchFamily="2" charset="-122"/>
                    <a:ea typeface="华文中宋" panose="02010600040101010101" pitchFamily="2" charset="-122"/>
                  </a:rPr>
                  <a:t>变成</a:t>
                </a:r>
                <a:endParaRPr lang="en-US" altLang="zh-CN" b="1" dirty="0">
                  <a:latin typeface="华文中宋" panose="02010600040101010101" pitchFamily="2" charset="-122"/>
                  <a:ea typeface="华文中宋" panose="02010600040101010101" pitchFamily="2" charset="-122"/>
                </a:endParaRPr>
              </a:p>
              <a:p>
                <a:pPr>
                  <a:lnSpc>
                    <a:spcPct val="120000"/>
                  </a:lnSpc>
                </a:pPr>
                <a:r>
                  <a:rPr lang="zh-CN" altLang="en-US" b="1" dirty="0">
                    <a:latin typeface="华文中宋" panose="02010600040101010101" pitchFamily="2" charset="-122"/>
                    <a:ea typeface="华文中宋" panose="02010600040101010101" pitchFamily="2" charset="-122"/>
                  </a:rPr>
                  <a:t>排列</a:t>
                </a:r>
                <a14:m>
                  <m:oMath xmlns:m="http://schemas.openxmlformats.org/officeDocument/2006/math">
                    <m:r>
                      <m:rPr>
                        <m:nor/>
                      </m:rPr>
                      <a:rPr lang="en-US" altLang="zh-CN" b="1" i="1">
                        <a:ea typeface="华文中宋" panose="02010600040101010101" pitchFamily="2" charset="-122"/>
                      </a:rPr>
                      <m:t>a</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a</m:t>
                    </m:r>
                    <m:r>
                      <m:rPr>
                        <m:nor/>
                      </m:rPr>
                      <a:rPr lang="en-US" altLang="zh-CN" b="1" i="1" baseline="-25000" dirty="0">
                        <a:ea typeface="华文中宋" panose="02010600040101010101" pitchFamily="2" charset="-122"/>
                      </a:rPr>
                      <m:t>l</m:t>
                    </m:r>
                    <m:r>
                      <m:rPr>
                        <m:nor/>
                      </m:rPr>
                      <a:rPr lang="en-US" altLang="zh-CN" b="1" i="1" baseline="-25000" dirty="0" smtClean="0">
                        <a:ea typeface="华文中宋" panose="02010600040101010101" pitchFamily="2" charset="-122"/>
                      </a:rPr>
                      <m:t> </m:t>
                    </m:r>
                    <m:r>
                      <m:rPr>
                        <m:nor/>
                      </m:rPr>
                      <a:rPr lang="en-US" altLang="zh-CN" b="1" i="1">
                        <a:ea typeface="华文中宋" panose="02010600040101010101" pitchFamily="2" charset="-122"/>
                      </a:rPr>
                      <m:t>b</m:t>
                    </m:r>
                    <m:r>
                      <m:rPr>
                        <m:nor/>
                      </m:rPr>
                      <a:rPr lang="en-US" altLang="zh-CN" b="1" i="1">
                        <a:ea typeface="华文中宋" panose="02010600040101010101" pitchFamily="2" charset="-122"/>
                      </a:rPr>
                      <m:t> </m:t>
                    </m:r>
                    <m:r>
                      <m:rPr>
                        <m:nor/>
                      </m:rPr>
                      <a:rPr lang="en-US" altLang="zh-CN" b="1" i="1">
                        <a:ea typeface="华文中宋" panose="02010600040101010101" pitchFamily="2" charset="-122"/>
                      </a:rPr>
                      <m:t>b</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b</m:t>
                    </m:r>
                    <m:r>
                      <m:rPr>
                        <m:nor/>
                      </m:rPr>
                      <a:rPr lang="en-US" altLang="zh-CN" b="1" i="1" baseline="-25000" dirty="0">
                        <a:ea typeface="华文中宋" panose="02010600040101010101" pitchFamily="2" charset="-122"/>
                      </a:rPr>
                      <m:t>m</m:t>
                    </m:r>
                    <m:r>
                      <m:rPr>
                        <m:nor/>
                      </m:rPr>
                      <a:rPr lang="en-US" altLang="zh-CN" b="1" i="1" baseline="-25000" dirty="0" smtClean="0">
                        <a:ea typeface="华文中宋" panose="02010600040101010101" pitchFamily="2" charset="-122"/>
                      </a:rPr>
                      <m:t> </m:t>
                    </m:r>
                    <m:r>
                      <m:rPr>
                        <m:nor/>
                      </m:rPr>
                      <a:rPr lang="en-US" altLang="zh-CN" b="1" i="1">
                        <a:ea typeface="华文中宋" panose="02010600040101010101" pitchFamily="2" charset="-122"/>
                      </a:rPr>
                      <m:t>a</m:t>
                    </m:r>
                    <m:r>
                      <m:rPr>
                        <m:nor/>
                      </m:rPr>
                      <a:rPr lang="en-US" altLang="zh-CN" b="1" i="1" smtClean="0">
                        <a:ea typeface="华文中宋" panose="02010600040101010101" pitchFamily="2" charset="-122"/>
                      </a:rPr>
                      <m:t> </m:t>
                    </m:r>
                    <m:r>
                      <m:rPr>
                        <m:nor/>
                      </m:rPr>
                      <a:rPr lang="en-US" altLang="zh-CN" b="1" i="1">
                        <a:ea typeface="华文中宋" panose="02010600040101010101" pitchFamily="2" charset="-122"/>
                      </a:rPr>
                      <m:t>c</m:t>
                    </m:r>
                    <m:r>
                      <m:rPr>
                        <m:nor/>
                      </m:rPr>
                      <a:rPr lang="en-US" altLang="zh-CN" b="1" baseline="-25000">
                        <a:ea typeface="华文中宋" panose="02010600040101010101" pitchFamily="2" charset="-122"/>
                      </a:rPr>
                      <m:t>1</m:t>
                    </m:r>
                    <m:r>
                      <m:rPr>
                        <m:nor/>
                      </m:rPr>
                      <a:rPr lang="en-US" altLang="zh-CN" b="1">
                        <a:ea typeface="华文中宋" panose="02010600040101010101" pitchFamily="2" charset="-122"/>
                      </a:rPr>
                      <m:t>…</m:t>
                    </m:r>
                    <m:r>
                      <m:rPr>
                        <m:nor/>
                      </m:rPr>
                      <a:rPr lang="en-US" altLang="zh-CN" b="1" i="1">
                        <a:ea typeface="华文中宋" panose="02010600040101010101" pitchFamily="2" charset="-122"/>
                      </a:rPr>
                      <m:t>c</m:t>
                    </m:r>
                    <m:r>
                      <m:rPr>
                        <m:nor/>
                      </m:rPr>
                      <a:rPr lang="en-US" altLang="zh-CN" b="1" i="1" baseline="-25000">
                        <a:ea typeface="华文中宋" panose="02010600040101010101" pitchFamily="2" charset="-122"/>
                      </a:rPr>
                      <m:t>n</m:t>
                    </m:r>
                  </m:oMath>
                </a14:m>
                <a:r>
                  <a:rPr lang="en-US" altLang="zh-CN" b="1" dirty="0">
                    <a:ea typeface="华文中宋" panose="02010600040101010101" pitchFamily="2" charset="-122"/>
                    <a:cs typeface="Times New Roman" panose="02020603050405020304" pitchFamily="18" charset="0"/>
                  </a:rPr>
                  <a:t>,</a:t>
                </a:r>
              </a:p>
              <a:p>
                <a:pPr>
                  <a:lnSpc>
                    <a:spcPct val="120000"/>
                  </a:lnSpc>
                </a:pPr>
                <a:r>
                  <a:rPr lang="en-US" altLang="zh-CN" b="1" dirty="0">
                    <a:latin typeface="华文中宋" panose="02010600040101010101" pitchFamily="2" charset="-122"/>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所以这两个排列的奇偶性相反</a:t>
                </a:r>
                <a:r>
                  <a:rPr lang="en-US" altLang="zh-CN" b="1" dirty="0">
                    <a:ea typeface="华文中宋" panose="02010600040101010101" pitchFamily="2" charset="-122"/>
                    <a:cs typeface="Times New Roman" panose="02020603050405020304" pitchFamily="18" charset="0"/>
                  </a:rPr>
                  <a:t>.  </a:t>
                </a:r>
                <a:r>
                  <a:rPr lang="zh-CN" altLang="en-US" b="1" dirty="0">
                    <a:ea typeface="华文中宋" panose="02010600040101010101" pitchFamily="2" charset="-122"/>
                    <a:cs typeface="Times New Roman" panose="02020603050405020304" pitchFamily="18" charset="0"/>
                  </a:rPr>
                  <a:t>证毕</a:t>
                </a:r>
                <a:r>
                  <a:rPr lang="en-US" altLang="zh-CN" b="1" dirty="0">
                    <a:ea typeface="华文中宋" panose="02010600040101010101" pitchFamily="2" charset="-122"/>
                    <a:cs typeface="Times New Roman" panose="02020603050405020304" pitchFamily="18" charset="0"/>
                  </a:rPr>
                  <a:t>.</a:t>
                </a:r>
              </a:p>
            </p:txBody>
          </p:sp>
        </mc:Choice>
        <mc:Fallback xmlns="">
          <p:sp>
            <p:nvSpPr>
              <p:cNvPr id="3" name="文本框 2">
                <a:extLst>
                  <a:ext uri="{FF2B5EF4-FFF2-40B4-BE49-F238E27FC236}">
                    <a16:creationId xmlns:a16="http://schemas.microsoft.com/office/drawing/2014/main" id="{981E7E52-9C27-AC7D-A4AF-D84519587851}"/>
                  </a:ext>
                </a:extLst>
              </p:cNvPr>
              <p:cNvSpPr txBox="1">
                <a:spLocks noRot="1" noChangeAspect="1" noMove="1" noResize="1" noEditPoints="1" noAdjustHandles="1" noChangeArrowheads="1" noChangeShapeType="1" noTextEdit="1"/>
              </p:cNvSpPr>
              <p:nvPr/>
            </p:nvSpPr>
            <p:spPr>
              <a:xfrm>
                <a:off x="294728" y="2852936"/>
                <a:ext cx="6796558" cy="1599284"/>
              </a:xfrm>
              <a:prstGeom prst="rect">
                <a:avLst/>
              </a:prstGeom>
              <a:blipFill>
                <a:blip r:embed="rId3"/>
                <a:stretch>
                  <a:fillRect l="-1794" t="-1145" b="-99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7728A7A-276A-6C2F-7B95-F2BC71DC8F74}"/>
                  </a:ext>
                </a:extLst>
              </p:cNvPr>
              <p:cNvSpPr txBox="1"/>
              <p:nvPr/>
            </p:nvSpPr>
            <p:spPr>
              <a:xfrm>
                <a:off x="313254" y="779873"/>
                <a:ext cx="9137304" cy="1599284"/>
              </a:xfrm>
              <a:prstGeom prst="rect">
                <a:avLst/>
              </a:prstGeom>
              <a:noFill/>
            </p:spPr>
            <p:txBody>
              <a:bodyPr wrap="square">
                <a:spAutoFit/>
              </a:bodyPr>
              <a:lstStyle/>
              <a:p>
                <a:pPr>
                  <a:lnSpc>
                    <a:spcPct val="120000"/>
                  </a:lnSpc>
                </a:pPr>
                <a:r>
                  <a:rPr lang="zh-CN" altLang="en-US" b="1" dirty="0">
                    <a:latin typeface="华文中宋" panose="02010600040101010101" pitchFamily="2" charset="-122"/>
                    <a:ea typeface="华文中宋" panose="02010600040101010101" pitchFamily="2" charset="-122"/>
                  </a:rPr>
                  <a:t>对排列</a:t>
                </a:r>
                <a14:m>
                  <m:oMath xmlns:m="http://schemas.openxmlformats.org/officeDocument/2006/math">
                    <m:r>
                      <m:rPr>
                        <m:nor/>
                      </m:rPr>
                      <a:rPr lang="en-US" altLang="zh-CN" b="1" i="1">
                        <a:latin typeface="+mj-lt"/>
                        <a:ea typeface="华文中宋" panose="02010600040101010101" pitchFamily="2" charset="-122"/>
                      </a:rPr>
                      <m:t>a</m:t>
                    </m:r>
                    <m:r>
                      <m:rPr>
                        <m:nor/>
                      </m:rPr>
                      <a:rPr lang="en-US" altLang="zh-CN" b="1" baseline="-25000">
                        <a:latin typeface="+mj-lt"/>
                        <a:ea typeface="华文中宋" panose="02010600040101010101" pitchFamily="2" charset="-122"/>
                      </a:rPr>
                      <m:t>1</m:t>
                    </m:r>
                    <m:r>
                      <m:rPr>
                        <m:nor/>
                      </m:rPr>
                      <a:rPr lang="en-US" altLang="zh-CN" b="1" i="1">
                        <a:latin typeface="+mj-lt"/>
                        <a:ea typeface="华文中宋" panose="02010600040101010101" pitchFamily="2" charset="-122"/>
                      </a:rPr>
                      <m:t>…</m:t>
                    </m:r>
                    <m:r>
                      <m:rPr>
                        <m:nor/>
                      </m:rPr>
                      <a:rPr lang="en-US" altLang="zh-CN" b="1" i="1" dirty="0">
                        <a:ea typeface="华文中宋" panose="02010600040101010101" pitchFamily="2" charset="-122"/>
                      </a:rPr>
                      <m:t>a</m:t>
                    </m:r>
                    <m:r>
                      <m:rPr>
                        <m:nor/>
                      </m:rPr>
                      <a:rPr lang="en-US" altLang="zh-CN" b="1" i="1" baseline="-25000" dirty="0">
                        <a:ea typeface="华文中宋" panose="02010600040101010101" pitchFamily="2" charset="-122"/>
                      </a:rPr>
                      <m:t>l</m:t>
                    </m:r>
                    <m:r>
                      <m:rPr>
                        <m:nor/>
                      </m:rPr>
                      <a:rPr lang="en-US" altLang="zh-CN" b="1" i="1" baseline="-25000" dirty="0" smtClean="0">
                        <a:ea typeface="华文中宋" panose="02010600040101010101" pitchFamily="2" charset="-122"/>
                      </a:rPr>
                      <m:t> </m:t>
                    </m:r>
                    <m:r>
                      <m:rPr>
                        <m:nor/>
                      </m:rPr>
                      <a:rPr lang="en-US" altLang="zh-CN" b="1" i="1">
                        <a:latin typeface="+mj-lt"/>
                        <a:ea typeface="华文中宋" panose="02010600040101010101" pitchFamily="2" charset="-122"/>
                      </a:rPr>
                      <m:t>a</m:t>
                    </m:r>
                    <m:r>
                      <m:rPr>
                        <m:nor/>
                      </m:rPr>
                      <a:rPr lang="en-US" altLang="zh-CN" b="1" i="1">
                        <a:latin typeface="+mj-lt"/>
                        <a:ea typeface="华文中宋" panose="02010600040101010101" pitchFamily="2" charset="-122"/>
                      </a:rPr>
                      <m:t> </m:t>
                    </m:r>
                    <m:r>
                      <m:rPr>
                        <m:nor/>
                      </m:rPr>
                      <a:rPr lang="en-US" altLang="zh-CN" b="1" i="1">
                        <a:latin typeface="+mj-lt"/>
                        <a:ea typeface="华文中宋" panose="02010600040101010101" pitchFamily="2" charset="-122"/>
                      </a:rPr>
                      <m:t>b</m:t>
                    </m:r>
                    <m:r>
                      <m:rPr>
                        <m:nor/>
                      </m:rPr>
                      <a:rPr lang="en-US" altLang="zh-CN" b="1" baseline="-25000">
                        <a:latin typeface="+mj-lt"/>
                        <a:ea typeface="华文中宋" panose="02010600040101010101" pitchFamily="2" charset="-122"/>
                      </a:rPr>
                      <m:t>1</m:t>
                    </m:r>
                    <m:r>
                      <m:rPr>
                        <m:nor/>
                      </m:rPr>
                      <a:rPr lang="en-US" altLang="zh-CN" b="1" i="1">
                        <a:latin typeface="+mj-lt"/>
                        <a:ea typeface="华文中宋" panose="02010600040101010101" pitchFamily="2" charset="-122"/>
                      </a:rPr>
                      <m:t>…</m:t>
                    </m:r>
                    <m:r>
                      <m:rPr>
                        <m:nor/>
                      </m:rPr>
                      <a:rPr lang="en-US" altLang="zh-CN" b="1" i="1" dirty="0">
                        <a:ea typeface="华文中宋" panose="02010600040101010101" pitchFamily="2" charset="-122"/>
                      </a:rPr>
                      <m:t>b</m:t>
                    </m:r>
                    <m:r>
                      <m:rPr>
                        <m:nor/>
                      </m:rPr>
                      <a:rPr lang="en-US" altLang="zh-CN" b="1" i="1" baseline="-25000" dirty="0">
                        <a:ea typeface="华文中宋" panose="02010600040101010101" pitchFamily="2" charset="-122"/>
                      </a:rPr>
                      <m:t>m</m:t>
                    </m:r>
                    <m:r>
                      <m:rPr>
                        <m:nor/>
                      </m:rPr>
                      <a:rPr lang="en-US" altLang="zh-CN" b="1" i="1" baseline="-25000" dirty="0" smtClean="0">
                        <a:ea typeface="华文中宋" panose="02010600040101010101" pitchFamily="2" charset="-122"/>
                      </a:rPr>
                      <m:t> </m:t>
                    </m:r>
                    <m:r>
                      <m:rPr>
                        <m:nor/>
                      </m:rPr>
                      <a:rPr lang="en-US" altLang="zh-CN" b="1" i="1">
                        <a:latin typeface="+mj-lt"/>
                        <a:ea typeface="华文中宋" panose="02010600040101010101" pitchFamily="2" charset="-122"/>
                      </a:rPr>
                      <m:t>b</m:t>
                    </m:r>
                    <m:r>
                      <m:rPr>
                        <m:nor/>
                      </m:rPr>
                      <a:rPr lang="en-US" altLang="zh-CN" b="1" i="1" smtClean="0">
                        <a:latin typeface="+mj-lt"/>
                        <a:ea typeface="华文中宋" panose="02010600040101010101" pitchFamily="2" charset="-122"/>
                      </a:rPr>
                      <m:t> </m:t>
                    </m:r>
                    <m:r>
                      <m:rPr>
                        <m:nor/>
                      </m:rPr>
                      <a:rPr lang="en-US" altLang="zh-CN" b="1" i="1" smtClean="0">
                        <a:ea typeface="华文中宋" panose="02010600040101010101" pitchFamily="2" charset="-122"/>
                      </a:rPr>
                      <m:t>c</m:t>
                    </m:r>
                  </m:oMath>
                </a14:m>
                <a:r>
                  <a:rPr lang="en-US" altLang="zh-CN" b="1" baseline="-25000" dirty="0">
                    <a:latin typeface="+mj-lt"/>
                    <a:ea typeface="华文中宋" panose="02010600040101010101" pitchFamily="2" charset="-122"/>
                  </a:rPr>
                  <a:t>1</a:t>
                </a:r>
                <a:r>
                  <a:rPr lang="en-US" altLang="zh-CN" b="1" dirty="0">
                    <a:latin typeface="+mj-lt"/>
                    <a:ea typeface="华文中宋" panose="02010600040101010101" pitchFamily="2" charset="-122"/>
                  </a:rPr>
                  <a:t>…</a:t>
                </a:r>
                <a:r>
                  <a:rPr lang="en-US" altLang="zh-CN" b="1" i="1" dirty="0" err="1">
                    <a:latin typeface="+mj-lt"/>
                    <a:ea typeface="华文中宋" panose="02010600040101010101" pitchFamily="2" charset="-122"/>
                  </a:rPr>
                  <a:t>c</a:t>
                </a:r>
                <a:r>
                  <a:rPr lang="en-US" altLang="zh-CN" b="1" i="1" baseline="-25000" dirty="0" err="1">
                    <a:latin typeface="+mj-lt"/>
                    <a:ea typeface="华文中宋" panose="02010600040101010101" pitchFamily="2" charset="-122"/>
                  </a:rPr>
                  <a:t>n</a:t>
                </a:r>
                <a:r>
                  <a:rPr lang="zh-CN" altLang="en-US" b="1" dirty="0">
                    <a:latin typeface="华文中宋" panose="02010600040101010101" pitchFamily="2" charset="-122"/>
                    <a:ea typeface="华文中宋" panose="02010600040101010101" pitchFamily="2" charset="-122"/>
                  </a:rPr>
                  <a:t>做</a:t>
                </a:r>
                <a:r>
                  <a:rPr lang="en-US" altLang="zh-CN" b="1" i="1" dirty="0">
                    <a:ea typeface="华文中宋" panose="02010600040101010101" pitchFamily="2" charset="-122"/>
                  </a:rPr>
                  <a:t>m</a:t>
                </a:r>
                <a:r>
                  <a:rPr lang="zh-CN" altLang="en-US" b="1" dirty="0">
                    <a:latin typeface="华文中宋" panose="02010600040101010101" pitchFamily="2" charset="-122"/>
                    <a:ea typeface="华文中宋" panose="02010600040101010101" pitchFamily="2" charset="-122"/>
                  </a:rPr>
                  <a:t>次相邻对换</a:t>
                </a:r>
                <a:r>
                  <a:rPr lang="en-US" altLang="zh-CN" b="1" dirty="0">
                    <a:ea typeface="华文中宋" panose="02010600040101010101" pitchFamily="2" charset="-122"/>
                    <a:cs typeface="Times New Roman" panose="02020603050405020304" pitchFamily="18" charset="0"/>
                  </a:rPr>
                  <a:t>,</a:t>
                </a:r>
              </a:p>
              <a:p>
                <a:pPr>
                  <a:lnSpc>
                    <a:spcPct val="120000"/>
                  </a:lnSpc>
                </a:pPr>
                <a:r>
                  <a:rPr lang="zh-CN" altLang="en-US" b="1" dirty="0">
                    <a:latin typeface="华文中宋" panose="02010600040101010101" pitchFamily="2" charset="-122"/>
                    <a:ea typeface="华文中宋" panose="02010600040101010101" pitchFamily="2" charset="-122"/>
                  </a:rPr>
                  <a:t>变成排列</a:t>
                </a:r>
                <a14:m>
                  <m:oMath xmlns:m="http://schemas.openxmlformats.org/officeDocument/2006/math">
                    <m:r>
                      <m:rPr>
                        <m:nor/>
                      </m:rPr>
                      <a:rPr lang="en-US" altLang="zh-CN" b="1" i="1">
                        <a:ea typeface="华文中宋" panose="02010600040101010101" pitchFamily="2" charset="-122"/>
                      </a:rPr>
                      <m:t>a</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a</m:t>
                    </m:r>
                    <m:r>
                      <m:rPr>
                        <m:nor/>
                      </m:rPr>
                      <a:rPr lang="en-US" altLang="zh-CN" b="1" i="1" baseline="-25000" dirty="0">
                        <a:ea typeface="华文中宋" panose="02010600040101010101" pitchFamily="2" charset="-122"/>
                      </a:rPr>
                      <m:t>l</m:t>
                    </m:r>
                    <m:r>
                      <m:rPr>
                        <m:nor/>
                      </m:rPr>
                      <a:rPr lang="en-US" altLang="zh-CN" b="1" i="1" baseline="-25000" dirty="0" smtClean="0">
                        <a:ea typeface="华文中宋" panose="02010600040101010101" pitchFamily="2" charset="-122"/>
                      </a:rPr>
                      <m:t> </m:t>
                    </m:r>
                    <m:r>
                      <m:rPr>
                        <m:nor/>
                      </m:rPr>
                      <a:rPr lang="en-US" altLang="zh-CN" b="1" i="1">
                        <a:ea typeface="华文中宋" panose="02010600040101010101" pitchFamily="2" charset="-122"/>
                      </a:rPr>
                      <m:t>a</m:t>
                    </m:r>
                    <m:r>
                      <m:rPr>
                        <m:nor/>
                      </m:rPr>
                      <a:rPr lang="en-US" altLang="zh-CN" b="1" i="1">
                        <a:ea typeface="华文中宋" panose="02010600040101010101" pitchFamily="2" charset="-122"/>
                      </a:rPr>
                      <m:t> </m:t>
                    </m:r>
                    <m:r>
                      <m:rPr>
                        <m:nor/>
                      </m:rPr>
                      <a:rPr lang="en-US" altLang="zh-CN" b="1" i="1" smtClean="0">
                        <a:ea typeface="华文中宋" panose="02010600040101010101" pitchFamily="2" charset="-122"/>
                      </a:rPr>
                      <m:t>b</m:t>
                    </m:r>
                    <m:r>
                      <m:rPr>
                        <m:nor/>
                      </m:rPr>
                      <a:rPr lang="en-US" altLang="zh-CN" b="1" i="1" smtClean="0">
                        <a:ea typeface="华文中宋" panose="02010600040101010101" pitchFamily="2" charset="-122"/>
                      </a:rPr>
                      <m:t> </m:t>
                    </m:r>
                    <m:r>
                      <m:rPr>
                        <m:nor/>
                      </m:rPr>
                      <a:rPr lang="en-US" altLang="zh-CN" b="1" i="1">
                        <a:ea typeface="华文中宋" panose="02010600040101010101" pitchFamily="2" charset="-122"/>
                      </a:rPr>
                      <m:t>b</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b</m:t>
                    </m:r>
                    <m:r>
                      <m:rPr>
                        <m:nor/>
                      </m:rPr>
                      <a:rPr lang="en-US" altLang="zh-CN" b="1" i="1" baseline="-25000" dirty="0">
                        <a:ea typeface="华文中宋" panose="02010600040101010101" pitchFamily="2" charset="-122"/>
                      </a:rPr>
                      <m:t>m</m:t>
                    </m:r>
                    <m:r>
                      <m:rPr>
                        <m:nor/>
                      </m:rPr>
                      <a:rPr lang="en-US" altLang="zh-CN" b="1" i="1" baseline="-25000" dirty="0" smtClean="0">
                        <a:ea typeface="华文中宋" panose="02010600040101010101" pitchFamily="2" charset="-122"/>
                      </a:rPr>
                      <m:t> </m:t>
                    </m:r>
                    <m:r>
                      <m:rPr>
                        <m:nor/>
                      </m:rPr>
                      <a:rPr lang="en-US" altLang="zh-CN" b="1" i="1" smtClean="0">
                        <a:ea typeface="华文中宋" panose="02010600040101010101" pitchFamily="2" charset="-122"/>
                      </a:rPr>
                      <m:t>c</m:t>
                    </m:r>
                  </m:oMath>
                </a14:m>
                <a:r>
                  <a:rPr lang="en-US" altLang="zh-CN" b="1" baseline="-25000" dirty="0">
                    <a:latin typeface="+mj-lt"/>
                    <a:ea typeface="华文中宋" panose="02010600040101010101" pitchFamily="2" charset="-122"/>
                  </a:rPr>
                  <a:t>1</a:t>
                </a:r>
                <a:r>
                  <a:rPr lang="en-US" altLang="zh-CN" b="1" dirty="0">
                    <a:latin typeface="+mj-lt"/>
                    <a:ea typeface="华文中宋" panose="02010600040101010101" pitchFamily="2" charset="-122"/>
                  </a:rPr>
                  <a:t>…</a:t>
                </a:r>
                <a:r>
                  <a:rPr lang="en-US" altLang="zh-CN" b="1" i="1" dirty="0" err="1">
                    <a:latin typeface="+mj-lt"/>
                    <a:ea typeface="华文中宋" panose="02010600040101010101" pitchFamily="2" charset="-122"/>
                  </a:rPr>
                  <a:t>c</a:t>
                </a:r>
                <a:r>
                  <a:rPr lang="en-US" altLang="zh-CN" b="1" i="1" baseline="-25000" dirty="0" err="1">
                    <a:latin typeface="+mj-lt"/>
                    <a:ea typeface="华文中宋" panose="02010600040101010101" pitchFamily="2" charset="-122"/>
                  </a:rPr>
                  <a:t>n</a:t>
                </a:r>
                <a:r>
                  <a:rPr lang="en-US" altLang="zh-CN" b="1" dirty="0">
                    <a:ea typeface="华文中宋" panose="02010600040101010101" pitchFamily="2" charset="-122"/>
                    <a:cs typeface="Times New Roman" panose="02020603050405020304" pitchFamily="18" charset="0"/>
                  </a:rPr>
                  <a:t>,</a:t>
                </a:r>
              </a:p>
              <a:p>
                <a:pPr>
                  <a:lnSpc>
                    <a:spcPct val="120000"/>
                  </a:lnSpc>
                </a:pPr>
                <a:r>
                  <a:rPr lang="zh-CN" altLang="en-US" b="1" dirty="0">
                    <a:latin typeface="华文中宋" panose="02010600040101010101" pitchFamily="2" charset="-122"/>
                    <a:ea typeface="华文中宋" panose="02010600040101010101" pitchFamily="2" charset="-122"/>
                  </a:rPr>
                  <a:t>再做</a:t>
                </a:r>
                <a:r>
                  <a:rPr lang="en-US" altLang="zh-CN" b="1" i="1" dirty="0">
                    <a:latin typeface="+mj-lt"/>
                    <a:ea typeface="华文中宋" panose="02010600040101010101" pitchFamily="2" charset="-122"/>
                  </a:rPr>
                  <a:t>m+</a:t>
                </a:r>
                <a:r>
                  <a:rPr lang="en-US" altLang="zh-CN" b="1" dirty="0">
                    <a:latin typeface="+mj-lt"/>
                    <a:ea typeface="华文中宋" panose="02010600040101010101" pitchFamily="2" charset="-122"/>
                  </a:rPr>
                  <a:t>1</a:t>
                </a:r>
                <a:r>
                  <a:rPr lang="zh-CN" altLang="en-US" b="1" dirty="0">
                    <a:latin typeface="华文中宋" panose="02010600040101010101" pitchFamily="2" charset="-122"/>
                    <a:ea typeface="华文中宋" panose="02010600040101010101" pitchFamily="2" charset="-122"/>
                  </a:rPr>
                  <a:t>次相邻对换</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变成</a:t>
                </a:r>
                <a14:m>
                  <m:oMath xmlns:m="http://schemas.openxmlformats.org/officeDocument/2006/math">
                    <m:r>
                      <m:rPr>
                        <m:nor/>
                      </m:rPr>
                      <a:rPr lang="en-US" altLang="zh-CN" b="1" i="1">
                        <a:ea typeface="华文中宋" panose="02010600040101010101" pitchFamily="2" charset="-122"/>
                      </a:rPr>
                      <m:t>a</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a</m:t>
                    </m:r>
                    <m:r>
                      <m:rPr>
                        <m:nor/>
                      </m:rPr>
                      <a:rPr lang="en-US" altLang="zh-CN" b="1" i="1" baseline="-25000" dirty="0">
                        <a:ea typeface="华文中宋" panose="02010600040101010101" pitchFamily="2" charset="-122"/>
                      </a:rPr>
                      <m:t>l</m:t>
                    </m:r>
                    <m:r>
                      <m:rPr>
                        <m:nor/>
                      </m:rPr>
                      <a:rPr lang="en-US" altLang="zh-CN" b="1" i="1" baseline="-25000" dirty="0" smtClean="0">
                        <a:ea typeface="华文中宋" panose="02010600040101010101" pitchFamily="2" charset="-122"/>
                      </a:rPr>
                      <m:t> </m:t>
                    </m:r>
                    <m:r>
                      <m:rPr>
                        <m:nor/>
                      </m:rPr>
                      <a:rPr lang="en-US" altLang="zh-CN" b="1" i="1" smtClean="0">
                        <a:ea typeface="华文中宋" panose="02010600040101010101" pitchFamily="2" charset="-122"/>
                      </a:rPr>
                      <m:t>b</m:t>
                    </m:r>
                    <m:r>
                      <m:rPr>
                        <m:nor/>
                      </m:rPr>
                      <a:rPr lang="en-US" altLang="zh-CN" b="1" i="1">
                        <a:ea typeface="华文中宋" panose="02010600040101010101" pitchFamily="2" charset="-122"/>
                      </a:rPr>
                      <m:t> </m:t>
                    </m:r>
                    <m:r>
                      <m:rPr>
                        <m:nor/>
                      </m:rPr>
                      <a:rPr lang="en-US" altLang="zh-CN" b="1" i="1">
                        <a:ea typeface="华文中宋" panose="02010600040101010101" pitchFamily="2" charset="-122"/>
                      </a:rPr>
                      <m:t>b</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m:t>
                    </m:r>
                    <m:r>
                      <m:rPr>
                        <m:nor/>
                      </m:rPr>
                      <a:rPr lang="en-US" altLang="zh-CN" b="1" i="1" dirty="0">
                        <a:ea typeface="华文中宋" panose="02010600040101010101" pitchFamily="2" charset="-122"/>
                      </a:rPr>
                      <m:t>b</m:t>
                    </m:r>
                    <m:r>
                      <m:rPr>
                        <m:nor/>
                      </m:rPr>
                      <a:rPr lang="en-US" altLang="zh-CN" b="1" i="1" baseline="-25000" dirty="0">
                        <a:ea typeface="华文中宋" panose="02010600040101010101" pitchFamily="2" charset="-122"/>
                      </a:rPr>
                      <m:t>m</m:t>
                    </m:r>
                    <m:r>
                      <m:rPr>
                        <m:nor/>
                      </m:rPr>
                      <a:rPr lang="en-US" altLang="zh-CN" b="1" i="1" baseline="-25000" dirty="0" smtClean="0">
                        <a:ea typeface="华文中宋" panose="02010600040101010101" pitchFamily="2" charset="-122"/>
                      </a:rPr>
                      <m:t> </m:t>
                    </m:r>
                    <m:r>
                      <m:rPr>
                        <m:nor/>
                      </m:rPr>
                      <a:rPr lang="en-US" altLang="zh-CN" b="1" i="1" smtClean="0">
                        <a:ea typeface="华文中宋" panose="02010600040101010101" pitchFamily="2" charset="-122"/>
                      </a:rPr>
                      <m:t>a</m:t>
                    </m:r>
                    <m:r>
                      <m:rPr>
                        <m:nor/>
                      </m:rPr>
                      <a:rPr lang="en-US" altLang="zh-CN" b="1" i="1">
                        <a:ea typeface="华文中宋" panose="02010600040101010101" pitchFamily="2" charset="-122"/>
                      </a:rPr>
                      <m:t>c</m:t>
                    </m:r>
                    <m:r>
                      <m:rPr>
                        <m:nor/>
                      </m:rPr>
                      <a:rPr lang="en-US" altLang="zh-CN" b="1" baseline="-25000">
                        <a:ea typeface="华文中宋" panose="02010600040101010101" pitchFamily="2" charset="-122"/>
                      </a:rPr>
                      <m:t>1</m:t>
                    </m:r>
                    <m:r>
                      <m:rPr>
                        <m:nor/>
                      </m:rPr>
                      <a:rPr lang="en-US" altLang="zh-CN" b="1">
                        <a:ea typeface="华文中宋" panose="02010600040101010101" pitchFamily="2" charset="-122"/>
                      </a:rPr>
                      <m:t>…</m:t>
                    </m:r>
                    <m:r>
                      <m:rPr>
                        <m:nor/>
                      </m:rPr>
                      <a:rPr lang="en-US" altLang="zh-CN" b="1" i="1">
                        <a:ea typeface="华文中宋" panose="02010600040101010101" pitchFamily="2" charset="-122"/>
                      </a:rPr>
                      <m:t>c</m:t>
                    </m:r>
                    <m:r>
                      <m:rPr>
                        <m:nor/>
                      </m:rPr>
                      <a:rPr lang="en-US" altLang="zh-CN" b="1" i="1" baseline="-25000">
                        <a:ea typeface="华文中宋" panose="02010600040101010101" pitchFamily="2" charset="-122"/>
                      </a:rPr>
                      <m:t>n</m:t>
                    </m:r>
                  </m:oMath>
                </a14:m>
                <a:r>
                  <a:rPr lang="en-US" altLang="zh-CN" b="1" dirty="0">
                    <a:ea typeface="华文中宋" panose="02010600040101010101" pitchFamily="2" charset="-122"/>
                    <a:cs typeface="Times New Roman" panose="02020603050405020304" pitchFamily="18" charset="0"/>
                  </a:rPr>
                  <a:t>.</a:t>
                </a:r>
              </a:p>
            </p:txBody>
          </p:sp>
        </mc:Choice>
        <mc:Fallback xmlns="">
          <p:sp>
            <p:nvSpPr>
              <p:cNvPr id="5" name="文本框 4">
                <a:extLst>
                  <a:ext uri="{FF2B5EF4-FFF2-40B4-BE49-F238E27FC236}">
                    <a16:creationId xmlns:a16="http://schemas.microsoft.com/office/drawing/2014/main" id="{C7728A7A-276A-6C2F-7B95-F2BC71DC8F74}"/>
                  </a:ext>
                </a:extLst>
              </p:cNvPr>
              <p:cNvSpPr txBox="1">
                <a:spLocks noRot="1" noChangeAspect="1" noMove="1" noResize="1" noEditPoints="1" noAdjustHandles="1" noChangeArrowheads="1" noChangeShapeType="1" noTextEdit="1"/>
              </p:cNvSpPr>
              <p:nvPr/>
            </p:nvSpPr>
            <p:spPr>
              <a:xfrm>
                <a:off x="313254" y="779873"/>
                <a:ext cx="9137304" cy="1599284"/>
              </a:xfrm>
              <a:prstGeom prst="rect">
                <a:avLst/>
              </a:prstGeom>
              <a:blipFill>
                <a:blip r:embed="rId4"/>
                <a:stretch>
                  <a:fillRect l="-1334" t="-1527" b="-9924"/>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D6E5CB32-5D2C-19C7-081A-8A475FE2565D}"/>
              </a:ext>
            </a:extLst>
          </p:cNvPr>
          <p:cNvSpPr txBox="1"/>
          <p:nvPr/>
        </p:nvSpPr>
        <p:spPr>
          <a:xfrm>
            <a:off x="328142" y="2366761"/>
            <a:ext cx="6604940"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这样</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经过</a:t>
            </a:r>
            <a:r>
              <a:rPr lang="en-US" altLang="zh-CN" b="1" dirty="0">
                <a:solidFill>
                  <a:srgbClr val="2B2BFF"/>
                </a:solidFill>
                <a:ea typeface="华文中宋" panose="02010600040101010101" pitchFamily="2" charset="-122"/>
              </a:rPr>
              <a:t>2</a:t>
            </a:r>
            <a:r>
              <a:rPr lang="en-US" altLang="zh-CN" b="1" i="1" dirty="0">
                <a:solidFill>
                  <a:srgbClr val="2B2BFF"/>
                </a:solidFill>
                <a:ea typeface="华文中宋" panose="02010600040101010101" pitchFamily="2" charset="-122"/>
              </a:rPr>
              <a:t>m+</a:t>
            </a:r>
            <a:r>
              <a:rPr lang="en-US" altLang="zh-CN" b="1" dirty="0">
                <a:solidFill>
                  <a:srgbClr val="2B2BFF"/>
                </a:solidFill>
                <a:ea typeface="华文中宋" panose="02010600040101010101" pitchFamily="2" charset="-122"/>
              </a:rPr>
              <a:t>1</a:t>
            </a:r>
            <a:r>
              <a:rPr lang="zh-CN" altLang="en-US" b="1" dirty="0">
                <a:solidFill>
                  <a:srgbClr val="0000FF"/>
                </a:solidFill>
                <a:latin typeface="华文中宋" panose="02010600040101010101" pitchFamily="2" charset="-122"/>
                <a:ea typeface="华文中宋" panose="02010600040101010101" pitchFamily="2" charset="-122"/>
              </a:rPr>
              <a:t>次相邻对换</a:t>
            </a:r>
            <a:r>
              <a:rPr lang="en-US" altLang="zh-CN" b="1" dirty="0">
                <a:ea typeface="华文中宋" panose="02010600040101010101" pitchFamily="2" charset="-122"/>
                <a:cs typeface="Times New Roman" panose="02020603050405020304" pitchFamily="18" charset="0"/>
              </a:rPr>
              <a:t>,</a:t>
            </a:r>
            <a:endParaRPr lang="zh-CN" altLang="en-US" dirty="0"/>
          </a:p>
        </p:txBody>
      </p:sp>
    </p:spTree>
    <p:extLst>
      <p:ext uri="{BB962C8B-B14F-4D97-AF65-F5344CB8AC3E}">
        <p14:creationId xmlns:p14="http://schemas.microsoft.com/office/powerpoint/2010/main" val="169553992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850"/>
                            </p:stCondLst>
                            <p:childTnLst>
                              <p:par>
                                <p:cTn id="14" presetID="10" presetClass="entr" presetSubtype="0" fill="hold" grpId="0" nodeType="afterEffect">
                                  <p:stCondLst>
                                    <p:cond delay="0"/>
                                  </p:stCondLst>
                                  <p:iterate type="lt">
                                    <p:tmPct val="5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D2681-BDBD-2385-CBB4-D6A9B920D4E7}"/>
            </a:ext>
          </a:extLst>
        </p:cNvPr>
        <p:cNvGrpSpPr/>
        <p:nvPr/>
      </p:nvGrpSpPr>
      <p:grpSpPr>
        <a:xfrm>
          <a:off x="0" y="0"/>
          <a:ext cx="0" cy="0"/>
          <a:chOff x="0" y="0"/>
          <a:chExt cx="0" cy="0"/>
        </a:xfrm>
      </p:grpSpPr>
      <p:sp>
        <p:nvSpPr>
          <p:cNvPr id="45058" name="Rectangle 20">
            <a:hlinkClick r:id="rId2" action="ppaction://hlinksldjump"/>
            <a:extLst>
              <a:ext uri="{FF2B5EF4-FFF2-40B4-BE49-F238E27FC236}">
                <a16:creationId xmlns:a16="http://schemas.microsoft.com/office/drawing/2014/main" id="{029CB281-7D94-7B81-3BFB-E200D0616F41}"/>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45060" name="Rectangle 30">
            <a:extLst>
              <a:ext uri="{FF2B5EF4-FFF2-40B4-BE49-F238E27FC236}">
                <a16:creationId xmlns:a16="http://schemas.microsoft.com/office/drawing/2014/main" id="{06D5E4B0-85F7-43F0-0FF8-F4B38D1F3E58}"/>
              </a:ext>
            </a:extLst>
          </p:cNvPr>
          <p:cNvSpPr>
            <a:spLocks noChangeArrowheads="1"/>
          </p:cNvSpPr>
          <p:nvPr/>
        </p:nvSpPr>
        <p:spPr bwMode="auto">
          <a:xfrm>
            <a:off x="476256" y="1194"/>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sz="2600" b="1" dirty="0">
                <a:solidFill>
                  <a:schemeClr val="bg1"/>
                </a:solidFill>
                <a:latin typeface="Times New Roman" panose="02020603050405020304" pitchFamily="18" charset="0"/>
                <a:ea typeface="华文中宋" panose="02010600040101010101" pitchFamily="2" charset="-122"/>
                <a:cs typeface="Times New Roman" panose="02020603050405020304" pitchFamily="18" charset="0"/>
              </a:rPr>
              <a:t>重点</a:t>
            </a: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问题</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600" b="1" i="0" u="none" strike="noStrike" kern="1200" cap="none" spc="0" normalizeH="0" baseline="0" noProof="0" dirty="0">
                <a:ln>
                  <a:noFill/>
                </a:ln>
                <a:solidFill>
                  <a:schemeClr val="bg1"/>
                </a:solidFill>
                <a:effectLst/>
                <a:uLnTx/>
                <a:uFillTx/>
                <a:latin typeface="华文中宋" panose="02010600040101010101" pitchFamily="2" charset="-122"/>
                <a:ea typeface="华文中宋" panose="02010600040101010101" pitchFamily="2" charset="-122"/>
                <a:cs typeface="Times New Roman" panose="02020603050405020304" pitchFamily="18" charset="0"/>
              </a:rPr>
              <a:t>对换的定义</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9138A95E-0213-D14A-AD4A-E4C7029BC2E5}"/>
              </a:ext>
            </a:extLst>
          </p:cNvPr>
          <p:cNvSpPr txBox="1"/>
          <p:nvPr/>
        </p:nvSpPr>
        <p:spPr>
          <a:xfrm>
            <a:off x="1635182" y="2184880"/>
            <a:ext cx="7329306" cy="523220"/>
          </a:xfrm>
          <a:prstGeom prst="rect">
            <a:avLst/>
          </a:prstGeom>
          <a:noFill/>
        </p:spPr>
        <p:txBody>
          <a:bodyPr wrap="square">
            <a:spAutoFit/>
          </a:bodyPr>
          <a:lstStyle/>
          <a:p>
            <a:r>
              <a:rPr lang="zh-CN" altLang="en-US" b="1" dirty="0">
                <a:solidFill>
                  <a:srgbClr val="0000FF"/>
                </a:solidFill>
                <a:latin typeface="华文中宋" panose="02010600040101010101" pitchFamily="2" charset="-122"/>
                <a:ea typeface="华文中宋" panose="02010600040101010101" pitchFamily="2" charset="-122"/>
              </a:rPr>
              <a:t>任意一个排列经过一个对换后</a:t>
            </a:r>
            <a:r>
              <a:rPr lang="en-US" altLang="zh-CN" b="1" dirty="0">
                <a:solidFill>
                  <a:srgbClr val="0000FF"/>
                </a:solidFill>
                <a:ea typeface="华文中宋" panose="02010600040101010101" pitchFamily="2" charset="-122"/>
                <a:cs typeface="Times New Roman" panose="02020603050405020304" pitchFamily="18" charset="0"/>
              </a:rPr>
              <a:t>, </a:t>
            </a:r>
            <a:r>
              <a:rPr lang="zh-CN" altLang="en-US" b="1" dirty="0">
                <a:solidFill>
                  <a:srgbClr val="0000FF"/>
                </a:solidFill>
                <a:latin typeface="华文中宋" panose="02010600040101010101" pitchFamily="2" charset="-122"/>
                <a:ea typeface="华文中宋" panose="02010600040101010101" pitchFamily="2" charset="-122"/>
              </a:rPr>
              <a:t>其奇偶性改变</a:t>
            </a:r>
            <a:r>
              <a:rPr lang="en-US" altLang="zh-CN" b="1" dirty="0">
                <a:solidFill>
                  <a:srgbClr val="0000FF"/>
                </a:solidFill>
                <a:ea typeface="华文中宋" panose="02010600040101010101" pitchFamily="2" charset="-122"/>
                <a:cs typeface="Times New Roman" panose="02020603050405020304" pitchFamily="18" charset="0"/>
              </a:rPr>
              <a:t>.</a:t>
            </a:r>
          </a:p>
        </p:txBody>
      </p:sp>
      <p:sp>
        <p:nvSpPr>
          <p:cNvPr id="3" name="文本框 2">
            <a:extLst>
              <a:ext uri="{FF2B5EF4-FFF2-40B4-BE49-F238E27FC236}">
                <a16:creationId xmlns:a16="http://schemas.microsoft.com/office/drawing/2014/main" id="{C0106F62-5947-37B3-1936-AB91D0FD2703}"/>
              </a:ext>
            </a:extLst>
          </p:cNvPr>
          <p:cNvSpPr txBox="1"/>
          <p:nvPr/>
        </p:nvSpPr>
        <p:spPr>
          <a:xfrm>
            <a:off x="289686" y="580219"/>
            <a:ext cx="1596839"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定义</a:t>
            </a:r>
            <a:r>
              <a:rPr kumimoji="1" lang="en-US" altLang="zh-CN" sz="2800" b="1" i="0" u="none" strike="noStrike" kern="1200" cap="none" spc="0" normalizeH="0" baseline="0" noProof="0" dirty="0">
                <a:ln>
                  <a:noFill/>
                </a:ln>
                <a:solidFill>
                  <a:srgbClr val="C00000"/>
                </a:solidFill>
                <a:effectLst/>
                <a:uLnTx/>
                <a:uFillTx/>
                <a:ea typeface="华文中宋" panose="02010600040101010101" pitchFamily="2" charset="-122"/>
                <a:cs typeface="Times New Roman" panose="02020603050405020304" pitchFamily="18" charset="0"/>
              </a:rPr>
              <a:t>1.3</a:t>
            </a:r>
            <a:r>
              <a:rPr kumimoji="1" lang="en-US" altLang="zh-CN"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rPr>
              <a:t> </a:t>
            </a:r>
            <a:endParaRPr lang="zh-CN" altLang="en-US" dirty="0">
              <a:solidFill>
                <a:srgbClr val="C00000"/>
              </a:solidFill>
            </a:endParaRPr>
          </a:p>
        </p:txBody>
      </p:sp>
      <p:sp>
        <p:nvSpPr>
          <p:cNvPr id="6" name="文本框 5">
            <a:extLst>
              <a:ext uri="{FF2B5EF4-FFF2-40B4-BE49-F238E27FC236}">
                <a16:creationId xmlns:a16="http://schemas.microsoft.com/office/drawing/2014/main" id="{D7514FFE-8C16-28C0-ED2B-6674AA4D08CD}"/>
              </a:ext>
            </a:extLst>
          </p:cNvPr>
          <p:cNvSpPr txBox="1"/>
          <p:nvPr/>
        </p:nvSpPr>
        <p:spPr>
          <a:xfrm>
            <a:off x="1357144" y="563890"/>
            <a:ext cx="7786856"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在排列中</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将任意两个元素对调</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其余的元素</a:t>
            </a:r>
            <a:endParaRPr lang="zh-CN" altLang="en-US" dirty="0"/>
          </a:p>
        </p:txBody>
      </p:sp>
      <p:sp>
        <p:nvSpPr>
          <p:cNvPr id="9" name="文本框 8">
            <a:extLst>
              <a:ext uri="{FF2B5EF4-FFF2-40B4-BE49-F238E27FC236}">
                <a16:creationId xmlns:a16="http://schemas.microsoft.com/office/drawing/2014/main" id="{3ED51CC5-C457-6B07-AFF6-0057A10C1FE3}"/>
              </a:ext>
            </a:extLst>
          </p:cNvPr>
          <p:cNvSpPr txBox="1"/>
          <p:nvPr/>
        </p:nvSpPr>
        <p:spPr>
          <a:xfrm>
            <a:off x="279693" y="1029718"/>
            <a:ext cx="8938985" cy="523220"/>
          </a:xfrm>
          <a:prstGeom prst="rect">
            <a:avLst/>
          </a:prstGeom>
          <a:noFill/>
        </p:spPr>
        <p:txBody>
          <a:bodyPr wrap="square">
            <a:spAutoFit/>
          </a:bodyPr>
          <a:lstStyle/>
          <a:p>
            <a:r>
              <a:rPr lang="zh-CN" altLang="en-US" b="1" dirty="0">
                <a:solidFill>
                  <a:srgbClr val="000000"/>
                </a:solidFill>
                <a:latin typeface="华文中宋" panose="02010600040101010101" pitchFamily="2" charset="-122"/>
                <a:ea typeface="华文中宋" panose="02010600040101010101" pitchFamily="2" charset="-122"/>
              </a:rPr>
              <a:t>位置不</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动</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这种作出新排列的方法称为</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对换</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将相邻</a:t>
            </a:r>
            <a:endParaRPr lang="zh-CN" altLang="en-US" dirty="0"/>
          </a:p>
        </p:txBody>
      </p:sp>
      <p:sp>
        <p:nvSpPr>
          <p:cNvPr id="11" name="文本框 10">
            <a:extLst>
              <a:ext uri="{FF2B5EF4-FFF2-40B4-BE49-F238E27FC236}">
                <a16:creationId xmlns:a16="http://schemas.microsoft.com/office/drawing/2014/main" id="{3F0C48D0-4330-B052-6346-EFE4F1150331}"/>
              </a:ext>
            </a:extLst>
          </p:cNvPr>
          <p:cNvSpPr txBox="1"/>
          <p:nvPr/>
        </p:nvSpPr>
        <p:spPr>
          <a:xfrm>
            <a:off x="289686" y="1462932"/>
            <a:ext cx="4896544" cy="523220"/>
          </a:xfrm>
          <a:prstGeom prst="rect">
            <a:avLst/>
          </a:prstGeom>
          <a:noFill/>
        </p:spPr>
        <p:txBody>
          <a:bodyPr wrap="square">
            <a:spAutoFit/>
          </a:bodyPr>
          <a:lstStyle/>
          <a:p>
            <a:pPr lvl="0">
              <a:defRPr/>
            </a:pPr>
            <a:r>
              <a:rPr lang="zh-CN" altLang="en-US" b="1" dirty="0">
                <a:solidFill>
                  <a:srgbClr val="000000"/>
                </a:solidFill>
                <a:latin typeface="华文中宋" panose="02010600040101010101" pitchFamily="2" charset="-122"/>
                <a:ea typeface="华文中宋" panose="02010600040101010101" pitchFamily="2" charset="-122"/>
              </a:rPr>
              <a:t>两个元素</a:t>
            </a:r>
            <a:r>
              <a:rPr lang="zh-CN" altLang="en-US" b="1" dirty="0">
                <a:latin typeface="华文中宋" panose="02010600040101010101" pitchFamily="2" charset="-122"/>
                <a:ea typeface="华文中宋" panose="02010600040101010101" pitchFamily="2" charset="-122"/>
              </a:rPr>
              <a:t>对换</a:t>
            </a:r>
            <a:r>
              <a:rPr lang="en-US" altLang="zh-CN" b="1" dirty="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叫做</a:t>
            </a:r>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相邻对换</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en-US" altLang="zh-CN"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a:t>
            </a:r>
          </a:p>
        </p:txBody>
      </p:sp>
      <p:sp>
        <p:nvSpPr>
          <p:cNvPr id="13" name="文本框 12">
            <a:extLst>
              <a:ext uri="{FF2B5EF4-FFF2-40B4-BE49-F238E27FC236}">
                <a16:creationId xmlns:a16="http://schemas.microsoft.com/office/drawing/2014/main" id="{149D0B23-86BB-8D93-A28F-3E61C262E054}"/>
              </a:ext>
            </a:extLst>
          </p:cNvPr>
          <p:cNvSpPr txBox="1"/>
          <p:nvPr/>
        </p:nvSpPr>
        <p:spPr>
          <a:xfrm>
            <a:off x="267030" y="2200419"/>
            <a:ext cx="1524831" cy="523220"/>
          </a:xfrm>
          <a:prstGeom prst="rect">
            <a:avLst/>
          </a:prstGeom>
          <a:noFill/>
        </p:spPr>
        <p:txBody>
          <a:bodyPr wrap="square">
            <a:spAutoFit/>
          </a:bodyPr>
          <a:lstStyle/>
          <a:p>
            <a:r>
              <a:rPr kumimoji="1" lang="zh-CN" altLang="en-US" sz="2800" b="1" i="0" u="none" strike="noStrike" kern="1200" cap="none" spc="0" normalizeH="0" baseline="0" noProof="0" dirty="0">
                <a:ln>
                  <a:noFill/>
                </a:ln>
                <a:solidFill>
                  <a:srgbClr val="C00000"/>
                </a:solidFill>
                <a:effectLst/>
                <a:uLnTx/>
                <a:uFillTx/>
                <a:latin typeface="华文中宋" panose="02010600040101010101" pitchFamily="2" charset="-122"/>
                <a:ea typeface="华文中宋" panose="02010600040101010101" pitchFamily="2" charset="-122"/>
                <a:cs typeface="+mn-cs"/>
              </a:rPr>
              <a:t>定理</a:t>
            </a:r>
            <a:r>
              <a:rPr kumimoji="1" lang="en-US" altLang="zh-CN" sz="2800" b="1" i="0" u="none" strike="noStrike" kern="1200" cap="none" spc="0" normalizeH="0" baseline="0" noProof="0" dirty="0">
                <a:ln>
                  <a:noFill/>
                </a:ln>
                <a:solidFill>
                  <a:srgbClr val="C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a:t>
            </a:r>
            <a:r>
              <a:rPr lang="en-US" altLang="zh-CN" b="1" dirty="0">
                <a:solidFill>
                  <a:srgbClr val="C00000"/>
                </a:solidFill>
                <a:ea typeface="华文中宋" panose="02010600040101010101" pitchFamily="2" charset="-122"/>
                <a:cs typeface="Times New Roman" panose="02020603050405020304" pitchFamily="18" charset="0"/>
              </a:rPr>
              <a:t>.1</a:t>
            </a:r>
            <a:r>
              <a:rPr kumimoji="1" lang="en-US" altLang="zh-CN"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 </a:t>
            </a:r>
            <a:endParaRPr lang="zh-CN" altLang="en-US" dirty="0"/>
          </a:p>
        </p:txBody>
      </p:sp>
      <p:sp>
        <p:nvSpPr>
          <p:cNvPr id="2" name="文本框 1">
            <a:extLst>
              <a:ext uri="{FF2B5EF4-FFF2-40B4-BE49-F238E27FC236}">
                <a16:creationId xmlns:a16="http://schemas.microsoft.com/office/drawing/2014/main" id="{A43C2BAD-1301-F7B9-8AC9-3F418DA4F244}"/>
              </a:ext>
            </a:extLst>
          </p:cNvPr>
          <p:cNvSpPr txBox="1"/>
          <p:nvPr/>
        </p:nvSpPr>
        <p:spPr>
          <a:xfrm>
            <a:off x="1743467" y="3657580"/>
            <a:ext cx="6905056" cy="523220"/>
          </a:xfrm>
          <a:prstGeom prst="rect">
            <a:avLst/>
          </a:prstGeom>
          <a:noFill/>
        </p:spPr>
        <p:txBody>
          <a:bodyPr wrap="square">
            <a:spAutoFit/>
          </a:bodyPr>
          <a:lstStyle/>
          <a:p>
            <a:r>
              <a:rPr lang="zh-CN" altLang="en-US" b="1" dirty="0">
                <a:solidFill>
                  <a:srgbClr val="C00000"/>
                </a:solidFill>
                <a:latin typeface="华文中宋" panose="02010600040101010101" pitchFamily="2" charset="-122"/>
                <a:ea typeface="华文中宋" panose="02010600040101010101" pitchFamily="2" charset="-122"/>
              </a:rPr>
              <a:t>偶排列</a:t>
            </a:r>
            <a:r>
              <a:rPr lang="zh-CN" altLang="en-US" b="1" dirty="0">
                <a:solidFill>
                  <a:srgbClr val="0000FF"/>
                </a:solidFill>
                <a:latin typeface="华文中宋" panose="02010600040101010101" pitchFamily="2" charset="-122"/>
                <a:ea typeface="华文中宋" panose="02010600040101010101" pitchFamily="2" charset="-122"/>
              </a:rPr>
              <a:t>对换成标准排列的对换次数为</a:t>
            </a:r>
            <a:r>
              <a:rPr lang="zh-CN" altLang="en-US" b="1" dirty="0">
                <a:solidFill>
                  <a:srgbClr val="C00000"/>
                </a:solidFill>
                <a:latin typeface="华文中宋" panose="02010600040101010101" pitchFamily="2" charset="-122"/>
                <a:ea typeface="华文中宋" panose="02010600040101010101" pitchFamily="2" charset="-122"/>
              </a:rPr>
              <a:t>偶数</a:t>
            </a:r>
            <a:r>
              <a:rPr lang="en-US" altLang="zh-CN" b="1" dirty="0">
                <a:solidFill>
                  <a:srgbClr val="0000FF"/>
                </a:solidFill>
                <a:ea typeface="华文中宋" panose="02010600040101010101" pitchFamily="2" charset="-122"/>
                <a:cs typeface="Times New Roman" panose="02020603050405020304" pitchFamily="18" charset="0"/>
              </a:rPr>
              <a:t>.</a:t>
            </a:r>
          </a:p>
        </p:txBody>
      </p:sp>
      <p:sp>
        <p:nvSpPr>
          <p:cNvPr id="4" name="文本框 3">
            <a:extLst>
              <a:ext uri="{FF2B5EF4-FFF2-40B4-BE49-F238E27FC236}">
                <a16:creationId xmlns:a16="http://schemas.microsoft.com/office/drawing/2014/main" id="{F29A1DFA-B05C-1702-5508-2E585FD2B410}"/>
              </a:ext>
            </a:extLst>
          </p:cNvPr>
          <p:cNvSpPr txBox="1"/>
          <p:nvPr/>
        </p:nvSpPr>
        <p:spPr>
          <a:xfrm>
            <a:off x="260099" y="3122556"/>
            <a:ext cx="1475656" cy="523220"/>
          </a:xfrm>
          <a:prstGeom prst="rect">
            <a:avLst/>
          </a:prstGeom>
          <a:noFill/>
        </p:spPr>
        <p:txBody>
          <a:bodyPr wrap="square">
            <a:spAutoFit/>
          </a:bodyPr>
          <a:lstStyle/>
          <a:p>
            <a:r>
              <a:rPr lang="zh-CN" altLang="en-US" b="1" dirty="0">
                <a:solidFill>
                  <a:srgbClr val="C00000"/>
                </a:solidFill>
                <a:latin typeface="华文中宋" panose="02010600040101010101" pitchFamily="2" charset="-122"/>
                <a:ea typeface="华文中宋" panose="02010600040101010101" pitchFamily="2" charset="-122"/>
              </a:rPr>
              <a:t>推论</a:t>
            </a:r>
            <a:r>
              <a:rPr lang="en-US" altLang="zh-CN" b="1" dirty="0">
                <a:solidFill>
                  <a:srgbClr val="C00000"/>
                </a:solidFill>
                <a:ea typeface="华文中宋" panose="02010600040101010101" pitchFamily="2" charset="-122"/>
                <a:cs typeface="Times New Roman" panose="02020603050405020304" pitchFamily="18" charset="0"/>
              </a:rPr>
              <a:t>1.1</a:t>
            </a:r>
            <a:endParaRPr lang="zh-CN" altLang="en-US" dirty="0">
              <a:solidFill>
                <a:srgbClr val="C00000"/>
              </a:solidFill>
              <a:cs typeface="Times New Roman" panose="02020603050405020304" pitchFamily="18" charset="0"/>
            </a:endParaRPr>
          </a:p>
        </p:txBody>
      </p:sp>
      <p:sp>
        <p:nvSpPr>
          <p:cNvPr id="8" name="文本框 7">
            <a:extLst>
              <a:ext uri="{FF2B5EF4-FFF2-40B4-BE49-F238E27FC236}">
                <a16:creationId xmlns:a16="http://schemas.microsoft.com/office/drawing/2014/main" id="{80613D20-CFCE-EFB6-B827-C9BF15EEE441}"/>
              </a:ext>
            </a:extLst>
          </p:cNvPr>
          <p:cNvSpPr txBox="1"/>
          <p:nvPr/>
        </p:nvSpPr>
        <p:spPr>
          <a:xfrm>
            <a:off x="1735755" y="3122556"/>
            <a:ext cx="6984776" cy="523220"/>
          </a:xfrm>
          <a:prstGeom prst="rect">
            <a:avLst/>
          </a:prstGeom>
          <a:noFill/>
        </p:spPr>
        <p:txBody>
          <a:bodyPr wrap="square">
            <a:spAutoFit/>
          </a:bodyPr>
          <a:lstStyle/>
          <a:p>
            <a:r>
              <a:rPr lang="zh-CN" altLang="en-US" b="1" dirty="0">
                <a:solidFill>
                  <a:srgbClr val="C00000"/>
                </a:solidFill>
                <a:latin typeface="华文中宋" panose="02010600040101010101" pitchFamily="2" charset="-122"/>
                <a:ea typeface="华文中宋" panose="02010600040101010101" pitchFamily="2" charset="-122"/>
              </a:rPr>
              <a:t>奇排列</a:t>
            </a:r>
            <a:r>
              <a:rPr lang="zh-CN" altLang="en-US" b="1" dirty="0">
                <a:solidFill>
                  <a:srgbClr val="0000FF"/>
                </a:solidFill>
                <a:latin typeface="华文中宋" panose="02010600040101010101" pitchFamily="2" charset="-122"/>
                <a:ea typeface="华文中宋" panose="02010600040101010101" pitchFamily="2" charset="-122"/>
              </a:rPr>
              <a:t>对换成标准排列的对换次数为</a:t>
            </a:r>
            <a:r>
              <a:rPr lang="zh-CN" altLang="en-US" b="1" dirty="0">
                <a:solidFill>
                  <a:srgbClr val="C00000"/>
                </a:solidFill>
                <a:latin typeface="华文中宋" panose="02010600040101010101" pitchFamily="2" charset="-122"/>
                <a:ea typeface="华文中宋" panose="02010600040101010101" pitchFamily="2" charset="-122"/>
              </a:rPr>
              <a:t>奇数</a:t>
            </a:r>
            <a:r>
              <a:rPr lang="en-US" altLang="zh-CN" b="1" dirty="0">
                <a:solidFill>
                  <a:srgbClr val="0000FF"/>
                </a:solidFill>
                <a:ea typeface="华文中宋" panose="02010600040101010101" pitchFamily="2" charset="-122"/>
                <a:cs typeface="Times New Roman" panose="02020603050405020304" pitchFamily="18" charset="0"/>
              </a:rPr>
              <a:t>,</a:t>
            </a:r>
            <a:endParaRPr lang="zh-CN" altLang="en-US" dirty="0">
              <a:solidFill>
                <a:srgbClr val="0000FF"/>
              </a:solidFill>
            </a:endParaRPr>
          </a:p>
        </p:txBody>
      </p:sp>
    </p:spTree>
    <p:extLst>
      <p:ext uri="{BB962C8B-B14F-4D97-AF65-F5344CB8AC3E}">
        <p14:creationId xmlns:p14="http://schemas.microsoft.com/office/powerpoint/2010/main" val="154560721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600"/>
                            </p:stCondLst>
                            <p:childTnLst>
                              <p:par>
                                <p:cTn id="9" presetID="10" presetClass="entr" presetSubtype="0" fill="hold" grpId="0" nodeType="afterEffect">
                                  <p:stCondLst>
                                    <p:cond delay="0"/>
                                  </p:stCondLst>
                                  <p:iterate type="lt">
                                    <p:tmPct val="5000"/>
                                  </p:iterate>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550"/>
                            </p:stCondLst>
                            <p:childTnLst>
                              <p:par>
                                <p:cTn id="13" presetID="10" presetClass="entr" presetSubtype="0" fill="hold" grpId="0" nodeType="afterEffect">
                                  <p:stCondLst>
                                    <p:cond delay="0"/>
                                  </p:stCondLst>
                                  <p:iterate type="lt">
                                    <p:tmPct val="5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0">
            <a:hlinkClick r:id="rId3" action="ppaction://hlinksldjump"/>
            <a:extLst>
              <a:ext uri="{FF2B5EF4-FFF2-40B4-BE49-F238E27FC236}">
                <a16:creationId xmlns:a16="http://schemas.microsoft.com/office/drawing/2014/main" id="{C37C5C5E-48AB-A604-85E9-A3CA299D6E33}"/>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6" name="Rectangle 30">
            <a:extLst>
              <a:ext uri="{FF2B5EF4-FFF2-40B4-BE49-F238E27FC236}">
                <a16:creationId xmlns:a16="http://schemas.microsoft.com/office/drawing/2014/main" id="{BD20B51A-F584-1202-998C-DBACB5AB6224}"/>
              </a:ext>
            </a:extLst>
          </p:cNvPr>
          <p:cNvSpPr>
            <a:spLocks noChangeArrowheads="1"/>
          </p:cNvSpPr>
          <p:nvPr/>
        </p:nvSpPr>
        <p:spPr bwMode="auto">
          <a:xfrm>
            <a:off x="450850" y="-24487"/>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基本问题</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600" b="1" i="0" u="none" strike="noStrike" kern="1200" cap="none" spc="0" normalizeH="0" baseline="0" noProof="0" dirty="0">
                <a:ln>
                  <a:noFill/>
                </a:ln>
                <a:solidFill>
                  <a:schemeClr val="bg1"/>
                </a:solidFill>
                <a:effectLst/>
                <a:uLnTx/>
                <a:uFillTx/>
                <a:latin typeface="华文中宋" panose="02010600040101010101" pitchFamily="2" charset="-122"/>
                <a:ea typeface="华文中宋" panose="02010600040101010101" pitchFamily="2" charset="-122"/>
                <a:cs typeface="Times New Roman" panose="02020603050405020304" pitchFamily="18" charset="0"/>
              </a:rPr>
              <a:t>三阶行列式的特点</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8" name="文本框 7">
            <a:extLst>
              <a:ext uri="{FF2B5EF4-FFF2-40B4-BE49-F238E27FC236}">
                <a16:creationId xmlns:a16="http://schemas.microsoft.com/office/drawing/2014/main" id="{6DF4C3B5-4FF0-CA53-09C9-B2727AFE634D}"/>
              </a:ext>
            </a:extLst>
          </p:cNvPr>
          <p:cNvSpPr txBox="1"/>
          <p:nvPr/>
        </p:nvSpPr>
        <p:spPr>
          <a:xfrm>
            <a:off x="177186" y="647043"/>
            <a:ext cx="2197100"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三阶行列式</a:t>
            </a:r>
          </a:p>
        </p:txBody>
      </p:sp>
      <p:graphicFrame>
        <p:nvGraphicFramePr>
          <p:cNvPr id="9" name="Object 10">
            <a:extLst>
              <a:ext uri="{FF2B5EF4-FFF2-40B4-BE49-F238E27FC236}">
                <a16:creationId xmlns:a16="http://schemas.microsoft.com/office/drawing/2014/main" id="{7DA29351-7174-020F-3016-3E4A3B432B91}"/>
              </a:ext>
            </a:extLst>
          </p:cNvPr>
          <p:cNvGraphicFramePr>
            <a:graphicFrameLocks noChangeAspect="1"/>
          </p:cNvGraphicFramePr>
          <p:nvPr>
            <p:extLst>
              <p:ext uri="{D42A27DB-BD31-4B8C-83A1-F6EECF244321}">
                <p14:modId xmlns:p14="http://schemas.microsoft.com/office/powerpoint/2010/main" val="2031923294"/>
              </p:ext>
            </p:extLst>
          </p:nvPr>
        </p:nvGraphicFramePr>
        <p:xfrm>
          <a:off x="2205484" y="595705"/>
          <a:ext cx="2222500" cy="1255712"/>
        </p:xfrm>
        <a:graphic>
          <a:graphicData uri="http://schemas.openxmlformats.org/presentationml/2006/ole">
            <mc:AlternateContent xmlns:mc="http://schemas.openxmlformats.org/markup-compatibility/2006">
              <mc:Choice xmlns:v="urn:schemas-microsoft-com:vml" Requires="v">
                <p:oleObj spid="_x0000_s4177" name="Equation" r:id="rId4" imgW="1257120" imgH="622080" progId="Equation.DSMT4">
                  <p:embed/>
                </p:oleObj>
              </mc:Choice>
              <mc:Fallback>
                <p:oleObj name="Equation" r:id="rId4" imgW="1257120" imgH="622080" progId="Equation.DSMT4">
                  <p:embed/>
                  <p:pic>
                    <p:nvPicPr>
                      <p:cNvPr id="34" name="Object 10">
                        <a:extLst>
                          <a:ext uri="{FF2B5EF4-FFF2-40B4-BE49-F238E27FC236}">
                            <a16:creationId xmlns:a16="http://schemas.microsoft.com/office/drawing/2014/main" id="{3BAE39B6-6C88-49BF-89BB-67DE34B31B67}"/>
                          </a:ext>
                        </a:extLst>
                      </p:cNvPr>
                      <p:cNvPicPr>
                        <a:picLocks noChangeAspect="1" noChangeArrowheads="1"/>
                      </p:cNvPicPr>
                      <p:nvPr/>
                    </p:nvPicPr>
                    <p:blipFill>
                      <a:blip r:embed="rId5"/>
                      <a:srcRect/>
                      <a:stretch>
                        <a:fillRect/>
                      </a:stretch>
                    </p:blipFill>
                    <p:spPr bwMode="auto">
                      <a:xfrm>
                        <a:off x="2205484" y="595705"/>
                        <a:ext cx="2222500"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10">
            <a:extLst>
              <a:ext uri="{FF2B5EF4-FFF2-40B4-BE49-F238E27FC236}">
                <a16:creationId xmlns:a16="http://schemas.microsoft.com/office/drawing/2014/main" id="{959D822F-25C3-67B3-0E9A-9AE48DA7093F}"/>
              </a:ext>
            </a:extLst>
          </p:cNvPr>
          <p:cNvGraphicFramePr>
            <a:graphicFrameLocks noChangeAspect="1"/>
          </p:cNvGraphicFramePr>
          <p:nvPr>
            <p:extLst>
              <p:ext uri="{D42A27DB-BD31-4B8C-83A1-F6EECF244321}">
                <p14:modId xmlns:p14="http://schemas.microsoft.com/office/powerpoint/2010/main" val="1669506944"/>
              </p:ext>
            </p:extLst>
          </p:nvPr>
        </p:nvGraphicFramePr>
        <p:xfrm>
          <a:off x="4561186" y="1628800"/>
          <a:ext cx="3681413" cy="460375"/>
        </p:xfrm>
        <a:graphic>
          <a:graphicData uri="http://schemas.openxmlformats.org/presentationml/2006/ole">
            <mc:AlternateContent xmlns:mc="http://schemas.openxmlformats.org/markup-compatibility/2006">
              <mc:Choice xmlns:v="urn:schemas-microsoft-com:vml" Requires="v">
                <p:oleObj spid="_x0000_s4178" name="Equation" r:id="rId6" imgW="2082600" imgH="228600" progId="Equation.DSMT4">
                  <p:embed/>
                </p:oleObj>
              </mc:Choice>
              <mc:Fallback>
                <p:oleObj name="Equation" r:id="rId6" imgW="2082600" imgH="228600" progId="Equation.DSMT4">
                  <p:embed/>
                  <p:pic>
                    <p:nvPicPr>
                      <p:cNvPr id="34" name="Object 10">
                        <a:extLst>
                          <a:ext uri="{FF2B5EF4-FFF2-40B4-BE49-F238E27FC236}">
                            <a16:creationId xmlns:a16="http://schemas.microsoft.com/office/drawing/2014/main" id="{3BAE39B6-6C88-49BF-89BB-67DE34B31B67}"/>
                          </a:ext>
                        </a:extLst>
                      </p:cNvPr>
                      <p:cNvPicPr>
                        <a:picLocks noChangeAspect="1" noChangeArrowheads="1"/>
                      </p:cNvPicPr>
                      <p:nvPr/>
                    </p:nvPicPr>
                    <p:blipFill>
                      <a:blip r:embed="rId7"/>
                      <a:srcRect/>
                      <a:stretch>
                        <a:fillRect/>
                      </a:stretch>
                    </p:blipFill>
                    <p:spPr bwMode="auto">
                      <a:xfrm>
                        <a:off x="4561186" y="1628800"/>
                        <a:ext cx="36814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文本框 11">
            <a:extLst>
              <a:ext uri="{FF2B5EF4-FFF2-40B4-BE49-F238E27FC236}">
                <a16:creationId xmlns:a16="http://schemas.microsoft.com/office/drawing/2014/main" id="{5C58D0A1-FA96-4C63-3A5B-8682ABA971A9}"/>
              </a:ext>
            </a:extLst>
          </p:cNvPr>
          <p:cNvSpPr txBox="1"/>
          <p:nvPr/>
        </p:nvSpPr>
        <p:spPr>
          <a:xfrm>
            <a:off x="206965" y="4852317"/>
            <a:ext cx="8685515" cy="1384995"/>
          </a:xfrm>
          <a:prstGeom prst="rect">
            <a:avLst/>
          </a:prstGeom>
          <a:noFill/>
        </p:spPr>
        <p:txBody>
          <a:bodyPr wrap="square">
            <a:spAutoFit/>
          </a:bodyPr>
          <a:lstStyle/>
          <a:p>
            <a:r>
              <a:rPr lang="en-US" altLang="zh-CN" b="1" dirty="0">
                <a:ea typeface="华文中宋" panose="02010600040101010101" pitchFamily="2" charset="-122"/>
                <a:cs typeface="Times New Roman" panose="02020603050405020304" pitchFamily="18" charset="0"/>
              </a:rPr>
              <a:t>(ii)</a:t>
            </a:r>
            <a:r>
              <a:rPr lang="zh-CN" altLang="en-US" b="1" dirty="0">
                <a:latin typeface="华文中宋" panose="02010600040101010101" pitchFamily="2" charset="-122"/>
                <a:ea typeface="华文中宋" panose="02010600040101010101" pitchFamily="2" charset="-122"/>
              </a:rPr>
              <a:t>展开式每项的符号规律为</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当该项元素的行标按自然数顺序</a:t>
            </a:r>
            <a:r>
              <a:rPr lang="en-US" altLang="zh-CN" b="1" dirty="0">
                <a:ea typeface="华文中宋" panose="02010600040101010101" pitchFamily="2" charset="-122"/>
                <a:cs typeface="Times New Roman" panose="02020603050405020304" pitchFamily="18" charset="0"/>
              </a:rPr>
              <a:t>1 2 3</a:t>
            </a:r>
            <a:r>
              <a:rPr lang="zh-CN" altLang="en-US" b="1" dirty="0">
                <a:latin typeface="华文中宋" panose="02010600040101010101" pitchFamily="2" charset="-122"/>
                <a:ea typeface="华文中宋" panose="02010600040101010101" pitchFamily="2" charset="-122"/>
              </a:rPr>
              <a:t>排列后</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对应的列标构成的排列是</a:t>
            </a:r>
            <a:r>
              <a:rPr lang="zh-CN" altLang="en-US" b="1" dirty="0">
                <a:solidFill>
                  <a:srgbClr val="2B2BFF"/>
                </a:solidFill>
                <a:latin typeface="华文中宋" panose="02010600040101010101" pitchFamily="2" charset="-122"/>
                <a:ea typeface="华文中宋" panose="02010600040101010101" pitchFamily="2" charset="-122"/>
              </a:rPr>
              <a:t>偶排列</a:t>
            </a:r>
            <a:r>
              <a:rPr lang="en-US" altLang="zh-CN" b="1" dirty="0">
                <a:solidFill>
                  <a:srgbClr val="2B2BFF"/>
                </a:solidFill>
                <a:ea typeface="华文中宋" panose="02010600040101010101" pitchFamily="2" charset="-122"/>
                <a:cs typeface="Times New Roman" panose="02020603050405020304" pitchFamily="18" charset="0"/>
              </a:rPr>
              <a:t>(123,231,312)</a:t>
            </a:r>
            <a:r>
              <a:rPr lang="zh-CN" altLang="en-US" b="1" dirty="0">
                <a:solidFill>
                  <a:srgbClr val="2B2BFF"/>
                </a:solidFill>
                <a:latin typeface="华文中宋" panose="02010600040101010101" pitchFamily="2" charset="-122"/>
                <a:ea typeface="华文中宋" panose="02010600040101010101" pitchFamily="2" charset="-122"/>
              </a:rPr>
              <a:t>时</a:t>
            </a:r>
            <a:r>
              <a:rPr lang="zh-CN" altLang="en-US" b="1" dirty="0">
                <a:solidFill>
                  <a:srgbClr val="C00000"/>
                </a:solidFill>
                <a:latin typeface="华文中宋" panose="02010600040101010101" pitchFamily="2" charset="-122"/>
                <a:ea typeface="华文中宋" panose="02010600040101010101" pitchFamily="2" charset="-122"/>
              </a:rPr>
              <a:t>取正号</a:t>
            </a:r>
            <a:r>
              <a:rPr lang="en-US" altLang="zh-CN" b="1" dirty="0">
                <a:ea typeface="华文中宋" panose="02010600040101010101" pitchFamily="2" charset="-122"/>
                <a:cs typeface="Times New Roman" panose="02020603050405020304" pitchFamily="18" charset="0"/>
              </a:rPr>
              <a:t>,</a:t>
            </a:r>
            <a:r>
              <a:rPr lang="zh-CN" altLang="en-US" b="1" dirty="0">
                <a:latin typeface="华文中宋" panose="02010600040101010101" pitchFamily="2" charset="-122"/>
                <a:ea typeface="华文中宋" panose="02010600040101010101" pitchFamily="2" charset="-122"/>
              </a:rPr>
              <a:t>是</a:t>
            </a:r>
            <a:r>
              <a:rPr lang="zh-CN" altLang="en-US" b="1" dirty="0">
                <a:solidFill>
                  <a:srgbClr val="2B2BFF"/>
                </a:solidFill>
                <a:latin typeface="华文中宋" panose="02010600040101010101" pitchFamily="2" charset="-122"/>
                <a:ea typeface="华文中宋" panose="02010600040101010101" pitchFamily="2" charset="-122"/>
              </a:rPr>
              <a:t>奇排列</a:t>
            </a:r>
            <a:r>
              <a:rPr lang="en-US" altLang="zh-CN" b="1" dirty="0">
                <a:solidFill>
                  <a:srgbClr val="2B2BFF"/>
                </a:solidFill>
                <a:ea typeface="华文中宋" panose="02010600040101010101" pitchFamily="2" charset="-122"/>
                <a:cs typeface="Times New Roman" panose="02020603050405020304" pitchFamily="18" charset="0"/>
              </a:rPr>
              <a:t>(321,213,132)</a:t>
            </a:r>
            <a:r>
              <a:rPr lang="zh-CN" altLang="en-US" b="1" dirty="0">
                <a:solidFill>
                  <a:srgbClr val="2B2BFF"/>
                </a:solidFill>
                <a:latin typeface="华文中宋" panose="02010600040101010101" pitchFamily="2" charset="-122"/>
                <a:ea typeface="华文中宋" panose="02010600040101010101" pitchFamily="2" charset="-122"/>
              </a:rPr>
              <a:t>时</a:t>
            </a:r>
            <a:r>
              <a:rPr lang="zh-CN" altLang="en-US" b="1" dirty="0">
                <a:solidFill>
                  <a:srgbClr val="C00000"/>
                </a:solidFill>
                <a:latin typeface="华文中宋" panose="02010600040101010101" pitchFamily="2" charset="-122"/>
                <a:ea typeface="华文中宋" panose="02010600040101010101" pitchFamily="2" charset="-122"/>
              </a:rPr>
              <a:t>取负号</a:t>
            </a:r>
            <a:r>
              <a:rPr lang="en-US" altLang="zh-CN" b="1" dirty="0">
                <a:ea typeface="华文中宋" panose="02010600040101010101" pitchFamily="2" charset="-122"/>
                <a:cs typeface="Times New Roman" panose="02020603050405020304" pitchFamily="18" charset="0"/>
              </a:rPr>
              <a:t>.</a:t>
            </a:r>
          </a:p>
        </p:txBody>
      </p:sp>
      <p:graphicFrame>
        <p:nvGraphicFramePr>
          <p:cNvPr id="7" name="Object 10">
            <a:extLst>
              <a:ext uri="{FF2B5EF4-FFF2-40B4-BE49-F238E27FC236}">
                <a16:creationId xmlns:a16="http://schemas.microsoft.com/office/drawing/2014/main" id="{BA2C3D13-249E-346F-974D-78E567A5C190}"/>
              </a:ext>
            </a:extLst>
          </p:cNvPr>
          <p:cNvGraphicFramePr>
            <a:graphicFrameLocks noChangeAspect="1"/>
          </p:cNvGraphicFramePr>
          <p:nvPr>
            <p:extLst>
              <p:ext uri="{D42A27DB-BD31-4B8C-83A1-F6EECF244321}">
                <p14:modId xmlns:p14="http://schemas.microsoft.com/office/powerpoint/2010/main" val="3047673975"/>
              </p:ext>
            </p:extLst>
          </p:nvPr>
        </p:nvGraphicFramePr>
        <p:xfrm>
          <a:off x="4427984" y="1012705"/>
          <a:ext cx="3749675" cy="461963"/>
        </p:xfrm>
        <a:graphic>
          <a:graphicData uri="http://schemas.openxmlformats.org/presentationml/2006/ole">
            <mc:AlternateContent xmlns:mc="http://schemas.openxmlformats.org/markup-compatibility/2006">
              <mc:Choice xmlns:v="urn:schemas-microsoft-com:vml" Requires="v">
                <p:oleObj spid="_x0000_s4179" name="Equation" r:id="rId8" imgW="2120760" imgH="228600" progId="Equation.DSMT4">
                  <p:embed/>
                </p:oleObj>
              </mc:Choice>
              <mc:Fallback>
                <p:oleObj name="Equation" r:id="rId8" imgW="2120760" imgH="228600" progId="Equation.DSMT4">
                  <p:embed/>
                  <p:pic>
                    <p:nvPicPr>
                      <p:cNvPr id="9" name="Object 10">
                        <a:extLst>
                          <a:ext uri="{FF2B5EF4-FFF2-40B4-BE49-F238E27FC236}">
                            <a16:creationId xmlns:a16="http://schemas.microsoft.com/office/drawing/2014/main" id="{7DA29351-7174-020F-3016-3E4A3B432B91}"/>
                          </a:ext>
                        </a:extLst>
                      </p:cNvPr>
                      <p:cNvPicPr>
                        <a:picLocks noChangeAspect="1" noChangeArrowheads="1"/>
                      </p:cNvPicPr>
                      <p:nvPr/>
                    </p:nvPicPr>
                    <p:blipFill>
                      <a:blip r:embed="rId9"/>
                      <a:srcRect/>
                      <a:stretch>
                        <a:fillRect/>
                      </a:stretch>
                    </p:blipFill>
                    <p:spPr bwMode="auto">
                      <a:xfrm>
                        <a:off x="4427984" y="1012705"/>
                        <a:ext cx="3749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文本框 12">
            <a:extLst>
              <a:ext uri="{FF2B5EF4-FFF2-40B4-BE49-F238E27FC236}">
                <a16:creationId xmlns:a16="http://schemas.microsoft.com/office/drawing/2014/main" id="{1FD8E510-2E78-BFA1-997F-B3F8FEC30511}"/>
              </a:ext>
            </a:extLst>
          </p:cNvPr>
          <p:cNvSpPr txBox="1"/>
          <p:nvPr/>
        </p:nvSpPr>
        <p:spPr>
          <a:xfrm>
            <a:off x="244475" y="1984098"/>
            <a:ext cx="2222500"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有如下特点</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p:sp>
        <p:nvSpPr>
          <p:cNvPr id="15" name="文本框 14">
            <a:extLst>
              <a:ext uri="{FF2B5EF4-FFF2-40B4-BE49-F238E27FC236}">
                <a16:creationId xmlns:a16="http://schemas.microsoft.com/office/drawing/2014/main" id="{E84D48BE-275D-EF57-B4C1-63105043DE18}"/>
              </a:ext>
            </a:extLst>
          </p:cNvPr>
          <p:cNvSpPr txBox="1"/>
          <p:nvPr/>
        </p:nvSpPr>
        <p:spPr>
          <a:xfrm>
            <a:off x="206965" y="2507331"/>
            <a:ext cx="8352928" cy="9541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en-US" altLang="zh-CN" sz="2800" b="1" i="0" u="none" strike="noStrike" kern="1200" cap="none" spc="0" normalizeH="0" baseline="0" noProof="0" dirty="0" err="1">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i</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展开式每项除符号外都是取自</a:t>
            </a:r>
            <a:r>
              <a:rPr kumimoji="1" lang="zh-CN" altLang="en-US" sz="2800" b="1" i="0" u="none" strike="noStrike" kern="1200" cap="none" spc="0" normalizeH="0" baseline="0" noProof="0" dirty="0">
                <a:ln>
                  <a:noFill/>
                </a:ln>
                <a:solidFill>
                  <a:srgbClr val="2B2BFF"/>
                </a:solidFill>
                <a:effectLst/>
                <a:uLnTx/>
                <a:uFillTx/>
                <a:latin typeface="华文中宋" panose="02010600040101010101" pitchFamily="2" charset="-122"/>
                <a:ea typeface="华文中宋" panose="02010600040101010101" pitchFamily="2" charset="-122"/>
                <a:cs typeface="+mn-cs"/>
              </a:rPr>
              <a:t>不</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同行</a:t>
            </a:r>
            <a:r>
              <a:rPr kumimoji="1" lang="zh-CN" altLang="en-US" sz="2800" b="1" i="0" u="none" strike="noStrike" kern="1200" cap="none" spc="0" normalizeH="0" baseline="0" noProof="0" dirty="0">
                <a:ln>
                  <a:noFill/>
                </a:ln>
                <a:solidFill>
                  <a:srgbClr val="00B050"/>
                </a:solidFill>
                <a:effectLst/>
                <a:uLnTx/>
                <a:uFillTx/>
                <a:latin typeface="华文中宋" panose="02010600040101010101" pitchFamily="2" charset="-122"/>
                <a:ea typeface="华文中宋" panose="02010600040101010101" pitchFamily="2" charset="-122"/>
                <a:cs typeface="+mn-cs"/>
              </a:rPr>
              <a:t>不同列</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的三个元素的乘积</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每项都可以写成</a:t>
            </a:r>
            <a:endPar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4" name="文本框 3">
            <a:extLst>
              <a:ext uri="{FF2B5EF4-FFF2-40B4-BE49-F238E27FC236}">
                <a16:creationId xmlns:a16="http://schemas.microsoft.com/office/drawing/2014/main" id="{9AEEFBBD-FD6B-736B-1ADE-262403D2A61B}"/>
              </a:ext>
            </a:extLst>
          </p:cNvPr>
          <p:cNvSpPr txBox="1"/>
          <p:nvPr/>
        </p:nvSpPr>
        <p:spPr>
          <a:xfrm>
            <a:off x="188412" y="3413511"/>
            <a:ext cx="8215957"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其中第一个下标</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行标</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排成标准次序</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123,</a:t>
            </a:r>
          </a:p>
        </p:txBody>
      </p:sp>
      <p:graphicFrame>
        <p:nvGraphicFramePr>
          <p:cNvPr id="5" name="Object 10">
            <a:extLst>
              <a:ext uri="{FF2B5EF4-FFF2-40B4-BE49-F238E27FC236}">
                <a16:creationId xmlns:a16="http://schemas.microsoft.com/office/drawing/2014/main" id="{0A48AE33-DEB1-89E2-AF09-C11965E87947}"/>
              </a:ext>
            </a:extLst>
          </p:cNvPr>
          <p:cNvGraphicFramePr>
            <a:graphicFrameLocks noChangeAspect="1"/>
          </p:cNvGraphicFramePr>
          <p:nvPr>
            <p:extLst>
              <p:ext uri="{D42A27DB-BD31-4B8C-83A1-F6EECF244321}">
                <p14:modId xmlns:p14="http://schemas.microsoft.com/office/powerpoint/2010/main" val="764517633"/>
              </p:ext>
            </p:extLst>
          </p:nvPr>
        </p:nvGraphicFramePr>
        <p:xfrm>
          <a:off x="4778751" y="2964238"/>
          <a:ext cx="1412875" cy="544513"/>
        </p:xfrm>
        <a:graphic>
          <a:graphicData uri="http://schemas.openxmlformats.org/presentationml/2006/ole">
            <mc:AlternateContent xmlns:mc="http://schemas.openxmlformats.org/markup-compatibility/2006">
              <mc:Choice xmlns:v="urn:schemas-microsoft-com:vml" Requires="v">
                <p:oleObj spid="_x0000_s4180" name="Equation" r:id="rId10" imgW="749160" imgH="253800" progId="Equation.DSMT4">
                  <p:embed/>
                </p:oleObj>
              </mc:Choice>
              <mc:Fallback>
                <p:oleObj name="Equation" r:id="rId10" imgW="749160" imgH="253800" progId="Equation.DSMT4">
                  <p:embed/>
                  <p:pic>
                    <p:nvPicPr>
                      <p:cNvPr id="10" name="Object 10">
                        <a:extLst>
                          <a:ext uri="{FF2B5EF4-FFF2-40B4-BE49-F238E27FC236}">
                            <a16:creationId xmlns:a16="http://schemas.microsoft.com/office/drawing/2014/main" id="{959D822F-25C3-67B3-0E9A-9AE48DA7093F}"/>
                          </a:ext>
                        </a:extLst>
                      </p:cNvPr>
                      <p:cNvPicPr>
                        <a:picLocks noChangeAspect="1" noChangeArrowheads="1"/>
                      </p:cNvPicPr>
                      <p:nvPr/>
                    </p:nvPicPr>
                    <p:blipFill>
                      <a:blip r:embed="rId11"/>
                      <a:srcRect/>
                      <a:stretch>
                        <a:fillRect/>
                      </a:stretch>
                    </p:blipFill>
                    <p:spPr bwMode="auto">
                      <a:xfrm>
                        <a:off x="4778751" y="2964238"/>
                        <a:ext cx="1412875" cy="544513"/>
                      </a:xfrm>
                      <a:prstGeom prst="rect">
                        <a:avLst/>
                      </a:prstGeom>
                      <a:noFill/>
                      <a:ln>
                        <a:solidFill>
                          <a:schemeClr val="bg1"/>
                        </a:solidFill>
                      </a:ln>
                    </p:spPr>
                  </p:pic>
                </p:oleObj>
              </mc:Fallback>
            </mc:AlternateContent>
          </a:graphicData>
        </a:graphic>
      </p:graphicFrame>
      <p:sp>
        <p:nvSpPr>
          <p:cNvPr id="14" name="文本框 13">
            <a:extLst>
              <a:ext uri="{FF2B5EF4-FFF2-40B4-BE49-F238E27FC236}">
                <a16:creationId xmlns:a16="http://schemas.microsoft.com/office/drawing/2014/main" id="{3752A4B8-C441-7B87-F5E9-F54ED5DC2CEB}"/>
              </a:ext>
            </a:extLst>
          </p:cNvPr>
          <p:cNvSpPr txBox="1"/>
          <p:nvPr/>
        </p:nvSpPr>
        <p:spPr>
          <a:xfrm>
            <a:off x="893191" y="3866491"/>
            <a:ext cx="7488832"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第二个下标</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列标</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排成 </a:t>
            </a:r>
            <a:r>
              <a:rPr lang="en-US" altLang="zh-CN" b="1" i="1" dirty="0">
                <a:ea typeface="华文中宋" panose="02010600040101010101" pitchFamily="2" charset="-122"/>
              </a:rPr>
              <a:t>j</a:t>
            </a:r>
            <a:r>
              <a:rPr lang="en-US" altLang="zh-CN" b="1" baseline="-25000" dirty="0">
                <a:ea typeface="华文中宋" panose="02010600040101010101" pitchFamily="2" charset="-122"/>
              </a:rPr>
              <a:t>1 </a:t>
            </a:r>
            <a:r>
              <a:rPr lang="en-US" altLang="zh-CN" b="1" i="1" dirty="0">
                <a:ea typeface="华文中宋" panose="02010600040101010101" pitchFamily="2" charset="-122"/>
              </a:rPr>
              <a:t>j</a:t>
            </a:r>
            <a:r>
              <a:rPr lang="en-US" altLang="zh-CN" b="1" baseline="-25000" dirty="0">
                <a:ea typeface="华文中宋" panose="02010600040101010101" pitchFamily="2" charset="-122"/>
              </a:rPr>
              <a:t>2 </a:t>
            </a:r>
            <a:r>
              <a:rPr lang="en-US" altLang="zh-CN" b="1" i="1" dirty="0">
                <a:ea typeface="华文中宋" panose="02010600040101010101" pitchFamily="2" charset="-122"/>
              </a:rPr>
              <a:t>j</a:t>
            </a:r>
            <a:r>
              <a:rPr lang="en-US" altLang="zh-CN" b="1" baseline="-25000" dirty="0">
                <a:ea typeface="华文中宋" panose="02010600040101010101" pitchFamily="2" charset="-122"/>
              </a:rPr>
              <a:t>3</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p:sp>
        <p:nvSpPr>
          <p:cNvPr id="17" name="文本框 16">
            <a:extLst>
              <a:ext uri="{FF2B5EF4-FFF2-40B4-BE49-F238E27FC236}">
                <a16:creationId xmlns:a16="http://schemas.microsoft.com/office/drawing/2014/main" id="{95AEE15C-BD25-F384-8C5E-E6CDCC07A666}"/>
              </a:ext>
            </a:extLst>
          </p:cNvPr>
          <p:cNvSpPr txBox="1"/>
          <p:nvPr/>
        </p:nvSpPr>
        <p:spPr>
          <a:xfrm>
            <a:off x="179512" y="4367712"/>
            <a:ext cx="8143305"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它是例</a:t>
            </a:r>
            <a:r>
              <a:rPr kumimoji="1" lang="en-US" altLang="zh-CN" sz="2800" b="1" i="0" u="none" strike="noStrike" kern="1200" cap="none" spc="0" normalizeH="0" baseline="0" noProof="0" dirty="0">
                <a:ln>
                  <a:noFill/>
                </a:ln>
                <a:solidFill>
                  <a:srgbClr val="000000"/>
                </a:solidFill>
                <a:effectLst/>
                <a:uLnTx/>
                <a:uFillTx/>
                <a:latin typeface="+mj-lt"/>
                <a:ea typeface="华文中宋" panose="02010600040101010101" pitchFamily="2" charset="-122"/>
              </a:rPr>
              <a:t>1.</a:t>
            </a:r>
            <a:r>
              <a:rPr kumimoji="1" lang="en-US" altLang="zh-CN" sz="2800" b="1" i="0" u="none" strike="noStrike" kern="1200" cap="none" spc="0" normalizeH="0" baseline="0" noProof="0" dirty="0">
                <a:ln>
                  <a:noFill/>
                </a:ln>
                <a:solidFill>
                  <a:srgbClr val="000000"/>
                </a:solidFill>
                <a:effectLst/>
                <a:uLnTx/>
                <a:uFillTx/>
                <a:latin typeface="+mj-lt"/>
                <a:ea typeface="华文中宋" panose="02010600040101010101" pitchFamily="2" charset="-122"/>
                <a:cs typeface="Times New Roman" panose="02020603050405020304" pitchFamily="18" charset="0"/>
              </a:rPr>
              <a:t>3</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中</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1,2,3</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三个数字的某个排列</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800" b="1" i="0" u="none" strike="noStrike" kern="1200" cap="none" spc="0" normalizeH="0" baseline="0" noProof="0" dirty="0">
                <a:ln>
                  <a:noFill/>
                </a:ln>
                <a:solidFill>
                  <a:srgbClr val="000000"/>
                </a:solidFill>
                <a:effectLst/>
                <a:uLnTx/>
                <a:uFillTx/>
                <a:latin typeface="华文中宋" panose="02010600040101010101" pitchFamily="2" charset="-122"/>
                <a:ea typeface="华文中宋" panose="02010600040101010101" pitchFamily="2" charset="-122"/>
                <a:cs typeface="+mn-cs"/>
              </a:rPr>
              <a:t>共有</a:t>
            </a: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3!=6</a:t>
            </a:r>
            <a:r>
              <a:rPr kumimoji="1" lang="zh-CN" altLang="en-US" sz="2800" b="1" i="0" u="none" strike="noStrike" kern="1200" cap="none" spc="0" normalizeH="0" baseline="0" noProof="0" dirty="0">
                <a:ln>
                  <a:noFill/>
                </a:ln>
                <a:solidFill>
                  <a:srgbClr val="0000FF"/>
                </a:solidFill>
                <a:effectLst/>
                <a:uLnTx/>
                <a:uFillTx/>
                <a:latin typeface="华文中宋" panose="02010600040101010101" pitchFamily="2" charset="-122"/>
                <a:ea typeface="华文中宋" panose="02010600040101010101" pitchFamily="2" charset="-122"/>
                <a:cs typeface="+mn-cs"/>
              </a:rPr>
              <a:t>项</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wd">
                                    <p:tmPct val="10000"/>
                                  </p:iterate>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wd">
                                    <p:tmPct val="10000"/>
                                  </p:iterate>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5000"/>
                                  </p:iterate>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4" grpId="0"/>
      <p:bldP spid="14"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362B2E0B-EE83-4343-B983-14A16E4CAE47}"/>
              </a:ext>
            </a:extLst>
          </p:cNvPr>
          <p:cNvSpPr txBox="1">
            <a:spLocks noChangeArrowheads="1"/>
          </p:cNvSpPr>
          <p:nvPr/>
        </p:nvSpPr>
        <p:spPr bwMode="auto">
          <a:xfrm>
            <a:off x="1184920" y="1123157"/>
            <a:ext cx="9017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dirty="0"/>
              <a:t>例如</a:t>
            </a:r>
            <a:endParaRPr lang="zh-CN" altLang="en-US" b="1" dirty="0"/>
          </a:p>
        </p:txBody>
      </p:sp>
      <p:pic>
        <p:nvPicPr>
          <p:cNvPr id="4" name="Object 4">
            <a:extLst>
              <a:ext uri="{FF2B5EF4-FFF2-40B4-BE49-F238E27FC236}">
                <a16:creationId xmlns:a16="http://schemas.microsoft.com/office/drawing/2014/main" id="{360612E3-FA5C-BB4D-BF26-BBF3211232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7920" y="1200944"/>
            <a:ext cx="116522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5">
            <a:extLst>
              <a:ext uri="{FF2B5EF4-FFF2-40B4-BE49-F238E27FC236}">
                <a16:creationId xmlns:a16="http://schemas.microsoft.com/office/drawing/2014/main" id="{0C040710-7548-0D45-AB3A-BED9C6E63D9B}"/>
              </a:ext>
            </a:extLst>
          </p:cNvPr>
          <p:cNvSpPr txBox="1">
            <a:spLocks noChangeArrowheads="1"/>
          </p:cNvSpPr>
          <p:nvPr/>
        </p:nvSpPr>
        <p:spPr bwMode="auto">
          <a:xfrm>
            <a:off x="3851920" y="1124744"/>
            <a:ext cx="33734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列标排列的逆序数为</a:t>
            </a:r>
            <a:endParaRPr lang="zh-CN" altLang="en-US" b="1"/>
          </a:p>
        </p:txBody>
      </p:sp>
      <p:pic>
        <p:nvPicPr>
          <p:cNvPr id="6" name="Object 6">
            <a:extLst>
              <a:ext uri="{FF2B5EF4-FFF2-40B4-BE49-F238E27FC236}">
                <a16:creationId xmlns:a16="http://schemas.microsoft.com/office/drawing/2014/main" id="{E3FB89F3-AAFB-AC49-A106-EF54CAD6F6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9320" y="1962944"/>
            <a:ext cx="2379663"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Object 7">
            <a:extLst>
              <a:ext uri="{FF2B5EF4-FFF2-40B4-BE49-F238E27FC236}">
                <a16:creationId xmlns:a16="http://schemas.microsoft.com/office/drawing/2014/main" id="{8982B209-66FE-DE4B-8D9D-EBE3485AAE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2170" y="2558257"/>
            <a:ext cx="11477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Rectangle 8">
            <a:extLst>
              <a:ext uri="{FF2B5EF4-FFF2-40B4-BE49-F238E27FC236}">
                <a16:creationId xmlns:a16="http://schemas.microsoft.com/office/drawing/2014/main" id="{758C7303-B3A4-FC4B-906B-700FFEB19DC3}"/>
              </a:ext>
            </a:extLst>
          </p:cNvPr>
          <p:cNvSpPr>
            <a:spLocks noChangeArrowheads="1"/>
          </p:cNvSpPr>
          <p:nvPr/>
        </p:nvSpPr>
        <p:spPr bwMode="auto">
          <a:xfrm>
            <a:off x="4004320" y="2572544"/>
            <a:ext cx="33734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列标排列的逆序数为</a:t>
            </a:r>
          </a:p>
        </p:txBody>
      </p:sp>
      <p:pic>
        <p:nvPicPr>
          <p:cNvPr id="9" name="Object 9">
            <a:extLst>
              <a:ext uri="{FF2B5EF4-FFF2-40B4-BE49-F238E27FC236}">
                <a16:creationId xmlns:a16="http://schemas.microsoft.com/office/drawing/2014/main" id="{CBD06878-1D0D-9342-A36C-8E81712ACD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7083" y="3271044"/>
            <a:ext cx="2378075"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Rectangle 10">
            <a:extLst>
              <a:ext uri="{FF2B5EF4-FFF2-40B4-BE49-F238E27FC236}">
                <a16:creationId xmlns:a16="http://schemas.microsoft.com/office/drawing/2014/main" id="{8833BA99-E0C3-C34E-8181-00C2CE6B0635}"/>
              </a:ext>
            </a:extLst>
          </p:cNvPr>
          <p:cNvSpPr>
            <a:spLocks noChangeArrowheads="1"/>
          </p:cNvSpPr>
          <p:nvPr/>
        </p:nvSpPr>
        <p:spPr bwMode="auto">
          <a:xfrm>
            <a:off x="4766320" y="1810544"/>
            <a:ext cx="1252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偶排列</a:t>
            </a:r>
          </a:p>
        </p:txBody>
      </p:sp>
      <p:sp>
        <p:nvSpPr>
          <p:cNvPr id="11" name="Rectangle 11">
            <a:extLst>
              <a:ext uri="{FF2B5EF4-FFF2-40B4-BE49-F238E27FC236}">
                <a16:creationId xmlns:a16="http://schemas.microsoft.com/office/drawing/2014/main" id="{CE7C1044-F0AD-1249-A911-2119E5A93222}"/>
              </a:ext>
            </a:extLst>
          </p:cNvPr>
          <p:cNvSpPr>
            <a:spLocks noChangeArrowheads="1"/>
          </p:cNvSpPr>
          <p:nvPr/>
        </p:nvSpPr>
        <p:spPr bwMode="auto">
          <a:xfrm>
            <a:off x="4842520" y="3182144"/>
            <a:ext cx="12525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奇排列</a:t>
            </a:r>
          </a:p>
        </p:txBody>
      </p:sp>
      <p:pic>
        <p:nvPicPr>
          <p:cNvPr id="12" name="Object 12">
            <a:extLst>
              <a:ext uri="{FF2B5EF4-FFF2-40B4-BE49-F238E27FC236}">
                <a16:creationId xmlns:a16="http://schemas.microsoft.com/office/drawing/2014/main" id="{C47CF547-E48F-E441-AC62-99B7B5578B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4120" y="1915319"/>
            <a:ext cx="990600"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Object 13">
            <a:extLst>
              <a:ext uri="{FF2B5EF4-FFF2-40B4-BE49-F238E27FC236}">
                <a16:creationId xmlns:a16="http://schemas.microsoft.com/office/drawing/2014/main" id="{27283EE6-700A-BA4A-B2E6-8C2E3ADF0F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14120" y="3258344"/>
            <a:ext cx="106680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Object 14">
            <a:extLst>
              <a:ext uri="{FF2B5EF4-FFF2-40B4-BE49-F238E27FC236}">
                <a16:creationId xmlns:a16="http://schemas.microsoft.com/office/drawing/2014/main" id="{D09FE0E4-8AEE-2543-A294-1BA2E72168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3520" y="3853657"/>
            <a:ext cx="5854700" cy="1536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138115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0"/>
                                  </p:iterate>
                                  <p:childTnLst>
                                    <p:set>
                                      <p:cBhvr>
                                        <p:cTn id="16" dur="1" fill="hold">
                                          <p:stCondLst>
                                            <p:cond delay="0"/>
                                          </p:stCondLst>
                                        </p:cTn>
                                        <p:tgtEl>
                                          <p:spTgt spid="5"/>
                                        </p:tgtEl>
                                        <p:attrNameLst>
                                          <p:attrName>style.visibility</p:attrName>
                                        </p:attrNameLst>
                                      </p:cBhvr>
                                      <p:to>
                                        <p:strVal val="visible"/>
                                      </p:to>
                                    </p:set>
                                    <p:animEffect transition="in" filter="wipe(left)">
                                      <p:cBhvr>
                                        <p:cTn id="17" dur="75"/>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iterate type="lt">
                                    <p:tmPct val="100000"/>
                                  </p:iterate>
                                  <p:childTnLst>
                                    <p:set>
                                      <p:cBhvr>
                                        <p:cTn id="41" dur="1" fill="hold">
                                          <p:stCondLst>
                                            <p:cond delay="0"/>
                                          </p:stCondLst>
                                        </p:cTn>
                                        <p:tgtEl>
                                          <p:spTgt spid="8"/>
                                        </p:tgtEl>
                                        <p:attrNameLst>
                                          <p:attrName>style.visibility</p:attrName>
                                        </p:attrNameLst>
                                      </p:cBhvr>
                                      <p:to>
                                        <p:strVal val="visible"/>
                                      </p:to>
                                    </p:set>
                                    <p:animEffect transition="in" filter="wipe(left)">
                                      <p:cBhvr>
                                        <p:cTn id="42" dur="75"/>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5" grpId="0" autoUpdateAnimBg="0"/>
      <p:bldP spid="8" grpId="0" autoUpdateAnimBg="0"/>
      <p:bldP spid="10" grpId="0" autoUpdateAnimBg="0"/>
      <p:bldP spid="11"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0">
            <a:hlinkClick r:id="rId3" action="ppaction://hlinksldjump"/>
            <a:extLst>
              <a:ext uri="{FF2B5EF4-FFF2-40B4-BE49-F238E27FC236}">
                <a16:creationId xmlns:a16="http://schemas.microsoft.com/office/drawing/2014/main" id="{C37C5C5E-48AB-A604-85E9-A3CA299D6E33}"/>
              </a:ext>
            </a:extLst>
          </p:cNvPr>
          <p:cNvSpPr>
            <a:spLocks noChangeArrowheads="1"/>
          </p:cNvSpPr>
          <p:nvPr/>
        </p:nvSpPr>
        <p:spPr bwMode="auto">
          <a:xfrm>
            <a:off x="450850" y="393700"/>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Gulim" panose="020B0600000101010101" pitchFamily="34" charset="-127"/>
              <a:cs typeface="Times New Roman" panose="02020603050405020304" pitchFamily="18" charset="0"/>
            </a:endParaRPr>
          </a:p>
        </p:txBody>
      </p:sp>
      <p:sp>
        <p:nvSpPr>
          <p:cNvPr id="6" name="Rectangle 30">
            <a:extLst>
              <a:ext uri="{FF2B5EF4-FFF2-40B4-BE49-F238E27FC236}">
                <a16:creationId xmlns:a16="http://schemas.microsoft.com/office/drawing/2014/main" id="{BD20B51A-F584-1202-998C-DBACB5AB6224}"/>
              </a:ext>
            </a:extLst>
          </p:cNvPr>
          <p:cNvSpPr>
            <a:spLocks noChangeArrowheads="1"/>
          </p:cNvSpPr>
          <p:nvPr/>
        </p:nvSpPr>
        <p:spPr bwMode="auto">
          <a:xfrm>
            <a:off x="522858" y="-18786"/>
            <a:ext cx="65373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基本问题</a:t>
            </a:r>
            <a:r>
              <a:rPr kumimoji="1" lang="en-US" altLang="zh-CN"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  </a:t>
            </a:r>
            <a:r>
              <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三阶行列式的特点</a:t>
            </a:r>
          </a:p>
        </p:txBody>
      </p:sp>
      <p:sp>
        <p:nvSpPr>
          <p:cNvPr id="11" name="文本框 10">
            <a:extLst>
              <a:ext uri="{FF2B5EF4-FFF2-40B4-BE49-F238E27FC236}">
                <a16:creationId xmlns:a16="http://schemas.microsoft.com/office/drawing/2014/main" id="{61CEE8BF-81F5-0BB7-F2D9-3B43F10A988A}"/>
              </a:ext>
            </a:extLst>
          </p:cNvPr>
          <p:cNvSpPr txBox="1"/>
          <p:nvPr/>
        </p:nvSpPr>
        <p:spPr>
          <a:xfrm>
            <a:off x="450850" y="895118"/>
            <a:ext cx="4302224"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综上</a:t>
            </a:r>
            <a:r>
              <a:rPr lang="en-US" altLang="zh-CN" b="1" dirty="0">
                <a:ea typeface="华文中宋" panose="02010600040101010101" pitchFamily="2" charset="-122"/>
                <a:cs typeface="Times New Roman" panose="02020603050405020304" pitchFamily="18" charset="0"/>
              </a:rPr>
              <a:t>,</a:t>
            </a:r>
            <a:r>
              <a:rPr lang="zh-CN" altLang="en-US" b="1" dirty="0">
                <a:latin typeface="华文中宋" panose="02010600040101010101" pitchFamily="2" charset="-122"/>
                <a:ea typeface="华文中宋" panose="02010600040101010101" pitchFamily="2" charset="-122"/>
              </a:rPr>
              <a:t>三阶行列式可定义为</a:t>
            </a:r>
          </a:p>
        </p:txBody>
      </p:sp>
      <p:graphicFrame>
        <p:nvGraphicFramePr>
          <p:cNvPr id="13" name="Object 10">
            <a:extLst>
              <a:ext uri="{FF2B5EF4-FFF2-40B4-BE49-F238E27FC236}">
                <a16:creationId xmlns:a16="http://schemas.microsoft.com/office/drawing/2014/main" id="{38A19942-297E-BD66-6426-2B9EB4326A52}"/>
              </a:ext>
            </a:extLst>
          </p:cNvPr>
          <p:cNvGraphicFramePr>
            <a:graphicFrameLocks noChangeAspect="1"/>
          </p:cNvGraphicFramePr>
          <p:nvPr>
            <p:extLst>
              <p:ext uri="{D42A27DB-BD31-4B8C-83A1-F6EECF244321}">
                <p14:modId xmlns:p14="http://schemas.microsoft.com/office/powerpoint/2010/main" val="1003240618"/>
              </p:ext>
            </p:extLst>
          </p:nvPr>
        </p:nvGraphicFramePr>
        <p:xfrm>
          <a:off x="2128130" y="1616293"/>
          <a:ext cx="2209800" cy="1587500"/>
        </p:xfrm>
        <a:graphic>
          <a:graphicData uri="http://schemas.openxmlformats.org/presentationml/2006/ole">
            <mc:AlternateContent xmlns:mc="http://schemas.openxmlformats.org/markup-compatibility/2006">
              <mc:Choice xmlns:v="urn:schemas-microsoft-com:vml" Requires="v">
                <p:oleObj spid="_x0000_s5161" name="Equation" r:id="rId4" imgW="965160" imgH="622080" progId="Equation.DSMT4">
                  <p:embed/>
                </p:oleObj>
              </mc:Choice>
              <mc:Fallback>
                <p:oleObj name="Equation" r:id="rId4" imgW="965160" imgH="622080" progId="Equation.DSMT4">
                  <p:embed/>
                  <p:pic>
                    <p:nvPicPr>
                      <p:cNvPr id="37" name="Object 10">
                        <a:extLst>
                          <a:ext uri="{FF2B5EF4-FFF2-40B4-BE49-F238E27FC236}">
                            <a16:creationId xmlns:a16="http://schemas.microsoft.com/office/drawing/2014/main" id="{67AF9F6C-9510-4568-8D45-28F6331AF259}"/>
                          </a:ext>
                        </a:extLst>
                      </p:cNvPr>
                      <p:cNvPicPr>
                        <a:picLocks noChangeAspect="1" noChangeArrowheads="1"/>
                      </p:cNvPicPr>
                      <p:nvPr/>
                    </p:nvPicPr>
                    <p:blipFill>
                      <a:blip r:embed="rId5"/>
                      <a:srcRect/>
                      <a:stretch>
                        <a:fillRect/>
                      </a:stretch>
                    </p:blipFill>
                    <p:spPr bwMode="auto">
                      <a:xfrm>
                        <a:off x="2128130" y="1616293"/>
                        <a:ext cx="2209800" cy="1587500"/>
                      </a:xfrm>
                      <a:prstGeom prst="rect">
                        <a:avLst/>
                      </a:prstGeom>
                      <a:noFill/>
                      <a:ln>
                        <a:noFill/>
                      </a:ln>
                    </p:spPr>
                  </p:pic>
                </p:oleObj>
              </mc:Fallback>
            </mc:AlternateContent>
          </a:graphicData>
        </a:graphic>
      </p:graphicFrame>
      <p:sp>
        <p:nvSpPr>
          <p:cNvPr id="15" name="文本框 14">
            <a:extLst>
              <a:ext uri="{FF2B5EF4-FFF2-40B4-BE49-F238E27FC236}">
                <a16:creationId xmlns:a16="http://schemas.microsoft.com/office/drawing/2014/main" id="{DC193C0C-193F-B98E-3BFF-14103316E892}"/>
              </a:ext>
            </a:extLst>
          </p:cNvPr>
          <p:cNvSpPr txBox="1"/>
          <p:nvPr/>
        </p:nvSpPr>
        <p:spPr>
          <a:xfrm>
            <a:off x="261131" y="4077072"/>
            <a:ext cx="8153598"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类似地</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我们将三阶行列式的定义推广到</a:t>
            </a:r>
            <a:r>
              <a:rPr lang="en-US" altLang="zh-CN" b="1" i="1" dirty="0">
                <a:solidFill>
                  <a:srgbClr val="2B2BFF"/>
                </a:solidFill>
                <a:ea typeface="华文中宋" panose="02010600040101010101" pitchFamily="2" charset="-122"/>
              </a:rPr>
              <a:t>n</a:t>
            </a:r>
            <a:r>
              <a:rPr lang="zh-CN" altLang="en-US" b="1" dirty="0">
                <a:solidFill>
                  <a:srgbClr val="0000FF"/>
                </a:solidFill>
                <a:latin typeface="华文中宋" panose="02010600040101010101" pitchFamily="2" charset="-122"/>
                <a:ea typeface="华文中宋" panose="02010600040101010101" pitchFamily="2" charset="-122"/>
              </a:rPr>
              <a:t>阶行列式</a:t>
            </a:r>
            <a:r>
              <a:rPr lang="en-US" altLang="zh-CN" b="1" dirty="0">
                <a:ea typeface="华文中宋" panose="02010600040101010101" pitchFamily="2" charset="-122"/>
                <a:cs typeface="Times New Roman" panose="02020603050405020304" pitchFamily="18" charset="0"/>
              </a:rPr>
              <a:t>.</a:t>
            </a:r>
          </a:p>
        </p:txBody>
      </p:sp>
      <p:graphicFrame>
        <p:nvGraphicFramePr>
          <p:cNvPr id="7" name="Object 10">
            <a:extLst>
              <a:ext uri="{FF2B5EF4-FFF2-40B4-BE49-F238E27FC236}">
                <a16:creationId xmlns:a16="http://schemas.microsoft.com/office/drawing/2014/main" id="{9437DDBC-C068-9EBD-E2FE-0E8B140835E2}"/>
              </a:ext>
            </a:extLst>
          </p:cNvPr>
          <p:cNvGraphicFramePr>
            <a:graphicFrameLocks noChangeAspect="1"/>
          </p:cNvGraphicFramePr>
          <p:nvPr>
            <p:extLst>
              <p:ext uri="{D42A27DB-BD31-4B8C-83A1-F6EECF244321}">
                <p14:modId xmlns:p14="http://schemas.microsoft.com/office/powerpoint/2010/main" val="4078094128"/>
              </p:ext>
            </p:extLst>
          </p:nvPr>
        </p:nvGraphicFramePr>
        <p:xfrm>
          <a:off x="4337930" y="1979359"/>
          <a:ext cx="3197225" cy="712787"/>
        </p:xfrm>
        <a:graphic>
          <a:graphicData uri="http://schemas.openxmlformats.org/presentationml/2006/ole">
            <mc:AlternateContent xmlns:mc="http://schemas.openxmlformats.org/markup-compatibility/2006">
              <mc:Choice xmlns:v="urn:schemas-microsoft-com:vml" Requires="v">
                <p:oleObj spid="_x0000_s5162" name="Equation" r:id="rId6" imgW="1396800" imgH="279360" progId="Equation.DSMT4">
                  <p:embed/>
                </p:oleObj>
              </mc:Choice>
              <mc:Fallback>
                <p:oleObj name="Equation" r:id="rId6" imgW="1396800" imgH="279360" progId="Equation.DSMT4">
                  <p:embed/>
                  <p:pic>
                    <p:nvPicPr>
                      <p:cNvPr id="13" name="Object 10">
                        <a:extLst>
                          <a:ext uri="{FF2B5EF4-FFF2-40B4-BE49-F238E27FC236}">
                            <a16:creationId xmlns:a16="http://schemas.microsoft.com/office/drawing/2014/main" id="{38A19942-297E-BD66-6426-2B9EB4326A52}"/>
                          </a:ext>
                        </a:extLst>
                      </p:cNvPr>
                      <p:cNvPicPr>
                        <a:picLocks noChangeAspect="1" noChangeArrowheads="1"/>
                      </p:cNvPicPr>
                      <p:nvPr/>
                    </p:nvPicPr>
                    <p:blipFill>
                      <a:blip r:embed="rId7"/>
                      <a:srcRect/>
                      <a:stretch>
                        <a:fillRect/>
                      </a:stretch>
                    </p:blipFill>
                    <p:spPr bwMode="auto">
                      <a:xfrm>
                        <a:off x="4337930" y="1979359"/>
                        <a:ext cx="3197225" cy="712787"/>
                      </a:xfrm>
                      <a:prstGeom prst="rect">
                        <a:avLst/>
                      </a:prstGeom>
                      <a:noFill/>
                      <a:ln>
                        <a:noFill/>
                      </a:ln>
                    </p:spPr>
                  </p:pic>
                </p:oleObj>
              </mc:Fallback>
            </mc:AlternateContent>
          </a:graphicData>
        </a:graphic>
      </p:graphicFrame>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AABDE057-E331-CA07-1265-A0898D7E8710}"/>
                  </a:ext>
                </a:extLst>
              </p:cNvPr>
              <p:cNvSpPr txBox="1"/>
              <p:nvPr/>
            </p:nvSpPr>
            <p:spPr>
              <a:xfrm>
                <a:off x="251520" y="3253167"/>
                <a:ext cx="8712968" cy="662104"/>
              </a:xfrm>
              <a:prstGeom prst="rect">
                <a:avLst/>
              </a:prstGeom>
              <a:noFill/>
            </p:spPr>
            <p:txBody>
              <a:bodyPr wrap="square">
                <a:spAutoFit/>
              </a:bodyPr>
              <a:lstStyle/>
              <a:p>
                <a:pPr>
                  <a:lnSpc>
                    <a:spcPct val="150000"/>
                  </a:lnSpc>
                </a:pPr>
                <a:r>
                  <a:rPr lang="zh-CN" altLang="en-US" b="1" dirty="0">
                    <a:latin typeface="华文中宋" panose="02010600040101010101" pitchFamily="2" charset="-122"/>
                    <a:ea typeface="华文中宋" panose="02010600040101010101" pitchFamily="2" charset="-122"/>
                  </a:rPr>
                  <a:t>其中</a:t>
                </a:r>
                <a:r>
                  <a:rPr lang="en-US" altLang="zh-CN" b="1" i="1" dirty="0">
                    <a:ea typeface="华文中宋" panose="02010600040101010101" pitchFamily="2" charset="-122"/>
                  </a:rPr>
                  <a:t>t</a:t>
                </a:r>
                <a:r>
                  <a:rPr lang="zh-CN" altLang="en-US" b="1" dirty="0">
                    <a:solidFill>
                      <a:srgbClr val="0000FF"/>
                    </a:solidFill>
                    <a:latin typeface="华文中宋" panose="02010600040101010101" pitchFamily="2" charset="-122"/>
                    <a:ea typeface="华文中宋" panose="02010600040101010101" pitchFamily="2" charset="-122"/>
                  </a:rPr>
                  <a:t>为排列</a:t>
                </a:r>
                <a14:m>
                  <m:oMath xmlns:m="http://schemas.openxmlformats.org/officeDocument/2006/math">
                    <m:r>
                      <m:rPr>
                        <m:nor/>
                      </m:rPr>
                      <a:rPr lang="en-US" altLang="zh-CN" b="1" i="1">
                        <a:ea typeface="华文中宋" panose="02010600040101010101" pitchFamily="2" charset="-122"/>
                      </a:rPr>
                      <m:t>j</m:t>
                    </m:r>
                    <m:r>
                      <m:rPr>
                        <m:nor/>
                      </m:rPr>
                      <a:rPr lang="en-US" altLang="zh-CN" b="1" baseline="-25000">
                        <a:ea typeface="华文中宋" panose="02010600040101010101" pitchFamily="2" charset="-122"/>
                      </a:rPr>
                      <m:t>1</m:t>
                    </m:r>
                    <m:r>
                      <m:rPr>
                        <m:nor/>
                      </m:rPr>
                      <a:rPr lang="en-US" altLang="zh-CN" b="1" i="1" baseline="-25000" smtClean="0">
                        <a:ea typeface="华文中宋" panose="02010600040101010101" pitchFamily="2" charset="-122"/>
                      </a:rPr>
                      <m:t> </m:t>
                    </m:r>
                    <m:r>
                      <m:rPr>
                        <m:nor/>
                      </m:rPr>
                      <a:rPr lang="en-US" altLang="zh-CN" b="1" i="1">
                        <a:ea typeface="华文中宋" panose="02010600040101010101" pitchFamily="2" charset="-122"/>
                      </a:rPr>
                      <m:t>j</m:t>
                    </m:r>
                    <m:r>
                      <m:rPr>
                        <m:nor/>
                      </m:rPr>
                      <a:rPr lang="en-US" altLang="zh-CN" b="1" baseline="-25000">
                        <a:ea typeface="华文中宋" panose="02010600040101010101" pitchFamily="2" charset="-122"/>
                      </a:rPr>
                      <m:t>2</m:t>
                    </m:r>
                    <m:r>
                      <m:rPr>
                        <m:nor/>
                      </m:rPr>
                      <a:rPr lang="en-US" altLang="zh-CN" b="1" i="1" baseline="-25000" smtClean="0">
                        <a:ea typeface="华文中宋" panose="02010600040101010101" pitchFamily="2" charset="-122"/>
                      </a:rPr>
                      <m:t> </m:t>
                    </m:r>
                    <m:r>
                      <m:rPr>
                        <m:nor/>
                      </m:rPr>
                      <a:rPr lang="en-US" altLang="zh-CN" b="1" i="1">
                        <a:ea typeface="华文中宋" panose="02010600040101010101" pitchFamily="2" charset="-122"/>
                      </a:rPr>
                      <m:t>j</m:t>
                    </m:r>
                    <m:r>
                      <m:rPr>
                        <m:nor/>
                      </m:rPr>
                      <a:rPr lang="en-US" altLang="zh-CN" b="1" baseline="-25000">
                        <a:ea typeface="华文中宋" panose="02010600040101010101" pitchFamily="2" charset="-122"/>
                      </a:rPr>
                      <m:t>3</m:t>
                    </m:r>
                  </m:oMath>
                </a14:m>
                <a:r>
                  <a:rPr lang="zh-CN" altLang="en-US" b="1" dirty="0">
                    <a:solidFill>
                      <a:srgbClr val="0000FF"/>
                    </a:solidFill>
                    <a:latin typeface="华文中宋" panose="02010600040101010101" pitchFamily="2" charset="-122"/>
                    <a:ea typeface="华文中宋" panose="02010600040101010101" pitchFamily="2" charset="-122"/>
                  </a:rPr>
                  <a:t>的逆序数</a:t>
                </a:r>
                <a:r>
                  <a:rPr lang="en-US" altLang="zh-CN" b="1" dirty="0">
                    <a:ea typeface="华文中宋" panose="02010600040101010101" pitchFamily="2" charset="-122"/>
                    <a:cs typeface="Times New Roman" panose="02020603050405020304" pitchFamily="18" charset="0"/>
                  </a:rPr>
                  <a:t>, </a:t>
                </a:r>
                <a14:m>
                  <m:oMath xmlns:m="http://schemas.openxmlformats.org/officeDocument/2006/math">
                    <m:r>
                      <a:rPr lang="en-US" altLang="zh-CN" b="1" i="1" smtClean="0">
                        <a:latin typeface="Cambria Math" panose="02040503050406030204" pitchFamily="18" charset="0"/>
                        <a:ea typeface="华文中宋" panose="02010600040101010101" pitchFamily="2" charset="-122"/>
                      </a:rPr>
                      <m:t> </m:t>
                    </m:r>
                    <m:r>
                      <a:rPr lang="el-GR" altLang="zh-CN" b="1" i="1" smtClean="0">
                        <a:latin typeface="Cambria Math" panose="02040503050406030204" pitchFamily="18" charset="0"/>
                        <a:ea typeface="华文中宋" panose="02010600040101010101" pitchFamily="2" charset="-122"/>
                      </a:rPr>
                      <m:t>𝚺</m:t>
                    </m:r>
                  </m:oMath>
                </a14:m>
                <a:r>
                  <a:rPr lang="zh-CN" altLang="en-US" b="1" dirty="0">
                    <a:latin typeface="华文中宋" panose="02010600040101010101" pitchFamily="2" charset="-122"/>
                    <a:ea typeface="华文中宋" panose="02010600040101010101" pitchFamily="2" charset="-122"/>
                  </a:rPr>
                  <a:t>表示所有这</a:t>
                </a:r>
                <a:r>
                  <a:rPr lang="en-US" altLang="zh-CN" b="1" dirty="0">
                    <a:ea typeface="华文中宋" panose="02010600040101010101" pitchFamily="2" charset="-122"/>
                    <a:cs typeface="Times New Roman" panose="02020603050405020304" pitchFamily="18" charset="0"/>
                  </a:rPr>
                  <a:t>3!</a:t>
                </a:r>
                <a:r>
                  <a:rPr lang="zh-CN" altLang="en-US" b="1" dirty="0">
                    <a:latin typeface="华文中宋" panose="02010600040101010101" pitchFamily="2" charset="-122"/>
                    <a:ea typeface="华文中宋" panose="02010600040101010101" pitchFamily="2" charset="-122"/>
                  </a:rPr>
                  <a:t>项的代数和</a:t>
                </a:r>
                <a:r>
                  <a:rPr lang="en-US" altLang="zh-CN" b="1" dirty="0">
                    <a:ea typeface="华文中宋" panose="02010600040101010101" pitchFamily="2" charset="-122"/>
                    <a:cs typeface="Times New Roman" panose="02020603050405020304" pitchFamily="18" charset="0"/>
                  </a:rPr>
                  <a:t>.</a:t>
                </a:r>
              </a:p>
            </p:txBody>
          </p:sp>
        </mc:Choice>
        <mc:Fallback xmlns="">
          <p:sp>
            <p:nvSpPr>
              <p:cNvPr id="9" name="文本框 8">
                <a:extLst>
                  <a:ext uri="{FF2B5EF4-FFF2-40B4-BE49-F238E27FC236}">
                    <a16:creationId xmlns:a16="http://schemas.microsoft.com/office/drawing/2014/main" id="{AABDE057-E331-CA07-1265-A0898D7E8710}"/>
                  </a:ext>
                </a:extLst>
              </p:cNvPr>
              <p:cNvSpPr txBox="1">
                <a:spLocks noRot="1" noChangeAspect="1" noMove="1" noResize="1" noEditPoints="1" noAdjustHandles="1" noChangeArrowheads="1" noChangeShapeType="1" noTextEdit="1"/>
              </p:cNvSpPr>
              <p:nvPr/>
            </p:nvSpPr>
            <p:spPr>
              <a:xfrm>
                <a:off x="251520" y="3253167"/>
                <a:ext cx="8712968" cy="662104"/>
              </a:xfrm>
              <a:prstGeom prst="rect">
                <a:avLst/>
              </a:prstGeom>
              <a:blipFill>
                <a:blip r:embed="rId8"/>
                <a:stretch>
                  <a:fillRect l="-1399" r="-979" b="-2592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8543498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5000"/>
                                  </p:iterate>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iterate type="lt">
                                    <p:tmPct val="5000"/>
                                  </p:iterate>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CCA98E44-6F41-9E4F-9B91-D9106362DF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838200"/>
            <a:ext cx="7759700" cy="97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Object 3">
            <a:extLst>
              <a:ext uri="{FF2B5EF4-FFF2-40B4-BE49-F238E27FC236}">
                <a16:creationId xmlns:a16="http://schemas.microsoft.com/office/drawing/2014/main" id="{3FC57BBD-9351-2B41-A8A8-07ED7FF7A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0" y="2273300"/>
            <a:ext cx="4600575" cy="318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6001885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FD75D2B6-6E09-2748-A8D8-DA61762EC069}"/>
              </a:ext>
            </a:extLst>
          </p:cNvPr>
          <p:cNvSpPr txBox="1">
            <a:spLocks noChangeArrowheads="1"/>
          </p:cNvSpPr>
          <p:nvPr/>
        </p:nvSpPr>
        <p:spPr bwMode="auto">
          <a:xfrm>
            <a:off x="927100" y="776288"/>
            <a:ext cx="9017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solidFill>
                  <a:srgbClr val="0000FF"/>
                </a:solidFill>
                <a:ea typeface="黑体" panose="02010609060101010101" pitchFamily="49" charset="-122"/>
              </a:rPr>
              <a:t>说明</a:t>
            </a:r>
          </a:p>
        </p:txBody>
      </p:sp>
      <p:sp>
        <p:nvSpPr>
          <p:cNvPr id="3" name="Rectangle 3">
            <a:extLst>
              <a:ext uri="{FF2B5EF4-FFF2-40B4-BE49-F238E27FC236}">
                <a16:creationId xmlns:a16="http://schemas.microsoft.com/office/drawing/2014/main" id="{C9134F3E-15B0-6B48-BC1F-A900761FA354}"/>
              </a:ext>
            </a:extLst>
          </p:cNvPr>
          <p:cNvSpPr>
            <a:spLocks noChangeArrowheads="1"/>
          </p:cNvSpPr>
          <p:nvPr/>
        </p:nvSpPr>
        <p:spPr bwMode="auto">
          <a:xfrm>
            <a:off x="914400" y="1371600"/>
            <a:ext cx="76962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2800" b="1" dirty="0"/>
              <a:t>1</a:t>
            </a:r>
            <a:r>
              <a:rPr lang="zh-CN" altLang="en-US" sz="2800" b="1" dirty="0"/>
              <a:t>、行列式是一种特定的算式，它是根据求解方程个数和未知量个数相同的一次方程组的需要而定义的</a:t>
            </a:r>
            <a:r>
              <a:rPr lang="en-US" altLang="zh-CN" sz="2800" b="1" dirty="0"/>
              <a:t>;</a:t>
            </a:r>
          </a:p>
        </p:txBody>
      </p:sp>
      <p:grpSp>
        <p:nvGrpSpPr>
          <p:cNvPr id="4" name="Group 4">
            <a:extLst>
              <a:ext uri="{FF2B5EF4-FFF2-40B4-BE49-F238E27FC236}">
                <a16:creationId xmlns:a16="http://schemas.microsoft.com/office/drawing/2014/main" id="{2D036017-46AB-DF45-83CB-71042A5A2C8A}"/>
              </a:ext>
            </a:extLst>
          </p:cNvPr>
          <p:cNvGrpSpPr>
            <a:grpSpLocks/>
          </p:cNvGrpSpPr>
          <p:nvPr/>
        </p:nvGrpSpPr>
        <p:grpSpPr bwMode="auto">
          <a:xfrm>
            <a:off x="914400" y="2819400"/>
            <a:ext cx="5318125" cy="519113"/>
            <a:chOff x="612" y="1776"/>
            <a:chExt cx="3350" cy="327"/>
          </a:xfrm>
        </p:grpSpPr>
        <p:sp>
          <p:nvSpPr>
            <p:cNvPr id="5" name="Rectangle 5">
              <a:extLst>
                <a:ext uri="{FF2B5EF4-FFF2-40B4-BE49-F238E27FC236}">
                  <a16:creationId xmlns:a16="http://schemas.microsoft.com/office/drawing/2014/main" id="{757E9369-D79C-A84E-9516-6272C89C9156}"/>
                </a:ext>
              </a:extLst>
            </p:cNvPr>
            <p:cNvSpPr>
              <a:spLocks noChangeArrowheads="1"/>
            </p:cNvSpPr>
            <p:nvPr/>
          </p:nvSpPr>
          <p:spPr bwMode="auto">
            <a:xfrm>
              <a:off x="612" y="1776"/>
              <a:ext cx="335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2800" b="1"/>
                <a:t>2</a:t>
              </a:r>
              <a:r>
                <a:rPr lang="zh-CN" altLang="en-US" sz="2800" b="1"/>
                <a:t>、      阶行列式是     项的代数和</a:t>
              </a:r>
              <a:r>
                <a:rPr lang="en-US" altLang="zh-CN" sz="2800" b="1"/>
                <a:t>;</a:t>
              </a:r>
            </a:p>
          </p:txBody>
        </p:sp>
        <p:pic>
          <p:nvPicPr>
            <p:cNvPr id="6" name="Object 6">
              <a:extLst>
                <a:ext uri="{FF2B5EF4-FFF2-40B4-BE49-F238E27FC236}">
                  <a16:creationId xmlns:a16="http://schemas.microsoft.com/office/drawing/2014/main" id="{B83812AB-F189-B74D-B8FE-37FEC35C2A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 y="1858"/>
              <a:ext cx="15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Object 7">
              <a:extLst>
                <a:ext uri="{FF2B5EF4-FFF2-40B4-BE49-F238E27FC236}">
                  <a16:creationId xmlns:a16="http://schemas.microsoft.com/office/drawing/2014/main" id="{9A851098-A2D6-6549-B8A7-1574970E1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6" y="1824"/>
              <a:ext cx="200"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8" name="Group 8">
            <a:extLst>
              <a:ext uri="{FF2B5EF4-FFF2-40B4-BE49-F238E27FC236}">
                <a16:creationId xmlns:a16="http://schemas.microsoft.com/office/drawing/2014/main" id="{86FAF651-F98B-CF4D-88E7-6D291C81DF23}"/>
              </a:ext>
            </a:extLst>
          </p:cNvPr>
          <p:cNvGrpSpPr>
            <a:grpSpLocks/>
          </p:cNvGrpSpPr>
          <p:nvPr/>
        </p:nvGrpSpPr>
        <p:grpSpPr bwMode="auto">
          <a:xfrm>
            <a:off x="952500" y="3473450"/>
            <a:ext cx="7359650" cy="946150"/>
            <a:chOff x="644" y="2064"/>
            <a:chExt cx="4636" cy="596"/>
          </a:xfrm>
        </p:grpSpPr>
        <p:sp>
          <p:nvSpPr>
            <p:cNvPr id="9" name="Text Box 9">
              <a:extLst>
                <a:ext uri="{FF2B5EF4-FFF2-40B4-BE49-F238E27FC236}">
                  <a16:creationId xmlns:a16="http://schemas.microsoft.com/office/drawing/2014/main" id="{AA52714F-1413-C14D-BF73-BAA23D932B2B}"/>
                </a:ext>
              </a:extLst>
            </p:cNvPr>
            <p:cNvSpPr txBox="1">
              <a:spLocks noChangeArrowheads="1"/>
            </p:cNvSpPr>
            <p:nvPr/>
          </p:nvSpPr>
          <p:spPr bwMode="auto">
            <a:xfrm>
              <a:off x="644" y="2064"/>
              <a:ext cx="4636"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2800" b="1"/>
                <a:t>3</a:t>
              </a:r>
              <a:r>
                <a:rPr lang="zh-CN" altLang="en-US" sz="2800" b="1"/>
                <a:t>、     阶行列式的每项都是位于不同行、不同列    个元素的乘积</a:t>
              </a:r>
              <a:r>
                <a:rPr lang="en-US" altLang="zh-CN" sz="2800" b="1"/>
                <a:t>;</a:t>
              </a:r>
            </a:p>
          </p:txBody>
        </p:sp>
        <p:pic>
          <p:nvPicPr>
            <p:cNvPr id="10" name="Object 10">
              <a:extLst>
                <a:ext uri="{FF2B5EF4-FFF2-40B4-BE49-F238E27FC236}">
                  <a16:creationId xmlns:a16="http://schemas.microsoft.com/office/drawing/2014/main" id="{C8DE94E4-5B70-4642-A929-FA3E06F556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 y="2160"/>
              <a:ext cx="137"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Object 11">
              <a:extLst>
                <a:ext uri="{FF2B5EF4-FFF2-40B4-BE49-F238E27FC236}">
                  <a16:creationId xmlns:a16="http://schemas.microsoft.com/office/drawing/2014/main" id="{DECD0EB4-0D2C-A843-B9A1-A536319AD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 y="2421"/>
              <a:ext cx="138"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2" name="Group 12">
            <a:extLst>
              <a:ext uri="{FF2B5EF4-FFF2-40B4-BE49-F238E27FC236}">
                <a16:creationId xmlns:a16="http://schemas.microsoft.com/office/drawing/2014/main" id="{5BBC4383-FC3C-AD45-8F83-D626904D9BEC}"/>
              </a:ext>
            </a:extLst>
          </p:cNvPr>
          <p:cNvGrpSpPr>
            <a:grpSpLocks/>
          </p:cNvGrpSpPr>
          <p:nvPr/>
        </p:nvGrpSpPr>
        <p:grpSpPr bwMode="auto">
          <a:xfrm>
            <a:off x="990600" y="4586288"/>
            <a:ext cx="7713663" cy="519112"/>
            <a:chOff x="644" y="2784"/>
            <a:chExt cx="4859" cy="327"/>
          </a:xfrm>
        </p:grpSpPr>
        <p:sp>
          <p:nvSpPr>
            <p:cNvPr id="13" name="Rectangle 13">
              <a:extLst>
                <a:ext uri="{FF2B5EF4-FFF2-40B4-BE49-F238E27FC236}">
                  <a16:creationId xmlns:a16="http://schemas.microsoft.com/office/drawing/2014/main" id="{8DA8CF51-DBE7-8C42-81B4-1B54E1A5DD27}"/>
                </a:ext>
              </a:extLst>
            </p:cNvPr>
            <p:cNvSpPr>
              <a:spLocks noChangeArrowheads="1"/>
            </p:cNvSpPr>
            <p:nvPr/>
          </p:nvSpPr>
          <p:spPr bwMode="auto">
            <a:xfrm>
              <a:off x="644" y="2784"/>
              <a:ext cx="485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2800" b="1"/>
                <a:t>4</a:t>
              </a:r>
              <a:r>
                <a:rPr lang="zh-CN" altLang="en-US" sz="2800" b="1"/>
                <a:t>、  一阶行列式            不要与绝对值记号相混淆</a:t>
              </a:r>
              <a:r>
                <a:rPr lang="en-US" altLang="zh-CN" sz="2800" b="1"/>
                <a:t>;</a:t>
              </a:r>
            </a:p>
          </p:txBody>
        </p:sp>
        <p:pic>
          <p:nvPicPr>
            <p:cNvPr id="14" name="Object 14">
              <a:extLst>
                <a:ext uri="{FF2B5EF4-FFF2-40B4-BE49-F238E27FC236}">
                  <a16:creationId xmlns:a16="http://schemas.microsoft.com/office/drawing/2014/main" id="{AB4E40C1-714C-BE45-9C42-F8F80553AE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0" y="2793"/>
              <a:ext cx="568" cy="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5" name="Group 15">
            <a:extLst>
              <a:ext uri="{FF2B5EF4-FFF2-40B4-BE49-F238E27FC236}">
                <a16:creationId xmlns:a16="http://schemas.microsoft.com/office/drawing/2014/main" id="{B8724083-99EA-E946-8AC4-B85834507FFE}"/>
              </a:ext>
            </a:extLst>
          </p:cNvPr>
          <p:cNvGrpSpPr>
            <a:grpSpLocks/>
          </p:cNvGrpSpPr>
          <p:nvPr/>
        </p:nvGrpSpPr>
        <p:grpSpPr bwMode="auto">
          <a:xfrm>
            <a:off x="990600" y="5348288"/>
            <a:ext cx="5410200" cy="519112"/>
            <a:chOff x="624" y="3216"/>
            <a:chExt cx="3408" cy="327"/>
          </a:xfrm>
        </p:grpSpPr>
        <p:sp>
          <p:nvSpPr>
            <p:cNvPr id="16" name="Text Box 16">
              <a:extLst>
                <a:ext uri="{FF2B5EF4-FFF2-40B4-BE49-F238E27FC236}">
                  <a16:creationId xmlns:a16="http://schemas.microsoft.com/office/drawing/2014/main" id="{5DE72C80-7B85-AE4D-ADFA-A0AF3FAF172B}"/>
                </a:ext>
              </a:extLst>
            </p:cNvPr>
            <p:cNvSpPr txBox="1">
              <a:spLocks noChangeArrowheads="1"/>
            </p:cNvSpPr>
            <p:nvPr/>
          </p:nvSpPr>
          <p:spPr bwMode="auto">
            <a:xfrm>
              <a:off x="624" y="3216"/>
              <a:ext cx="281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2800" b="1"/>
                <a:t>5</a:t>
              </a:r>
              <a:r>
                <a:rPr lang="zh-CN" altLang="en-US" sz="2800" b="1"/>
                <a:t>、                          的符号为</a:t>
              </a:r>
            </a:p>
          </p:txBody>
        </p:sp>
        <p:pic>
          <p:nvPicPr>
            <p:cNvPr id="17" name="Object 17">
              <a:extLst>
                <a:ext uri="{FF2B5EF4-FFF2-40B4-BE49-F238E27FC236}">
                  <a16:creationId xmlns:a16="http://schemas.microsoft.com/office/drawing/2014/main" id="{B0112DDB-11D6-FC4D-8F16-21C027D6BB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 y="3230"/>
              <a:ext cx="1264"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 name="Object 18">
              <a:extLst>
                <a:ext uri="{FF2B5EF4-FFF2-40B4-BE49-F238E27FC236}">
                  <a16:creationId xmlns:a16="http://schemas.microsoft.com/office/drawing/2014/main" id="{CF7F5ABC-40AA-F449-BF9E-BCCDC22BDD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2" y="3226"/>
              <a:ext cx="560" cy="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extLst>
      <p:ext uri="{BB962C8B-B14F-4D97-AF65-F5344CB8AC3E}">
        <p14:creationId xmlns:p14="http://schemas.microsoft.com/office/powerpoint/2010/main" val="233882663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7" name="Rectangle 20">
            <a:hlinkClick r:id="rId3" action="ppaction://hlinksldjump"/>
            <a:extLst>
              <a:ext uri="{FF2B5EF4-FFF2-40B4-BE49-F238E27FC236}">
                <a16:creationId xmlns:a16="http://schemas.microsoft.com/office/drawing/2014/main" id="{B0B12399-D0A8-438E-9A1E-DDE7D7D433C0}"/>
              </a:ext>
            </a:extLst>
          </p:cNvPr>
          <p:cNvSpPr>
            <a:spLocks noChangeArrowheads="1"/>
          </p:cNvSpPr>
          <p:nvPr/>
        </p:nvSpPr>
        <p:spPr bwMode="auto">
          <a:xfrm>
            <a:off x="457200" y="288925"/>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20" name="Rectangle 30">
            <a:extLst>
              <a:ext uri="{FF2B5EF4-FFF2-40B4-BE49-F238E27FC236}">
                <a16:creationId xmlns:a16="http://schemas.microsoft.com/office/drawing/2014/main" id="{8B61055E-66B5-4C4B-88E6-589DF75886DC}"/>
              </a:ext>
            </a:extLst>
          </p:cNvPr>
          <p:cNvSpPr>
            <a:spLocks noChangeArrowheads="1"/>
          </p:cNvSpPr>
          <p:nvPr/>
        </p:nvSpPr>
        <p:spPr bwMode="auto">
          <a:xfrm>
            <a:off x="395536" y="-8874"/>
            <a:ext cx="6472436" cy="493287"/>
          </a:xfrm>
          <a:prstGeom prst="rect">
            <a:avLst/>
          </a:prstGeom>
          <a:noFill/>
          <a:ln>
            <a:noFill/>
          </a:ln>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重</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难</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点问题</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en-US" altLang="zh-CN" sz="2600" b="1" i="1"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n</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阶行列式的定义</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1</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3" name="文本框 2">
            <a:extLst>
              <a:ext uri="{FF2B5EF4-FFF2-40B4-BE49-F238E27FC236}">
                <a16:creationId xmlns:a16="http://schemas.microsoft.com/office/drawing/2014/main" id="{89AE0604-D131-2817-CDFE-78913D7FD8C6}"/>
              </a:ext>
            </a:extLst>
          </p:cNvPr>
          <p:cNvSpPr txBox="1"/>
          <p:nvPr/>
        </p:nvSpPr>
        <p:spPr>
          <a:xfrm>
            <a:off x="1187624" y="567498"/>
            <a:ext cx="8064896"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排成</a:t>
            </a:r>
            <a:r>
              <a:rPr lang="en-US" altLang="zh-CN" b="1" i="1" dirty="0">
                <a:solidFill>
                  <a:srgbClr val="2B2BFF"/>
                </a:solidFill>
                <a:ea typeface="华文中宋" panose="02010600040101010101" pitchFamily="2" charset="-122"/>
              </a:rPr>
              <a:t>n</a:t>
            </a:r>
            <a:r>
              <a:rPr lang="zh-CN" altLang="en-US" b="1" dirty="0">
                <a:solidFill>
                  <a:srgbClr val="2B2BFF"/>
                </a:solidFill>
                <a:latin typeface="华文中宋" panose="02010600040101010101" pitchFamily="2" charset="-122"/>
                <a:ea typeface="华文中宋" panose="02010600040101010101" pitchFamily="2" charset="-122"/>
              </a:rPr>
              <a:t>行</a:t>
            </a:r>
            <a:r>
              <a:rPr lang="en-US" altLang="zh-CN" b="1" i="1" dirty="0">
                <a:solidFill>
                  <a:srgbClr val="2B2BFF"/>
                </a:solidFill>
                <a:ea typeface="华文中宋" panose="02010600040101010101" pitchFamily="2" charset="-122"/>
              </a:rPr>
              <a:t>n</a:t>
            </a:r>
            <a:r>
              <a:rPr lang="zh-CN" altLang="en-US" b="1" dirty="0">
                <a:solidFill>
                  <a:srgbClr val="2B2BFF"/>
                </a:solidFill>
                <a:latin typeface="华文中宋" panose="02010600040101010101" pitchFamily="2" charset="-122"/>
                <a:ea typeface="华文中宋" panose="02010600040101010101" pitchFamily="2" charset="-122"/>
              </a:rPr>
              <a:t>列</a:t>
            </a:r>
            <a:r>
              <a:rPr lang="zh-CN" altLang="en-US" b="1" dirty="0">
                <a:latin typeface="华文中宋" panose="02010600040101010101" pitchFamily="2" charset="-122"/>
                <a:ea typeface="华文中宋" panose="02010600040101010101" pitchFamily="2" charset="-122"/>
              </a:rPr>
              <a:t>的</a:t>
            </a:r>
            <a:r>
              <a:rPr lang="en-US" altLang="zh-CN" b="1" i="1" dirty="0">
                <a:solidFill>
                  <a:schemeClr val="tx1"/>
                </a:solidFill>
                <a:ea typeface="华文中宋" panose="02010600040101010101" pitchFamily="2" charset="-122"/>
              </a:rPr>
              <a:t>n</a:t>
            </a:r>
            <a:r>
              <a:rPr lang="zh-CN" altLang="en-US" b="1" dirty="0">
                <a:latin typeface="华文中宋" panose="02010600040101010101" pitchFamily="2" charset="-122"/>
                <a:ea typeface="华文中宋" panose="02010600040101010101" pitchFamily="2" charset="-122"/>
              </a:rPr>
              <a:t>个元素</a:t>
            </a:r>
            <a:r>
              <a:rPr lang="en-US" altLang="zh-CN" b="1" i="1" dirty="0" err="1">
                <a:ea typeface="华文中宋" panose="02010600040101010101" pitchFamily="2" charset="-122"/>
              </a:rPr>
              <a:t>a</a:t>
            </a:r>
            <a:r>
              <a:rPr lang="en-US" altLang="zh-CN" b="1" i="1" baseline="-25000" dirty="0" err="1">
                <a:ea typeface="华文中宋" panose="02010600040101010101" pitchFamily="2" charset="-122"/>
              </a:rPr>
              <a:t>ij</a:t>
            </a:r>
            <a:r>
              <a:rPr lang="en-US" altLang="zh-CN" b="1" i="1" dirty="0">
                <a:ea typeface="华文中宋" panose="02010600040101010101" pitchFamily="2" charset="-122"/>
              </a:rPr>
              <a:t>(</a:t>
            </a:r>
            <a:r>
              <a:rPr lang="en-US" altLang="zh-CN" b="1" i="1" dirty="0" err="1">
                <a:ea typeface="华文中宋" panose="02010600040101010101" pitchFamily="2" charset="-122"/>
              </a:rPr>
              <a:t>i,j</a:t>
            </a:r>
            <a:r>
              <a:rPr lang="en-US" altLang="zh-CN" b="1" i="1" dirty="0">
                <a:ea typeface="华文中宋" panose="02010600040101010101" pitchFamily="2" charset="-122"/>
              </a:rPr>
              <a:t>=</a:t>
            </a:r>
            <a:r>
              <a:rPr lang="en-US" altLang="zh-CN" b="1" dirty="0">
                <a:ea typeface="华文中宋" panose="02010600040101010101" pitchFamily="2" charset="-122"/>
              </a:rPr>
              <a:t>1,2</a:t>
            </a:r>
            <a:r>
              <a:rPr lang="en-US" altLang="zh-CN" b="1" i="1" dirty="0">
                <a:ea typeface="华文中宋" panose="02010600040101010101" pitchFamily="2" charset="-122"/>
              </a:rPr>
              <a:t>,…,n)</a:t>
            </a:r>
            <a:r>
              <a:rPr lang="zh-CN" altLang="en-US" b="1" dirty="0">
                <a:latin typeface="华文中宋" panose="02010600040101010101" pitchFamily="2" charset="-122"/>
                <a:ea typeface="华文中宋" panose="02010600040101010101" pitchFamily="2" charset="-122"/>
              </a:rPr>
              <a:t>的数表</a:t>
            </a:r>
          </a:p>
        </p:txBody>
      </p:sp>
      <p:graphicFrame>
        <p:nvGraphicFramePr>
          <p:cNvPr id="4" name="Object 10">
            <a:extLst>
              <a:ext uri="{FF2B5EF4-FFF2-40B4-BE49-F238E27FC236}">
                <a16:creationId xmlns:a16="http://schemas.microsoft.com/office/drawing/2014/main" id="{DE4824E1-7369-274E-A4C0-34C31F9BA836}"/>
              </a:ext>
            </a:extLst>
          </p:cNvPr>
          <p:cNvGraphicFramePr>
            <a:graphicFrameLocks noChangeAspect="1"/>
          </p:cNvGraphicFramePr>
          <p:nvPr>
            <p:extLst>
              <p:ext uri="{D42A27DB-BD31-4B8C-83A1-F6EECF244321}">
                <p14:modId xmlns:p14="http://schemas.microsoft.com/office/powerpoint/2010/main" val="1553297197"/>
              </p:ext>
            </p:extLst>
          </p:nvPr>
        </p:nvGraphicFramePr>
        <p:xfrm>
          <a:off x="3261519" y="1036538"/>
          <a:ext cx="2620963" cy="1689100"/>
        </p:xfrm>
        <a:graphic>
          <a:graphicData uri="http://schemas.openxmlformats.org/presentationml/2006/ole">
            <mc:AlternateContent xmlns:mc="http://schemas.openxmlformats.org/markup-compatibility/2006">
              <mc:Choice xmlns:v="urn:schemas-microsoft-com:vml" Requires="v">
                <p:oleObj spid="_x0000_s6205" name="Equation" r:id="rId4" imgW="1218960" imgH="787320" progId="Equation.DSMT4">
                  <p:embed/>
                </p:oleObj>
              </mc:Choice>
              <mc:Fallback>
                <p:oleObj name="Equation" r:id="rId4" imgW="1218960" imgH="787320" progId="Equation.DSMT4">
                  <p:embed/>
                  <p:pic>
                    <p:nvPicPr>
                      <p:cNvPr id="43" name="Object 10">
                        <a:extLst>
                          <a:ext uri="{FF2B5EF4-FFF2-40B4-BE49-F238E27FC236}">
                            <a16:creationId xmlns:a16="http://schemas.microsoft.com/office/drawing/2014/main" id="{C1712E0F-64B2-4E8F-BBE0-90B7A283348A}"/>
                          </a:ext>
                        </a:extLst>
                      </p:cNvPr>
                      <p:cNvPicPr>
                        <a:picLocks noChangeAspect="1" noChangeArrowheads="1"/>
                      </p:cNvPicPr>
                      <p:nvPr/>
                    </p:nvPicPr>
                    <p:blipFill>
                      <a:blip r:embed="rId5"/>
                      <a:srcRect/>
                      <a:stretch>
                        <a:fillRect/>
                      </a:stretch>
                    </p:blipFill>
                    <p:spPr bwMode="auto">
                      <a:xfrm>
                        <a:off x="3261519" y="1036538"/>
                        <a:ext cx="2620963" cy="1689100"/>
                      </a:xfrm>
                      <a:prstGeom prst="rect">
                        <a:avLst/>
                      </a:prstGeom>
                      <a:noFill/>
                      <a:ln>
                        <a:noFill/>
                      </a:ln>
                    </p:spPr>
                  </p:pic>
                </p:oleObj>
              </mc:Fallback>
            </mc:AlternateContent>
          </a:graphicData>
        </a:graphic>
      </p:graphicFrame>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2267E887-0D77-EFE4-0C1C-01F0F9D7067F}"/>
                  </a:ext>
                </a:extLst>
              </p:cNvPr>
              <p:cNvSpPr txBox="1"/>
              <p:nvPr/>
            </p:nvSpPr>
            <p:spPr>
              <a:xfrm>
                <a:off x="199662" y="2630415"/>
                <a:ext cx="8913341"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中所有</a:t>
                </a:r>
                <a14:m>
                  <m:oMath xmlns:m="http://schemas.openxmlformats.org/officeDocument/2006/math">
                    <m:r>
                      <m:rPr>
                        <m:nor/>
                      </m:rPr>
                      <a:rPr lang="en-US" altLang="zh-CN" b="1" i="1">
                        <a:solidFill>
                          <a:srgbClr val="2B2BFF"/>
                        </a:solidFill>
                        <a:ea typeface="华文中宋" panose="02010600040101010101" pitchFamily="2" charset="-122"/>
                      </a:rPr>
                      <m:t>n</m:t>
                    </m:r>
                  </m:oMath>
                </a14:m>
                <a:r>
                  <a:rPr lang="en-US" altLang="zh-CN" b="1" dirty="0">
                    <a:solidFill>
                      <a:srgbClr val="0000FF"/>
                    </a:solidFill>
                    <a:latin typeface="华文中宋" panose="02010600040101010101" pitchFamily="2" charset="-122"/>
                    <a:ea typeface="华文中宋" panose="02010600040101010101" pitchFamily="2" charset="-122"/>
                  </a:rPr>
                  <a:t>!</a:t>
                </a:r>
                <a:r>
                  <a:rPr lang="zh-CN" altLang="en-US" b="1" dirty="0">
                    <a:solidFill>
                      <a:srgbClr val="0000FF"/>
                    </a:solidFill>
                    <a:latin typeface="华文中宋" panose="02010600040101010101" pitchFamily="2" charset="-122"/>
                    <a:ea typeface="华文中宋" panose="02010600040101010101" pitchFamily="2" charset="-122"/>
                  </a:rPr>
                  <a:t>项</a:t>
                </a:r>
                <a:r>
                  <a:rPr lang="zh-CN" altLang="en-US" b="1" dirty="0">
                    <a:latin typeface="华文中宋" panose="02010600040101010101" pitchFamily="2" charset="-122"/>
                    <a:ea typeface="华文中宋" panose="02010600040101010101" pitchFamily="2" charset="-122"/>
                  </a:rPr>
                  <a:t>位于不同行不同列的</a:t>
                </a:r>
                <a14:m>
                  <m:oMath xmlns:m="http://schemas.openxmlformats.org/officeDocument/2006/math">
                    <m:r>
                      <m:rPr>
                        <m:nor/>
                      </m:rPr>
                      <a:rPr lang="en-US" altLang="zh-CN" b="1" i="1">
                        <a:solidFill>
                          <a:srgbClr val="2B2BFF"/>
                        </a:solidFill>
                        <a:ea typeface="华文中宋" panose="02010600040101010101" pitchFamily="2" charset="-122"/>
                      </a:rPr>
                      <m:t>n</m:t>
                    </m:r>
                  </m:oMath>
                </a14:m>
                <a:r>
                  <a:rPr lang="zh-CN" altLang="en-US" b="1" dirty="0">
                    <a:solidFill>
                      <a:srgbClr val="0000FF"/>
                    </a:solidFill>
                    <a:latin typeface="华文中宋" panose="02010600040101010101" pitchFamily="2" charset="-122"/>
                    <a:ea typeface="华文中宋" panose="02010600040101010101" pitchFamily="2" charset="-122"/>
                  </a:rPr>
                  <a:t>个元素乘积的代数和</a:t>
                </a:r>
                <a:endParaRPr lang="zh-CN" altLang="en-US" b="1" dirty="0">
                  <a:latin typeface="华文中宋" panose="02010600040101010101" pitchFamily="2" charset="-122"/>
                  <a:ea typeface="华文中宋" panose="02010600040101010101" pitchFamily="2" charset="-122"/>
                </a:endParaRPr>
              </a:p>
            </p:txBody>
          </p:sp>
        </mc:Choice>
        <mc:Fallback xmlns="">
          <p:sp>
            <p:nvSpPr>
              <p:cNvPr id="8" name="文本框 7">
                <a:extLst>
                  <a:ext uri="{FF2B5EF4-FFF2-40B4-BE49-F238E27FC236}">
                    <a16:creationId xmlns:a16="http://schemas.microsoft.com/office/drawing/2014/main" id="{2267E887-0D77-EFE4-0C1C-01F0F9D7067F}"/>
                  </a:ext>
                </a:extLst>
              </p:cNvPr>
              <p:cNvSpPr txBox="1">
                <a:spLocks noRot="1" noChangeAspect="1" noMove="1" noResize="1" noEditPoints="1" noAdjustHandles="1" noChangeArrowheads="1" noChangeShapeType="1" noTextEdit="1"/>
              </p:cNvSpPr>
              <p:nvPr/>
            </p:nvSpPr>
            <p:spPr>
              <a:xfrm>
                <a:off x="199662" y="2630415"/>
                <a:ext cx="8913341" cy="523220"/>
              </a:xfrm>
              <a:prstGeom prst="rect">
                <a:avLst/>
              </a:prstGeom>
              <a:blipFill>
                <a:blip r:embed="rId6"/>
                <a:stretch>
                  <a:fillRect l="-1436" t="-11628" b="-31395"/>
                </a:stretch>
              </a:blipFill>
            </p:spPr>
            <p:txBody>
              <a:bodyPr/>
              <a:lstStyle/>
              <a:p>
                <a:r>
                  <a:rPr lang="zh-CN" altLang="en-US">
                    <a:noFill/>
                  </a:rPr>
                  <a:t> </a:t>
                </a:r>
              </a:p>
            </p:txBody>
          </p:sp>
        </mc:Fallback>
      </mc:AlternateContent>
      <p:graphicFrame>
        <p:nvGraphicFramePr>
          <p:cNvPr id="13" name="Object 10">
            <a:extLst>
              <a:ext uri="{FF2B5EF4-FFF2-40B4-BE49-F238E27FC236}">
                <a16:creationId xmlns:a16="http://schemas.microsoft.com/office/drawing/2014/main" id="{0C4D5201-3217-2B7E-0E09-DB660835C253}"/>
              </a:ext>
            </a:extLst>
          </p:cNvPr>
          <p:cNvGraphicFramePr>
            <a:graphicFrameLocks noChangeAspect="1"/>
          </p:cNvGraphicFramePr>
          <p:nvPr>
            <p:extLst>
              <p:ext uri="{D42A27DB-BD31-4B8C-83A1-F6EECF244321}">
                <p14:modId xmlns:p14="http://schemas.microsoft.com/office/powerpoint/2010/main" val="2561927496"/>
              </p:ext>
            </p:extLst>
          </p:nvPr>
        </p:nvGraphicFramePr>
        <p:xfrm>
          <a:off x="2689339" y="3096344"/>
          <a:ext cx="3765323" cy="759089"/>
        </p:xfrm>
        <a:graphic>
          <a:graphicData uri="http://schemas.openxmlformats.org/presentationml/2006/ole">
            <mc:AlternateContent xmlns:mc="http://schemas.openxmlformats.org/markup-compatibility/2006">
              <mc:Choice xmlns:v="urn:schemas-microsoft-com:vml" Requires="v">
                <p:oleObj spid="_x0000_s6206" name="Equation" r:id="rId7" imgW="1384200" imgH="279360" progId="Equation.DSMT4">
                  <p:embed/>
                </p:oleObj>
              </mc:Choice>
              <mc:Fallback>
                <p:oleObj name="Equation" r:id="rId7" imgW="1384200" imgH="279360" progId="Equation.DSMT4">
                  <p:embed/>
                  <p:pic>
                    <p:nvPicPr>
                      <p:cNvPr id="43" name="Object 10">
                        <a:extLst>
                          <a:ext uri="{FF2B5EF4-FFF2-40B4-BE49-F238E27FC236}">
                            <a16:creationId xmlns:a16="http://schemas.microsoft.com/office/drawing/2014/main" id="{C1712E0F-64B2-4E8F-BBE0-90B7A283348A}"/>
                          </a:ext>
                        </a:extLst>
                      </p:cNvPr>
                      <p:cNvPicPr>
                        <a:picLocks noChangeAspect="1" noChangeArrowheads="1"/>
                      </p:cNvPicPr>
                      <p:nvPr/>
                    </p:nvPicPr>
                    <p:blipFill>
                      <a:blip r:embed="rId8"/>
                      <a:srcRect/>
                      <a:stretch>
                        <a:fillRect/>
                      </a:stretch>
                    </p:blipFill>
                    <p:spPr bwMode="auto">
                      <a:xfrm>
                        <a:off x="2689339" y="3096344"/>
                        <a:ext cx="3765323" cy="759089"/>
                      </a:xfrm>
                      <a:prstGeom prst="rect">
                        <a:avLst/>
                      </a:prstGeom>
                      <a:noFill/>
                      <a:ln>
                        <a:noFill/>
                      </a:ln>
                    </p:spPr>
                  </p:pic>
                </p:oleObj>
              </mc:Fallback>
            </mc:AlternateContent>
          </a:graphicData>
        </a:graphic>
      </p:graphicFrame>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990C4194-30EC-A019-40E9-FFC21D52A775}"/>
                  </a:ext>
                </a:extLst>
              </p:cNvPr>
              <p:cNvSpPr txBox="1"/>
              <p:nvPr/>
            </p:nvSpPr>
            <p:spPr>
              <a:xfrm>
                <a:off x="199662" y="3789040"/>
                <a:ext cx="8913341" cy="954107"/>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称为</a:t>
                </a:r>
                <a14:m>
                  <m:oMath xmlns:m="http://schemas.openxmlformats.org/officeDocument/2006/math">
                    <m:r>
                      <m:rPr>
                        <m:nor/>
                      </m:rPr>
                      <a:rPr lang="en-US" altLang="zh-CN" b="1" i="1" smtClean="0">
                        <a:solidFill>
                          <a:srgbClr val="C00000"/>
                        </a:solidFill>
                        <a:ea typeface="华文中宋" panose="02010600040101010101" pitchFamily="2" charset="-122"/>
                      </a:rPr>
                      <m:t>n</m:t>
                    </m:r>
                  </m:oMath>
                </a14:m>
                <a:r>
                  <a:rPr lang="zh-CN" altLang="en-US" b="1" dirty="0">
                    <a:solidFill>
                      <a:srgbClr val="C00000"/>
                    </a:solidFill>
                    <a:latin typeface="华文中宋" panose="02010600040101010101" pitchFamily="2" charset="-122"/>
                    <a:ea typeface="华文中宋" panose="02010600040101010101" pitchFamily="2" charset="-122"/>
                  </a:rPr>
                  <a:t>阶行列式</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其中</a:t>
                </a:r>
                <a:r>
                  <a:rPr lang="en-US" altLang="zh-CN" b="1" i="1" dirty="0">
                    <a:solidFill>
                      <a:srgbClr val="C00000"/>
                    </a:solidFill>
                    <a:latin typeface="+mj-lt"/>
                    <a:ea typeface="华文中宋" panose="02010600040101010101" pitchFamily="2" charset="-122"/>
                  </a:rPr>
                  <a:t>t</a:t>
                </a:r>
                <a:r>
                  <a:rPr lang="en-US" altLang="zh-CN" b="1" dirty="0">
                    <a:solidFill>
                      <a:srgbClr val="C00000"/>
                    </a:solidFill>
                    <a:latin typeface="华文中宋" panose="02010600040101010101" pitchFamily="2" charset="-122"/>
                    <a:ea typeface="华文中宋" panose="02010600040101010101" pitchFamily="2" charset="-122"/>
                  </a:rPr>
                  <a:t>=</a:t>
                </a:r>
                <a14:m>
                  <m:oMath xmlns:m="http://schemas.openxmlformats.org/officeDocument/2006/math">
                    <m:r>
                      <a:rPr lang="zh-CN" altLang="en-US" b="1" i="1">
                        <a:solidFill>
                          <a:srgbClr val="C00000"/>
                        </a:solidFill>
                        <a:latin typeface="Cambria Math" panose="02040503050406030204" pitchFamily="18" charset="0"/>
                        <a:ea typeface="华文中宋" panose="02010600040101010101" pitchFamily="2" charset="-122"/>
                      </a:rPr>
                      <m:t>𝝉</m:t>
                    </m:r>
                    <m:r>
                      <m:rPr>
                        <m:nor/>
                      </m:rPr>
                      <a:rPr lang="en-US" altLang="zh-CN" b="1">
                        <a:solidFill>
                          <a:srgbClr val="C00000"/>
                        </a:solidFill>
                        <a:ea typeface="华文中宋" panose="02010600040101010101" pitchFamily="2" charset="-122"/>
                      </a:rPr>
                      <m:t>(</m:t>
                    </m:r>
                    <m:r>
                      <m:rPr>
                        <m:nor/>
                      </m:rPr>
                      <a:rPr lang="en-US" altLang="zh-CN" b="1" i="1" smtClean="0">
                        <a:solidFill>
                          <a:srgbClr val="C00000"/>
                        </a:solidFill>
                        <a:ea typeface="华文中宋" panose="02010600040101010101" pitchFamily="2" charset="-122"/>
                      </a:rPr>
                      <m:t>j</m:t>
                    </m:r>
                    <m:r>
                      <m:rPr>
                        <m:nor/>
                      </m:rPr>
                      <a:rPr lang="en-US" altLang="zh-CN" b="1" baseline="-25000">
                        <a:solidFill>
                          <a:srgbClr val="C00000"/>
                        </a:solidFill>
                        <a:ea typeface="华文中宋" panose="02010600040101010101" pitchFamily="2" charset="-122"/>
                      </a:rPr>
                      <m:t>1</m:t>
                    </m:r>
                    <m:r>
                      <m:rPr>
                        <m:nor/>
                      </m:rPr>
                      <a:rPr lang="en-US" altLang="zh-CN" b="1" i="1">
                        <a:solidFill>
                          <a:srgbClr val="C00000"/>
                        </a:solidFill>
                        <a:ea typeface="华文中宋" panose="02010600040101010101" pitchFamily="2" charset="-122"/>
                      </a:rPr>
                      <m:t> </m:t>
                    </m:r>
                    <m:r>
                      <m:rPr>
                        <m:nor/>
                      </m:rPr>
                      <a:rPr lang="en-US" altLang="zh-CN" b="1" i="1" smtClean="0">
                        <a:solidFill>
                          <a:srgbClr val="C00000"/>
                        </a:solidFill>
                        <a:ea typeface="华文中宋" panose="02010600040101010101" pitchFamily="2" charset="-122"/>
                      </a:rPr>
                      <m:t>j</m:t>
                    </m:r>
                    <m:r>
                      <m:rPr>
                        <m:nor/>
                      </m:rPr>
                      <a:rPr lang="en-US" altLang="zh-CN" b="1" baseline="-25000">
                        <a:solidFill>
                          <a:srgbClr val="C00000"/>
                        </a:solidFill>
                        <a:ea typeface="华文中宋" panose="02010600040101010101" pitchFamily="2" charset="-122"/>
                      </a:rPr>
                      <m:t>2</m:t>
                    </m:r>
                    <m:r>
                      <m:rPr>
                        <m:nor/>
                      </m:rPr>
                      <a:rPr lang="en-US" altLang="zh-CN" b="1" i="1">
                        <a:solidFill>
                          <a:srgbClr val="C00000"/>
                        </a:solidFill>
                        <a:ea typeface="华文中宋" panose="02010600040101010101" pitchFamily="2" charset="-122"/>
                      </a:rPr>
                      <m:t>  …</m:t>
                    </m:r>
                    <m:r>
                      <m:rPr>
                        <m:nor/>
                      </m:rPr>
                      <a:rPr lang="en-US" altLang="zh-CN" b="1" i="1">
                        <a:solidFill>
                          <a:srgbClr val="C00000"/>
                        </a:solidFill>
                        <a:ea typeface="华文中宋" panose="02010600040101010101" pitchFamily="2" charset="-122"/>
                      </a:rPr>
                      <m:t>jn</m:t>
                    </m:r>
                    <m:r>
                      <m:rPr>
                        <m:nor/>
                      </m:rPr>
                      <a:rPr lang="en-US" altLang="zh-CN" b="1">
                        <a:solidFill>
                          <a:srgbClr val="C00000"/>
                        </a:solidFill>
                        <a:ea typeface="华文中宋" panose="02010600040101010101" pitchFamily="2" charset="-122"/>
                      </a:rPr>
                      <m:t>)</m:t>
                    </m:r>
                  </m:oMath>
                </a14:m>
                <a:r>
                  <a:rPr lang="zh-CN" altLang="en-US" b="1" dirty="0">
                    <a:solidFill>
                      <a:srgbClr val="0000FF"/>
                    </a:solidFill>
                    <a:latin typeface="华文中宋" panose="02010600040101010101" pitchFamily="2" charset="-122"/>
                    <a:ea typeface="华文中宋" panose="02010600040101010101" pitchFamily="2" charset="-122"/>
                  </a:rPr>
                  <a:t>为排列</a:t>
                </a:r>
                <a14:m>
                  <m:oMath xmlns:m="http://schemas.openxmlformats.org/officeDocument/2006/math">
                    <m:r>
                      <m:rPr>
                        <m:nor/>
                      </m:rPr>
                      <a:rPr lang="en-US" altLang="zh-CN" b="1" i="1">
                        <a:solidFill>
                          <a:srgbClr val="C00000"/>
                        </a:solidFill>
                        <a:ea typeface="华文中宋" panose="02010600040101010101" pitchFamily="2" charset="-122"/>
                      </a:rPr>
                      <m:t>j</m:t>
                    </m:r>
                    <m:r>
                      <m:rPr>
                        <m:nor/>
                      </m:rPr>
                      <a:rPr lang="en-US" altLang="zh-CN" b="1" baseline="-25000">
                        <a:solidFill>
                          <a:srgbClr val="C00000"/>
                        </a:solidFill>
                        <a:ea typeface="华文中宋" panose="02010600040101010101" pitchFamily="2" charset="-122"/>
                      </a:rPr>
                      <m:t>1</m:t>
                    </m:r>
                    <m:r>
                      <m:rPr>
                        <m:nor/>
                      </m:rPr>
                      <a:rPr lang="en-US" altLang="zh-CN" b="1" i="1">
                        <a:solidFill>
                          <a:srgbClr val="C00000"/>
                        </a:solidFill>
                        <a:ea typeface="华文中宋" panose="02010600040101010101" pitchFamily="2" charset="-122"/>
                      </a:rPr>
                      <m:t> </m:t>
                    </m:r>
                    <m:r>
                      <m:rPr>
                        <m:nor/>
                      </m:rPr>
                      <a:rPr lang="en-US" altLang="zh-CN" b="1" i="1">
                        <a:solidFill>
                          <a:srgbClr val="C00000"/>
                        </a:solidFill>
                        <a:ea typeface="华文中宋" panose="02010600040101010101" pitchFamily="2" charset="-122"/>
                      </a:rPr>
                      <m:t>j</m:t>
                    </m:r>
                    <m:r>
                      <m:rPr>
                        <m:nor/>
                      </m:rPr>
                      <a:rPr lang="en-US" altLang="zh-CN" b="1" baseline="-25000">
                        <a:solidFill>
                          <a:srgbClr val="C00000"/>
                        </a:solidFill>
                        <a:ea typeface="华文中宋" panose="02010600040101010101" pitchFamily="2" charset="-122"/>
                      </a:rPr>
                      <m:t>2</m:t>
                    </m:r>
                    <m:r>
                      <m:rPr>
                        <m:nor/>
                      </m:rPr>
                      <a:rPr lang="en-US" altLang="zh-CN" b="1" i="1">
                        <a:solidFill>
                          <a:srgbClr val="C00000"/>
                        </a:solidFill>
                        <a:ea typeface="华文中宋" panose="02010600040101010101" pitchFamily="2" charset="-122"/>
                      </a:rPr>
                      <m:t>  …</m:t>
                    </m:r>
                    <m:r>
                      <m:rPr>
                        <m:nor/>
                      </m:rPr>
                      <a:rPr lang="en-US" altLang="zh-CN" b="1" i="1">
                        <a:solidFill>
                          <a:srgbClr val="C00000"/>
                        </a:solidFill>
                        <a:ea typeface="华文中宋" panose="02010600040101010101" pitchFamily="2" charset="-122"/>
                      </a:rPr>
                      <m:t>jn</m:t>
                    </m:r>
                  </m:oMath>
                </a14:m>
                <a:r>
                  <a:rPr lang="zh-CN" altLang="en-US" b="1" dirty="0">
                    <a:solidFill>
                      <a:srgbClr val="0000FF"/>
                    </a:solidFill>
                    <a:latin typeface="华文中宋" panose="02010600040101010101" pitchFamily="2" charset="-122"/>
                    <a:ea typeface="华文中宋" panose="02010600040101010101" pitchFamily="2" charset="-122"/>
                  </a:rPr>
                  <a:t>的逆序数</a:t>
                </a:r>
                <a:r>
                  <a:rPr lang="en-US" altLang="zh-CN" b="1" dirty="0">
                    <a:ea typeface="华文中宋" panose="02010600040101010101" pitchFamily="2" charset="-122"/>
                    <a:cs typeface="Times New Roman" panose="02020603050405020304" pitchFamily="18" charset="0"/>
                  </a:rPr>
                  <a:t>,</a:t>
                </a:r>
                <a:r>
                  <a:rPr lang="el-GR" altLang="zh-CN" b="1" dirty="0">
                    <a:ea typeface="华文中宋" panose="02010600040101010101" pitchFamily="2" charset="-122"/>
                    <a:cs typeface="Times New Roman" panose="02020603050405020304" pitchFamily="18" charset="0"/>
                  </a:rPr>
                  <a:t> </a:t>
                </a:r>
                <a14:m>
                  <m:oMath xmlns:m="http://schemas.openxmlformats.org/officeDocument/2006/math">
                    <m:r>
                      <a:rPr lang="el-GR" altLang="zh-CN" b="1" smtClean="0">
                        <a:solidFill>
                          <a:srgbClr val="0000FF"/>
                        </a:solidFill>
                        <a:latin typeface="Cambria Math" panose="02040503050406030204" pitchFamily="18" charset="0"/>
                        <a:ea typeface="Cambria Math" panose="02040503050406030204" pitchFamily="18" charset="0"/>
                      </a:rPr>
                      <m:t>𝚺</m:t>
                    </m:r>
                  </m:oMath>
                </a14:m>
                <a:r>
                  <a:rPr lang="zh-CN" altLang="en-US" b="1" dirty="0">
                    <a:solidFill>
                      <a:srgbClr val="0000FF"/>
                    </a:solidFill>
                    <a:latin typeface="华文中宋" panose="02010600040101010101" pitchFamily="2" charset="-122"/>
                    <a:ea typeface="华文中宋" panose="02010600040101010101" pitchFamily="2" charset="-122"/>
                  </a:rPr>
                  <a:t>表示所有这</a:t>
                </a:r>
                <a14:m>
                  <m:oMath xmlns:m="http://schemas.openxmlformats.org/officeDocument/2006/math">
                    <m:r>
                      <m:rPr>
                        <m:nor/>
                      </m:rPr>
                      <a:rPr lang="en-US" altLang="zh-CN" b="1" i="1">
                        <a:solidFill>
                          <a:srgbClr val="2B2BFF"/>
                        </a:solidFill>
                        <a:ea typeface="华文中宋" panose="02010600040101010101" pitchFamily="2" charset="-122"/>
                      </a:rPr>
                      <m:t>n</m:t>
                    </m:r>
                    <m:r>
                      <m:rPr>
                        <m:nor/>
                      </m:rPr>
                      <a:rPr lang="en-US" altLang="zh-CN" b="1" dirty="0">
                        <a:solidFill>
                          <a:srgbClr val="0000FF"/>
                        </a:solidFill>
                        <a:latin typeface="华文中宋" panose="02010600040101010101" pitchFamily="2" charset="-122"/>
                        <a:ea typeface="华文中宋" panose="02010600040101010101" pitchFamily="2" charset="-122"/>
                      </a:rPr>
                      <m:t>!</m:t>
                    </m:r>
                  </m:oMath>
                </a14:m>
                <a:r>
                  <a:rPr lang="zh-CN" altLang="en-US" b="1" dirty="0">
                    <a:solidFill>
                      <a:srgbClr val="0000FF"/>
                    </a:solidFill>
                    <a:latin typeface="华文中宋" panose="02010600040101010101" pitchFamily="2" charset="-122"/>
                    <a:ea typeface="华文中宋" panose="02010600040101010101" pitchFamily="2" charset="-122"/>
                  </a:rPr>
                  <a:t>项的代数和</a:t>
                </a:r>
                <a:r>
                  <a:rPr lang="en-US" altLang="zh-CN" b="1" dirty="0">
                    <a:ea typeface="华文中宋" panose="02010600040101010101" pitchFamily="2" charset="-122"/>
                    <a:cs typeface="Times New Roman" panose="02020603050405020304" pitchFamily="18" charset="0"/>
                  </a:rPr>
                  <a:t>. </a:t>
                </a:r>
                <a:r>
                  <a:rPr lang="en-US" altLang="zh-CN" b="1" i="1" dirty="0">
                    <a:ea typeface="华文中宋" panose="02010600040101010101" pitchFamily="2" charset="-122"/>
                    <a:cs typeface="Times New Roman" panose="02020603050405020304" pitchFamily="18" charset="0"/>
                  </a:rPr>
                  <a:t>n</a:t>
                </a:r>
                <a:r>
                  <a:rPr lang="zh-CN" altLang="en-US" b="1" dirty="0">
                    <a:latin typeface="华文中宋" panose="02010600040101010101" pitchFamily="2" charset="-122"/>
                    <a:ea typeface="华文中宋" panose="02010600040101010101" pitchFamily="2" charset="-122"/>
                  </a:rPr>
                  <a:t>阶行列式常记作</a:t>
                </a:r>
              </a:p>
            </p:txBody>
          </p:sp>
        </mc:Choice>
        <mc:Fallback xmlns="">
          <p:sp>
            <p:nvSpPr>
              <p:cNvPr id="16" name="文本框 15">
                <a:extLst>
                  <a:ext uri="{FF2B5EF4-FFF2-40B4-BE49-F238E27FC236}">
                    <a16:creationId xmlns:a16="http://schemas.microsoft.com/office/drawing/2014/main" id="{990C4194-30EC-A019-40E9-FFC21D52A775}"/>
                  </a:ext>
                </a:extLst>
              </p:cNvPr>
              <p:cNvSpPr txBox="1">
                <a:spLocks noRot="1" noChangeAspect="1" noMove="1" noResize="1" noEditPoints="1" noAdjustHandles="1" noChangeArrowheads="1" noChangeShapeType="1" noTextEdit="1"/>
              </p:cNvSpPr>
              <p:nvPr/>
            </p:nvSpPr>
            <p:spPr>
              <a:xfrm>
                <a:off x="199662" y="3789040"/>
                <a:ext cx="8913341" cy="954107"/>
              </a:xfrm>
              <a:prstGeom prst="rect">
                <a:avLst/>
              </a:prstGeom>
              <a:blipFill>
                <a:blip r:embed="rId9"/>
                <a:stretch>
                  <a:fillRect l="-1436" t="-7051" r="-821" b="-17308"/>
                </a:stretch>
              </a:blipFill>
            </p:spPr>
            <p:txBody>
              <a:bodyPr/>
              <a:lstStyle/>
              <a:p>
                <a:r>
                  <a:rPr lang="zh-CN" altLang="en-US">
                    <a:noFill/>
                  </a:rPr>
                  <a:t> </a:t>
                </a:r>
              </a:p>
            </p:txBody>
          </p:sp>
        </mc:Fallback>
      </mc:AlternateContent>
      <p:graphicFrame>
        <p:nvGraphicFramePr>
          <p:cNvPr id="17" name="Object 10">
            <a:extLst>
              <a:ext uri="{FF2B5EF4-FFF2-40B4-BE49-F238E27FC236}">
                <a16:creationId xmlns:a16="http://schemas.microsoft.com/office/drawing/2014/main" id="{24EFFF11-76B5-8FA6-BCC7-042DAC203196}"/>
              </a:ext>
            </a:extLst>
          </p:cNvPr>
          <p:cNvGraphicFramePr>
            <a:graphicFrameLocks noChangeAspect="1"/>
          </p:cNvGraphicFramePr>
          <p:nvPr>
            <p:extLst>
              <p:ext uri="{D42A27DB-BD31-4B8C-83A1-F6EECF244321}">
                <p14:modId xmlns:p14="http://schemas.microsoft.com/office/powerpoint/2010/main" val="735026730"/>
              </p:ext>
            </p:extLst>
          </p:nvPr>
        </p:nvGraphicFramePr>
        <p:xfrm>
          <a:off x="1667786" y="4725144"/>
          <a:ext cx="3440113" cy="1717675"/>
        </p:xfrm>
        <a:graphic>
          <a:graphicData uri="http://schemas.openxmlformats.org/presentationml/2006/ole">
            <mc:AlternateContent xmlns:mc="http://schemas.openxmlformats.org/markup-compatibility/2006">
              <mc:Choice xmlns:v="urn:schemas-microsoft-com:vml" Requires="v">
                <p:oleObj spid="_x0000_s6207" name="Equation" r:id="rId10" imgW="1600200" imgH="799920" progId="Equation.DSMT4">
                  <p:embed/>
                </p:oleObj>
              </mc:Choice>
              <mc:Fallback>
                <p:oleObj name="Equation" r:id="rId10" imgW="1600200" imgH="799920" progId="Equation.DSMT4">
                  <p:embed/>
                  <p:pic>
                    <p:nvPicPr>
                      <p:cNvPr id="43" name="Object 10">
                        <a:extLst>
                          <a:ext uri="{FF2B5EF4-FFF2-40B4-BE49-F238E27FC236}">
                            <a16:creationId xmlns:a16="http://schemas.microsoft.com/office/drawing/2014/main" id="{C1712E0F-64B2-4E8F-BBE0-90B7A283348A}"/>
                          </a:ext>
                        </a:extLst>
                      </p:cNvPr>
                      <p:cNvPicPr>
                        <a:picLocks noChangeAspect="1" noChangeArrowheads="1"/>
                      </p:cNvPicPr>
                      <p:nvPr/>
                    </p:nvPicPr>
                    <p:blipFill>
                      <a:blip r:embed="rId11"/>
                      <a:srcRect/>
                      <a:stretch>
                        <a:fillRect/>
                      </a:stretch>
                    </p:blipFill>
                    <p:spPr bwMode="auto">
                      <a:xfrm>
                        <a:off x="1667786" y="4725144"/>
                        <a:ext cx="3440113" cy="1717675"/>
                      </a:xfrm>
                      <a:prstGeom prst="rect">
                        <a:avLst/>
                      </a:prstGeom>
                      <a:noFill/>
                      <a:ln>
                        <a:noFill/>
                      </a:ln>
                    </p:spPr>
                  </p:pic>
                </p:oleObj>
              </mc:Fallback>
            </mc:AlternateContent>
          </a:graphicData>
        </a:graphic>
      </p:graphicFrame>
      <p:sp>
        <p:nvSpPr>
          <p:cNvPr id="19" name="文本框 18">
            <a:extLst>
              <a:ext uri="{FF2B5EF4-FFF2-40B4-BE49-F238E27FC236}">
                <a16:creationId xmlns:a16="http://schemas.microsoft.com/office/drawing/2014/main" id="{3A0F52DF-9603-447A-334E-CED9CC43256D}"/>
              </a:ext>
            </a:extLst>
          </p:cNvPr>
          <p:cNvSpPr txBox="1"/>
          <p:nvPr/>
        </p:nvSpPr>
        <p:spPr>
          <a:xfrm>
            <a:off x="5147915" y="5301208"/>
            <a:ext cx="3440113"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简记为</a:t>
            </a:r>
            <a:r>
              <a:rPr lang="en-US" altLang="zh-CN" b="1" dirty="0">
                <a:ea typeface="华文中宋" panose="02010600040101010101" pitchFamily="2" charset="-122"/>
              </a:rPr>
              <a:t>det(</a:t>
            </a:r>
            <a:r>
              <a:rPr lang="en-US" altLang="zh-CN" b="1" i="1" dirty="0" err="1">
                <a:ea typeface="华文中宋" panose="02010600040101010101" pitchFamily="2" charset="-122"/>
              </a:rPr>
              <a:t>a</a:t>
            </a:r>
            <a:r>
              <a:rPr lang="en-US" altLang="zh-CN" b="1" i="1" baseline="-25000" dirty="0" err="1">
                <a:ea typeface="华文中宋" panose="02010600040101010101" pitchFamily="2" charset="-122"/>
              </a:rPr>
              <a:t>ij</a:t>
            </a:r>
            <a:r>
              <a:rPr lang="en-US" altLang="zh-CN" b="1" dirty="0">
                <a:ea typeface="华文中宋" panose="02010600040101010101" pitchFamily="2" charset="-122"/>
              </a:rPr>
              <a:t>)</a:t>
            </a:r>
            <a:r>
              <a:rPr lang="en-US" altLang="zh-CN" b="1" i="1" dirty="0">
                <a:ea typeface="华文中宋" panose="02010600040101010101" pitchFamily="2" charset="-122"/>
              </a:rPr>
              <a:t>.</a:t>
            </a:r>
            <a:endParaRPr lang="zh-CN" altLang="en-US" b="1" i="1" dirty="0">
              <a:ea typeface="华文中宋" panose="02010600040101010101" pitchFamily="2" charset="-122"/>
            </a:endParaRPr>
          </a:p>
        </p:txBody>
      </p:sp>
      <p:sp>
        <p:nvSpPr>
          <p:cNvPr id="5" name="文本框 4">
            <a:extLst>
              <a:ext uri="{FF2B5EF4-FFF2-40B4-BE49-F238E27FC236}">
                <a16:creationId xmlns:a16="http://schemas.microsoft.com/office/drawing/2014/main" id="{48E5AF16-BE1C-6100-A39B-8ABC2DB436FF}"/>
              </a:ext>
            </a:extLst>
          </p:cNvPr>
          <p:cNvSpPr txBox="1"/>
          <p:nvPr/>
        </p:nvSpPr>
        <p:spPr>
          <a:xfrm>
            <a:off x="-88370" y="573315"/>
            <a:ext cx="1564026" cy="523220"/>
          </a:xfrm>
          <a:prstGeom prst="rect">
            <a:avLst/>
          </a:prstGeom>
          <a:noFill/>
        </p:spPr>
        <p:txBody>
          <a:bodyPr wrap="square">
            <a:spAutoFit/>
          </a:bodyPr>
          <a:lstStyle/>
          <a:p>
            <a:r>
              <a:rPr lang="zh-CN" altLang="en-US" b="1" dirty="0">
                <a:solidFill>
                  <a:srgbClr val="C00000"/>
                </a:solidFill>
                <a:latin typeface="华文中宋" panose="02010600040101010101" pitchFamily="2" charset="-122"/>
                <a:ea typeface="华文中宋" panose="02010600040101010101" pitchFamily="2" charset="-122"/>
              </a:rPr>
              <a:t>定义</a:t>
            </a:r>
            <a:r>
              <a:rPr lang="en-US" altLang="zh-CN" b="1" dirty="0">
                <a:solidFill>
                  <a:srgbClr val="C00000"/>
                </a:solidFill>
                <a:latin typeface="华文中宋" panose="02010600040101010101" pitchFamily="2" charset="-122"/>
                <a:ea typeface="华文中宋" panose="02010600040101010101" pitchFamily="2" charset="-122"/>
              </a:rPr>
              <a:t>1.</a:t>
            </a:r>
            <a:r>
              <a:rPr lang="en-US" altLang="zh-CN" b="1" dirty="0">
                <a:solidFill>
                  <a:srgbClr val="C00000"/>
                </a:solidFill>
                <a:ea typeface="华文中宋" panose="02010600040101010101" pitchFamily="2" charset="-122"/>
                <a:cs typeface="Times New Roman" panose="02020603050405020304" pitchFamily="18" charset="0"/>
              </a:rPr>
              <a:t>4</a:t>
            </a:r>
            <a:r>
              <a:rPr lang="en-US" altLang="zh-CN" b="1" dirty="0">
                <a:solidFill>
                  <a:srgbClr val="C00000"/>
                </a:solidFill>
                <a:latin typeface="华文中宋" panose="02010600040101010101" pitchFamily="2" charset="-122"/>
                <a:ea typeface="华文中宋" panose="02010600040101010101" pitchFamily="2" charset="-122"/>
              </a:rPr>
              <a:t> </a:t>
            </a:r>
            <a:endParaRPr lang="zh-CN" altLang="en-US" dirty="0">
              <a:solidFill>
                <a:srgbClr val="C00000"/>
              </a:solidFill>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225"/>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1725"/>
                            </p:stCondLst>
                            <p:childTnLst>
                              <p:par>
                                <p:cTn id="18" presetID="10" presetClass="entr" presetSubtype="0" fill="hold" grpId="0" nodeType="afterEffect">
                                  <p:stCondLst>
                                    <p:cond delay="0"/>
                                  </p:stCondLst>
                                  <p:iterate type="lt">
                                    <p:tmPct val="5000"/>
                                  </p:iterate>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iterate type="lt">
                                    <p:tmPct val="5000"/>
                                  </p:iterate>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2000"/>
                                        <p:tgtEl>
                                          <p:spTgt spid="17"/>
                                        </p:tgtEl>
                                      </p:cBhvr>
                                    </p:animEffect>
                                  </p:childTnLst>
                                </p:cTn>
                              </p:par>
                            </p:childTnLst>
                          </p:cTn>
                        </p:par>
                        <p:par>
                          <p:cTn id="35" fill="hold">
                            <p:stCondLst>
                              <p:cond delay="2000"/>
                            </p:stCondLst>
                            <p:childTnLst>
                              <p:par>
                                <p:cTn id="36" presetID="10" presetClass="entr" presetSubtype="0" fill="hold" grpId="0" nodeType="afterEffect">
                                  <p:stCondLst>
                                    <p:cond delay="0"/>
                                  </p:stCondLst>
                                  <p:iterate type="lt">
                                    <p:tmPct val="5000"/>
                                  </p:iterate>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6" grpId="0"/>
      <p:bldP spid="19"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0">
            <a:hlinkClick r:id="rId3" action="ppaction://hlinksldjump"/>
            <a:extLst>
              <a:ext uri="{FF2B5EF4-FFF2-40B4-BE49-F238E27FC236}">
                <a16:creationId xmlns:a16="http://schemas.microsoft.com/office/drawing/2014/main" id="{CA894A7D-A18E-43D3-3462-CCD4561FC727}"/>
              </a:ext>
            </a:extLst>
          </p:cNvPr>
          <p:cNvSpPr>
            <a:spLocks noChangeArrowheads="1"/>
          </p:cNvSpPr>
          <p:nvPr/>
        </p:nvSpPr>
        <p:spPr bwMode="auto">
          <a:xfrm>
            <a:off x="457200" y="288925"/>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4" name="Rectangle 30">
            <a:extLst>
              <a:ext uri="{FF2B5EF4-FFF2-40B4-BE49-F238E27FC236}">
                <a16:creationId xmlns:a16="http://schemas.microsoft.com/office/drawing/2014/main" id="{9EF7652B-6530-50C2-E0A2-7CC41FC266A9}"/>
              </a:ext>
            </a:extLst>
          </p:cNvPr>
          <p:cNvSpPr>
            <a:spLocks noChangeArrowheads="1"/>
          </p:cNvSpPr>
          <p:nvPr/>
        </p:nvSpPr>
        <p:spPr bwMode="auto">
          <a:xfrm>
            <a:off x="0" y="-14259"/>
            <a:ext cx="7907711" cy="493287"/>
          </a:xfrm>
          <a:prstGeom prst="rect">
            <a:avLst/>
          </a:prstGeom>
          <a:noFill/>
          <a:ln>
            <a:noFill/>
          </a:ln>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实践问题：上</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下</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三角行列式及对角行列式的应用</a:t>
            </a:r>
          </a:p>
        </p:txBody>
      </p:sp>
      <p:sp>
        <p:nvSpPr>
          <p:cNvPr id="11" name="文本框 10">
            <a:extLst>
              <a:ext uri="{FF2B5EF4-FFF2-40B4-BE49-F238E27FC236}">
                <a16:creationId xmlns:a16="http://schemas.microsoft.com/office/drawing/2014/main" id="{9F192D97-4C45-14DF-E70A-99913BC14394}"/>
              </a:ext>
            </a:extLst>
          </p:cNvPr>
          <p:cNvSpPr txBox="1"/>
          <p:nvPr/>
        </p:nvSpPr>
        <p:spPr>
          <a:xfrm>
            <a:off x="274679" y="908720"/>
            <a:ext cx="4032249"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注意到三阶行列式</a:t>
            </a:r>
          </a:p>
        </p:txBody>
      </p:sp>
      <p:graphicFrame>
        <p:nvGraphicFramePr>
          <p:cNvPr id="12" name="Object 6">
            <a:extLst>
              <a:ext uri="{FF2B5EF4-FFF2-40B4-BE49-F238E27FC236}">
                <a16:creationId xmlns:a16="http://schemas.microsoft.com/office/drawing/2014/main" id="{6AF42EAC-9B69-BA5F-CDB9-D511630ED6F4}"/>
              </a:ext>
            </a:extLst>
          </p:cNvPr>
          <p:cNvGraphicFramePr>
            <a:graphicFrameLocks noChangeAspect="1"/>
          </p:cNvGraphicFramePr>
          <p:nvPr>
            <p:extLst>
              <p:ext uri="{D42A27DB-BD31-4B8C-83A1-F6EECF244321}">
                <p14:modId xmlns:p14="http://schemas.microsoft.com/office/powerpoint/2010/main" val="3975804979"/>
              </p:ext>
            </p:extLst>
          </p:nvPr>
        </p:nvGraphicFramePr>
        <p:xfrm>
          <a:off x="239167" y="1446060"/>
          <a:ext cx="2460625" cy="1577975"/>
        </p:xfrm>
        <a:graphic>
          <a:graphicData uri="http://schemas.openxmlformats.org/presentationml/2006/ole">
            <mc:AlternateContent xmlns:mc="http://schemas.openxmlformats.org/markup-compatibility/2006">
              <mc:Choice xmlns:v="urn:schemas-microsoft-com:vml" Requires="v">
                <p:oleObj spid="_x0000_s7269" name="Equation" r:id="rId4" imgW="2806560" imgH="1574640" progId="Equation.DSMT4">
                  <p:embed/>
                </p:oleObj>
              </mc:Choice>
              <mc:Fallback>
                <p:oleObj name="Equation" r:id="rId4" imgW="2806560" imgH="1574640" progId="Equation.DSMT4">
                  <p:embed/>
                  <p:pic>
                    <p:nvPicPr>
                      <p:cNvPr id="12" name="Object 6">
                        <a:extLst>
                          <a:ext uri="{FF2B5EF4-FFF2-40B4-BE49-F238E27FC236}">
                            <a16:creationId xmlns:a16="http://schemas.microsoft.com/office/drawing/2014/main" id="{6AF42EAC-9B69-BA5F-CDB9-D511630ED6F4}"/>
                          </a:ext>
                        </a:extLst>
                      </p:cNvPr>
                      <p:cNvPicPr>
                        <a:picLocks noChangeAspect="1" noChangeArrowheads="1"/>
                      </p:cNvPicPr>
                      <p:nvPr/>
                    </p:nvPicPr>
                    <p:blipFill>
                      <a:blip r:embed="rId5"/>
                      <a:srcRect/>
                      <a:stretch>
                        <a:fillRect/>
                      </a:stretch>
                    </p:blipFill>
                    <p:spPr bwMode="auto">
                      <a:xfrm>
                        <a:off x="239167" y="1446060"/>
                        <a:ext cx="2460625" cy="1577975"/>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5C78A5DD-E9F1-DB46-F38A-190077F47AFA}"/>
                  </a:ext>
                </a:extLst>
              </p:cNvPr>
              <p:cNvSpPr txBox="1"/>
              <p:nvPr/>
            </p:nvSpPr>
            <p:spPr>
              <a:xfrm>
                <a:off x="446682" y="5561603"/>
                <a:ext cx="8157766"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由此可得</a:t>
                </a:r>
                <a14:m>
                  <m:oMath xmlns:m="http://schemas.openxmlformats.org/officeDocument/2006/math">
                    <m:r>
                      <m:rPr>
                        <m:nor/>
                      </m:rPr>
                      <a:rPr lang="en-US" altLang="zh-CN" b="1" i="1"/>
                      <m:t>n</m:t>
                    </m:r>
                  </m:oMath>
                </a14:m>
                <a:r>
                  <a:rPr lang="zh-CN" altLang="en-US" b="1" dirty="0">
                    <a:latin typeface="华文中宋" panose="02010600040101010101" pitchFamily="2" charset="-122"/>
                    <a:ea typeface="华文中宋" panose="02010600040101010101" pitchFamily="2" charset="-122"/>
                  </a:rPr>
                  <a:t>阶行列式的另一个定义</a:t>
                </a:r>
                <a:r>
                  <a:rPr lang="en-US" altLang="zh-CN" b="1" dirty="0">
                    <a:ea typeface="华文中宋" panose="02010600040101010101" pitchFamily="2" charset="-122"/>
                    <a:cs typeface="Times New Roman" panose="02020603050405020304" pitchFamily="18" charset="0"/>
                  </a:rPr>
                  <a:t>.</a:t>
                </a:r>
                <a:endParaRPr lang="zh-CN" altLang="en-US" b="1" dirty="0">
                  <a:ea typeface="华文中宋" panose="02010600040101010101" pitchFamily="2" charset="-122"/>
                  <a:cs typeface="Times New Roman" panose="02020603050405020304" pitchFamily="18" charset="0"/>
                </a:endParaRPr>
              </a:p>
            </p:txBody>
          </p:sp>
        </mc:Choice>
        <mc:Fallback xmlns="">
          <p:sp>
            <p:nvSpPr>
              <p:cNvPr id="23" name="文本框 22">
                <a:extLst>
                  <a:ext uri="{FF2B5EF4-FFF2-40B4-BE49-F238E27FC236}">
                    <a16:creationId xmlns:a16="http://schemas.microsoft.com/office/drawing/2014/main" id="{5C78A5DD-E9F1-DB46-F38A-190077F47AFA}"/>
                  </a:ext>
                </a:extLst>
              </p:cNvPr>
              <p:cNvSpPr txBox="1">
                <a:spLocks noRot="1" noChangeAspect="1" noMove="1" noResize="1" noEditPoints="1" noAdjustHandles="1" noChangeArrowheads="1" noChangeShapeType="1" noTextEdit="1"/>
              </p:cNvSpPr>
              <p:nvPr/>
            </p:nvSpPr>
            <p:spPr>
              <a:xfrm>
                <a:off x="446682" y="5561603"/>
                <a:ext cx="8157766" cy="523220"/>
              </a:xfrm>
              <a:prstGeom prst="rect">
                <a:avLst/>
              </a:prstGeom>
              <a:blipFill>
                <a:blip r:embed="rId6"/>
                <a:stretch>
                  <a:fillRect l="-1495" t="-11628" b="-313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2067C147-4654-7817-97BC-B88D551489EF}"/>
                  </a:ext>
                </a:extLst>
              </p:cNvPr>
              <p:cNvSpPr txBox="1"/>
              <p:nvPr/>
            </p:nvSpPr>
            <p:spPr>
              <a:xfrm>
                <a:off x="467544" y="4921483"/>
                <a:ext cx="4585446"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其中</a:t>
                </a:r>
                <a:r>
                  <a:rPr lang="en-US" altLang="zh-CN" b="1" i="1" dirty="0">
                    <a:ea typeface="华文中宋" panose="02010600040101010101" pitchFamily="2" charset="-122"/>
                  </a:rPr>
                  <a:t>t=</a:t>
                </a:r>
                <a14:m>
                  <m:oMath xmlns:m="http://schemas.openxmlformats.org/officeDocument/2006/math">
                    <m:r>
                      <a:rPr lang="zh-CN" altLang="zh-CN" b="1" i="1">
                        <a:latin typeface="Cambria Math" panose="02040503050406030204" pitchFamily="18" charset="0"/>
                        <a:ea typeface="华文中宋" panose="02010600040101010101" pitchFamily="2" charset="-122"/>
                      </a:rPr>
                      <m:t>𝝉</m:t>
                    </m:r>
                    <m:r>
                      <m:rPr>
                        <m:nor/>
                      </m:rPr>
                      <a:rPr lang="en-US" altLang="zh-CN" b="1">
                        <a:ea typeface="华文中宋" panose="02010600040101010101" pitchFamily="2" charset="-122"/>
                      </a:rPr>
                      <m:t>(</m:t>
                    </m:r>
                    <m:r>
                      <m:rPr>
                        <m:nor/>
                      </m:rPr>
                      <a:rPr lang="en-US" altLang="zh-CN" b="1" i="1">
                        <a:ea typeface="华文中宋" panose="02010600040101010101" pitchFamily="2" charset="-122"/>
                      </a:rPr>
                      <m:t>i</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 </m:t>
                    </m:r>
                    <m:r>
                      <m:rPr>
                        <m:nor/>
                      </m:rPr>
                      <a:rPr lang="en-US" altLang="zh-CN" b="1" i="1">
                        <a:ea typeface="华文中宋" panose="02010600040101010101" pitchFamily="2" charset="-122"/>
                      </a:rPr>
                      <m:t>i</m:t>
                    </m:r>
                    <m:r>
                      <m:rPr>
                        <m:nor/>
                      </m:rPr>
                      <a:rPr lang="en-US" altLang="zh-CN" b="1" baseline="-25000">
                        <a:ea typeface="华文中宋" panose="02010600040101010101" pitchFamily="2" charset="-122"/>
                      </a:rPr>
                      <m:t>2</m:t>
                    </m:r>
                    <m:r>
                      <m:rPr>
                        <m:nor/>
                      </m:rPr>
                      <a:rPr lang="en-US" altLang="zh-CN" b="1" i="1">
                        <a:ea typeface="华文中宋" panose="02010600040101010101" pitchFamily="2" charset="-122"/>
                      </a:rPr>
                      <m:t> …</m:t>
                    </m:r>
                    <m:r>
                      <m:rPr>
                        <m:nor/>
                      </m:rPr>
                      <a:rPr lang="en-US" altLang="zh-CN" b="1" i="1" smtClean="0">
                        <a:ea typeface="华文中宋" panose="02010600040101010101" pitchFamily="2" charset="-122"/>
                      </a:rPr>
                      <m:t> </m:t>
                    </m:r>
                    <m:r>
                      <m:rPr>
                        <m:nor/>
                      </m:rPr>
                      <a:rPr lang="en-US" altLang="zh-CN" b="1" i="1">
                        <a:ea typeface="华文中宋" panose="02010600040101010101" pitchFamily="2" charset="-122"/>
                      </a:rPr>
                      <m:t>i</m:t>
                    </m:r>
                    <m:r>
                      <m:rPr>
                        <m:nor/>
                      </m:rPr>
                      <a:rPr lang="en-US" altLang="zh-CN" b="1" i="1" baseline="-25000" smtClean="0">
                        <a:solidFill>
                          <a:schemeClr val="tx1"/>
                        </a:solidFill>
                        <a:ea typeface="华文中宋" panose="02010600040101010101" pitchFamily="2" charset="-122"/>
                      </a:rPr>
                      <m:t>n</m:t>
                    </m:r>
                    <m:r>
                      <m:rPr>
                        <m:nor/>
                      </m:rPr>
                      <a:rPr lang="en-US" altLang="zh-CN" b="1">
                        <a:ea typeface="华文中宋" panose="02010600040101010101" pitchFamily="2" charset="-122"/>
                      </a:rPr>
                      <m:t>)</m:t>
                    </m:r>
                  </m:oMath>
                </a14:m>
                <a:r>
                  <a:rPr lang="en-US" altLang="zh-CN" b="1" i="1" dirty="0">
                    <a:ea typeface="华文中宋" panose="02010600040101010101" pitchFamily="2" charset="-122"/>
                  </a:rPr>
                  <a:t>.</a:t>
                </a:r>
              </a:p>
            </p:txBody>
          </p:sp>
        </mc:Choice>
        <mc:Fallback xmlns="">
          <p:sp>
            <p:nvSpPr>
              <p:cNvPr id="9" name="文本框 8">
                <a:extLst>
                  <a:ext uri="{FF2B5EF4-FFF2-40B4-BE49-F238E27FC236}">
                    <a16:creationId xmlns:a16="http://schemas.microsoft.com/office/drawing/2014/main" id="{2067C147-4654-7817-97BC-B88D551489EF}"/>
                  </a:ext>
                </a:extLst>
              </p:cNvPr>
              <p:cNvSpPr txBox="1">
                <a:spLocks noRot="1" noChangeAspect="1" noMove="1" noResize="1" noEditPoints="1" noAdjustHandles="1" noChangeArrowheads="1" noChangeShapeType="1" noTextEdit="1"/>
              </p:cNvSpPr>
              <p:nvPr/>
            </p:nvSpPr>
            <p:spPr>
              <a:xfrm>
                <a:off x="467544" y="4921483"/>
                <a:ext cx="4585446" cy="523220"/>
              </a:xfrm>
              <a:prstGeom prst="rect">
                <a:avLst/>
              </a:prstGeom>
              <a:blipFill>
                <a:blip r:embed="rId7"/>
                <a:stretch>
                  <a:fillRect l="-2793" t="-11628" b="-31395"/>
                </a:stretch>
              </a:blipFill>
            </p:spPr>
            <p:txBody>
              <a:bodyPr/>
              <a:lstStyle/>
              <a:p>
                <a:r>
                  <a:rPr lang="zh-CN" altLang="en-US">
                    <a:noFill/>
                  </a:rPr>
                  <a:t> </a:t>
                </a:r>
              </a:p>
            </p:txBody>
          </p:sp>
        </mc:Fallback>
      </mc:AlternateContent>
      <p:graphicFrame>
        <p:nvGraphicFramePr>
          <p:cNvPr id="10" name="Object 6">
            <a:extLst>
              <a:ext uri="{FF2B5EF4-FFF2-40B4-BE49-F238E27FC236}">
                <a16:creationId xmlns:a16="http://schemas.microsoft.com/office/drawing/2014/main" id="{7332688E-7782-D1A2-A261-ED0F3CB8BF96}"/>
              </a:ext>
            </a:extLst>
          </p:cNvPr>
          <p:cNvGraphicFramePr>
            <a:graphicFrameLocks noChangeAspect="1"/>
          </p:cNvGraphicFramePr>
          <p:nvPr>
            <p:extLst>
              <p:ext uri="{D42A27DB-BD31-4B8C-83A1-F6EECF244321}">
                <p14:modId xmlns:p14="http://schemas.microsoft.com/office/powerpoint/2010/main" val="3284476265"/>
              </p:ext>
            </p:extLst>
          </p:nvPr>
        </p:nvGraphicFramePr>
        <p:xfrm>
          <a:off x="2915816" y="1937554"/>
          <a:ext cx="2682875" cy="574675"/>
        </p:xfrm>
        <a:graphic>
          <a:graphicData uri="http://schemas.openxmlformats.org/presentationml/2006/ole">
            <mc:AlternateContent xmlns:mc="http://schemas.openxmlformats.org/markup-compatibility/2006">
              <mc:Choice xmlns:v="urn:schemas-microsoft-com:vml" Requires="v">
                <p:oleObj spid="_x0000_s7270" name="Equation" r:id="rId8" imgW="3060360" imgH="571320" progId="Equation.DSMT4">
                  <p:embed/>
                </p:oleObj>
              </mc:Choice>
              <mc:Fallback>
                <p:oleObj name="Equation" r:id="rId8" imgW="3060360" imgH="571320" progId="Equation.DSMT4">
                  <p:embed/>
                  <p:pic>
                    <p:nvPicPr>
                      <p:cNvPr id="10" name="Object 6">
                        <a:extLst>
                          <a:ext uri="{FF2B5EF4-FFF2-40B4-BE49-F238E27FC236}">
                            <a16:creationId xmlns:a16="http://schemas.microsoft.com/office/drawing/2014/main" id="{7332688E-7782-D1A2-A261-ED0F3CB8BF96}"/>
                          </a:ext>
                        </a:extLst>
                      </p:cNvPr>
                      <p:cNvPicPr>
                        <a:picLocks noChangeAspect="1" noChangeArrowheads="1"/>
                      </p:cNvPicPr>
                      <p:nvPr/>
                    </p:nvPicPr>
                    <p:blipFill>
                      <a:blip r:embed="rId9"/>
                      <a:srcRect/>
                      <a:stretch>
                        <a:fillRect/>
                      </a:stretch>
                    </p:blipFill>
                    <p:spPr bwMode="auto">
                      <a:xfrm>
                        <a:off x="2915816" y="1937554"/>
                        <a:ext cx="2682875" cy="574675"/>
                      </a:xfrm>
                      <a:prstGeom prst="rect">
                        <a:avLst/>
                      </a:prstGeom>
                      <a:noFill/>
                      <a:ln>
                        <a:noFill/>
                      </a:ln>
                      <a:effectLst/>
                    </p:spPr>
                  </p:pic>
                </p:oleObj>
              </mc:Fallback>
            </mc:AlternateContent>
          </a:graphicData>
        </a:graphic>
      </p:graphicFrame>
      <p:graphicFrame>
        <p:nvGraphicFramePr>
          <p:cNvPr id="13" name="Object 6">
            <a:extLst>
              <a:ext uri="{FF2B5EF4-FFF2-40B4-BE49-F238E27FC236}">
                <a16:creationId xmlns:a16="http://schemas.microsoft.com/office/drawing/2014/main" id="{19F292C9-EF3F-3F0E-5927-B3ABAF82E3A6}"/>
              </a:ext>
            </a:extLst>
          </p:cNvPr>
          <p:cNvGraphicFramePr>
            <a:graphicFrameLocks noChangeAspect="1"/>
          </p:cNvGraphicFramePr>
          <p:nvPr>
            <p:extLst>
              <p:ext uri="{D42A27DB-BD31-4B8C-83A1-F6EECF244321}">
                <p14:modId xmlns:p14="http://schemas.microsoft.com/office/powerpoint/2010/main" val="2745652728"/>
              </p:ext>
            </p:extLst>
          </p:nvPr>
        </p:nvGraphicFramePr>
        <p:xfrm>
          <a:off x="534575" y="3168051"/>
          <a:ext cx="8507412" cy="433388"/>
        </p:xfrm>
        <a:graphic>
          <a:graphicData uri="http://schemas.openxmlformats.org/presentationml/2006/ole">
            <mc:AlternateContent xmlns:mc="http://schemas.openxmlformats.org/markup-compatibility/2006">
              <mc:Choice xmlns:v="urn:schemas-microsoft-com:vml" Requires="v">
                <p:oleObj spid="_x0000_s7271" name="Equation" r:id="rId10" imgW="9702720" imgH="431640" progId="Equation.DSMT4">
                  <p:embed/>
                </p:oleObj>
              </mc:Choice>
              <mc:Fallback>
                <p:oleObj name="Equation" r:id="rId10" imgW="9702720" imgH="431640" progId="Equation.DSMT4">
                  <p:embed/>
                  <p:pic>
                    <p:nvPicPr>
                      <p:cNvPr id="13" name="Object 6">
                        <a:extLst>
                          <a:ext uri="{FF2B5EF4-FFF2-40B4-BE49-F238E27FC236}">
                            <a16:creationId xmlns:a16="http://schemas.microsoft.com/office/drawing/2014/main" id="{19F292C9-EF3F-3F0E-5927-B3ABAF82E3A6}"/>
                          </a:ext>
                        </a:extLst>
                      </p:cNvPr>
                      <p:cNvPicPr>
                        <a:picLocks noChangeAspect="1" noChangeArrowheads="1"/>
                      </p:cNvPicPr>
                      <p:nvPr/>
                    </p:nvPicPr>
                    <p:blipFill>
                      <a:blip r:embed="rId11"/>
                      <a:srcRect/>
                      <a:stretch>
                        <a:fillRect/>
                      </a:stretch>
                    </p:blipFill>
                    <p:spPr bwMode="auto">
                      <a:xfrm>
                        <a:off x="534575" y="3168051"/>
                        <a:ext cx="8507412" cy="433388"/>
                      </a:xfrm>
                      <a:prstGeom prst="rect">
                        <a:avLst/>
                      </a:prstGeom>
                      <a:noFill/>
                      <a:ln>
                        <a:noFill/>
                      </a:ln>
                      <a:effectLst/>
                    </p:spPr>
                  </p:pic>
                </p:oleObj>
              </mc:Fallback>
            </mc:AlternateContent>
          </a:graphicData>
        </a:graphic>
      </p:graphicFrame>
      <p:graphicFrame>
        <p:nvGraphicFramePr>
          <p:cNvPr id="14" name="Object 6">
            <a:extLst>
              <a:ext uri="{FF2B5EF4-FFF2-40B4-BE49-F238E27FC236}">
                <a16:creationId xmlns:a16="http://schemas.microsoft.com/office/drawing/2014/main" id="{E120D7EC-3921-0AB2-90ED-492801144635}"/>
              </a:ext>
            </a:extLst>
          </p:cNvPr>
          <p:cNvGraphicFramePr>
            <a:graphicFrameLocks noChangeAspect="1"/>
          </p:cNvGraphicFramePr>
          <p:nvPr>
            <p:extLst>
              <p:ext uri="{D42A27DB-BD31-4B8C-83A1-F6EECF244321}">
                <p14:modId xmlns:p14="http://schemas.microsoft.com/office/powerpoint/2010/main" val="817603035"/>
              </p:ext>
            </p:extLst>
          </p:nvPr>
        </p:nvGraphicFramePr>
        <p:xfrm>
          <a:off x="534575" y="3744115"/>
          <a:ext cx="8507412" cy="433388"/>
        </p:xfrm>
        <a:graphic>
          <a:graphicData uri="http://schemas.openxmlformats.org/presentationml/2006/ole">
            <mc:AlternateContent xmlns:mc="http://schemas.openxmlformats.org/markup-compatibility/2006">
              <mc:Choice xmlns:v="urn:schemas-microsoft-com:vml" Requires="v">
                <p:oleObj spid="_x0000_s7272" name="Equation" r:id="rId12" imgW="9702720" imgH="431640" progId="Equation.DSMT4">
                  <p:embed/>
                </p:oleObj>
              </mc:Choice>
              <mc:Fallback>
                <p:oleObj name="Equation" r:id="rId12" imgW="9702720" imgH="431640" progId="Equation.DSMT4">
                  <p:embed/>
                  <p:pic>
                    <p:nvPicPr>
                      <p:cNvPr id="14" name="Object 6">
                        <a:extLst>
                          <a:ext uri="{FF2B5EF4-FFF2-40B4-BE49-F238E27FC236}">
                            <a16:creationId xmlns:a16="http://schemas.microsoft.com/office/drawing/2014/main" id="{E120D7EC-3921-0AB2-90ED-492801144635}"/>
                          </a:ext>
                        </a:extLst>
                      </p:cNvPr>
                      <p:cNvPicPr>
                        <a:picLocks noChangeAspect="1" noChangeArrowheads="1"/>
                      </p:cNvPicPr>
                      <p:nvPr/>
                    </p:nvPicPr>
                    <p:blipFill>
                      <a:blip r:embed="rId13"/>
                      <a:srcRect/>
                      <a:stretch>
                        <a:fillRect/>
                      </a:stretch>
                    </p:blipFill>
                    <p:spPr bwMode="auto">
                      <a:xfrm>
                        <a:off x="534575" y="3744115"/>
                        <a:ext cx="8507412" cy="433388"/>
                      </a:xfrm>
                      <a:prstGeom prst="rect">
                        <a:avLst/>
                      </a:prstGeom>
                      <a:noFill/>
                      <a:ln>
                        <a:noFill/>
                      </a:ln>
                      <a:effectLst/>
                    </p:spPr>
                  </p:pic>
                </p:oleObj>
              </mc:Fallback>
            </mc:AlternateContent>
          </a:graphicData>
        </a:graphic>
      </p:graphicFrame>
      <p:graphicFrame>
        <p:nvGraphicFramePr>
          <p:cNvPr id="15" name="Object 6">
            <a:extLst>
              <a:ext uri="{FF2B5EF4-FFF2-40B4-BE49-F238E27FC236}">
                <a16:creationId xmlns:a16="http://schemas.microsoft.com/office/drawing/2014/main" id="{6A4D5FC1-F193-95E9-666E-0E2510F872CA}"/>
              </a:ext>
            </a:extLst>
          </p:cNvPr>
          <p:cNvGraphicFramePr>
            <a:graphicFrameLocks noChangeAspect="1"/>
          </p:cNvGraphicFramePr>
          <p:nvPr>
            <p:extLst>
              <p:ext uri="{D42A27DB-BD31-4B8C-83A1-F6EECF244321}">
                <p14:modId xmlns:p14="http://schemas.microsoft.com/office/powerpoint/2010/main" val="3231094739"/>
              </p:ext>
            </p:extLst>
          </p:nvPr>
        </p:nvGraphicFramePr>
        <p:xfrm>
          <a:off x="542925" y="4170363"/>
          <a:ext cx="2640013" cy="636587"/>
        </p:xfrm>
        <a:graphic>
          <a:graphicData uri="http://schemas.openxmlformats.org/presentationml/2006/ole">
            <mc:AlternateContent xmlns:mc="http://schemas.openxmlformats.org/markup-compatibility/2006">
              <mc:Choice xmlns:v="urn:schemas-microsoft-com:vml" Requires="v">
                <p:oleObj spid="_x0000_s7273" name="Equation" r:id="rId14" imgW="3009600" imgH="634680" progId="Equation.DSMT4">
                  <p:embed/>
                </p:oleObj>
              </mc:Choice>
              <mc:Fallback>
                <p:oleObj name="Equation" r:id="rId14" imgW="3009600" imgH="634680" progId="Equation.DSMT4">
                  <p:embed/>
                  <p:pic>
                    <p:nvPicPr>
                      <p:cNvPr id="15" name="Object 6">
                        <a:extLst>
                          <a:ext uri="{FF2B5EF4-FFF2-40B4-BE49-F238E27FC236}">
                            <a16:creationId xmlns:a16="http://schemas.microsoft.com/office/drawing/2014/main" id="{6A4D5FC1-F193-95E9-666E-0E2510F872CA}"/>
                          </a:ext>
                        </a:extLst>
                      </p:cNvPr>
                      <p:cNvPicPr>
                        <a:picLocks noChangeAspect="1" noChangeArrowheads="1"/>
                      </p:cNvPicPr>
                      <p:nvPr/>
                    </p:nvPicPr>
                    <p:blipFill>
                      <a:blip r:embed="rId15"/>
                      <a:srcRect/>
                      <a:stretch>
                        <a:fillRect/>
                      </a:stretch>
                    </p:blipFill>
                    <p:spPr bwMode="auto">
                      <a:xfrm>
                        <a:off x="542925" y="4170363"/>
                        <a:ext cx="2640013" cy="6365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8547154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500"/>
                            </p:stCondLst>
                            <p:childTnLst>
                              <p:par>
                                <p:cTn id="29" presetID="10" presetClass="entr" presetSubtype="0" fill="hold" grpId="0" nodeType="afterEffect">
                                  <p:stCondLst>
                                    <p:cond delay="0"/>
                                  </p:stCondLst>
                                  <p:iterate type="lt">
                                    <p:tmPct val="5000"/>
                                  </p:iterate>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iterate type="lt">
                                    <p:tmPct val="5000"/>
                                  </p:iterate>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0">
            <a:hlinkClick r:id="rId3" action="ppaction://hlinksldjump"/>
            <a:extLst>
              <a:ext uri="{FF2B5EF4-FFF2-40B4-BE49-F238E27FC236}">
                <a16:creationId xmlns:a16="http://schemas.microsoft.com/office/drawing/2014/main" id="{CA894A7D-A18E-43D3-3462-CCD4561FC727}"/>
              </a:ext>
            </a:extLst>
          </p:cNvPr>
          <p:cNvSpPr>
            <a:spLocks noChangeArrowheads="1"/>
          </p:cNvSpPr>
          <p:nvPr/>
        </p:nvSpPr>
        <p:spPr bwMode="auto">
          <a:xfrm>
            <a:off x="457200" y="288925"/>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4" name="Rectangle 30">
            <a:extLst>
              <a:ext uri="{FF2B5EF4-FFF2-40B4-BE49-F238E27FC236}">
                <a16:creationId xmlns:a16="http://schemas.microsoft.com/office/drawing/2014/main" id="{9EF7652B-6530-50C2-E0A2-7CC41FC266A9}"/>
              </a:ext>
            </a:extLst>
          </p:cNvPr>
          <p:cNvSpPr>
            <a:spLocks noChangeArrowheads="1"/>
          </p:cNvSpPr>
          <p:nvPr/>
        </p:nvSpPr>
        <p:spPr bwMode="auto">
          <a:xfrm>
            <a:off x="179512" y="91"/>
            <a:ext cx="6472436" cy="493287"/>
          </a:xfrm>
          <a:prstGeom prst="rect">
            <a:avLst/>
          </a:prstGeom>
          <a:noFill/>
          <a:ln>
            <a:noFill/>
          </a:ln>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重</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难</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点问题</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lang="en-US" altLang="zh-CN" sz="2600" b="1" i="1" kern="0" dirty="0">
                <a:solidFill>
                  <a:schemeClr val="bg1"/>
                </a:solidFill>
                <a:ea typeface="华文中宋"/>
                <a:cs typeface="Times New Roman" panose="02020603050405020304" pitchFamily="18" charset="0"/>
              </a:rPr>
              <a:t>n</a:t>
            </a:r>
            <a:r>
              <a:rPr lang="zh-CN" altLang="en-US" sz="2600" b="1" kern="0" dirty="0">
                <a:solidFill>
                  <a:schemeClr val="bg1"/>
                </a:solidFill>
                <a:ea typeface="华文中宋"/>
                <a:cs typeface="Times New Roman" panose="02020603050405020304" pitchFamily="18" charset="0"/>
              </a:rPr>
              <a:t>阶</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行列式的定义</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2</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7" name="文本框 16">
            <a:extLst>
              <a:ext uri="{FF2B5EF4-FFF2-40B4-BE49-F238E27FC236}">
                <a16:creationId xmlns:a16="http://schemas.microsoft.com/office/drawing/2014/main" id="{D9AEF869-E99D-E50F-1216-A28179722F90}"/>
              </a:ext>
            </a:extLst>
          </p:cNvPr>
          <p:cNvSpPr txBox="1"/>
          <p:nvPr/>
        </p:nvSpPr>
        <p:spPr>
          <a:xfrm>
            <a:off x="1602637" y="1427384"/>
            <a:ext cx="5201611" cy="523220"/>
          </a:xfrm>
          <a:prstGeom prst="rect">
            <a:avLst/>
          </a:prstGeom>
          <a:noFill/>
        </p:spPr>
        <p:txBody>
          <a:bodyPr wrap="square">
            <a:spAutoFit/>
          </a:bodyPr>
          <a:lstStyle/>
          <a:p>
            <a:r>
              <a:rPr lang="en-US" altLang="zh-CN" b="1" i="1" dirty="0">
                <a:latin typeface="+mj-lt"/>
                <a:ea typeface="华文中宋" panose="02010600040101010101" pitchFamily="2" charset="-122"/>
              </a:rPr>
              <a:t>n</a:t>
            </a:r>
            <a:r>
              <a:rPr lang="zh-CN" altLang="en-US" b="1" dirty="0">
                <a:latin typeface="华文中宋" panose="02010600040101010101" pitchFamily="2" charset="-122"/>
                <a:ea typeface="华文中宋" panose="02010600040101010101" pitchFamily="2" charset="-122"/>
              </a:rPr>
              <a:t>阶行列式可表达为</a:t>
            </a:r>
          </a:p>
        </p:txBody>
      </p:sp>
      <p:graphicFrame>
        <p:nvGraphicFramePr>
          <p:cNvPr id="19" name="Object 6">
            <a:extLst>
              <a:ext uri="{FF2B5EF4-FFF2-40B4-BE49-F238E27FC236}">
                <a16:creationId xmlns:a16="http://schemas.microsoft.com/office/drawing/2014/main" id="{C52DFD07-2839-B143-4433-E08B3AC9ABC4}"/>
              </a:ext>
            </a:extLst>
          </p:cNvPr>
          <p:cNvGraphicFramePr>
            <a:graphicFrameLocks noChangeAspect="1"/>
          </p:cNvGraphicFramePr>
          <p:nvPr>
            <p:extLst>
              <p:ext uri="{D42A27DB-BD31-4B8C-83A1-F6EECF244321}">
                <p14:modId xmlns:p14="http://schemas.microsoft.com/office/powerpoint/2010/main" val="4068970976"/>
              </p:ext>
            </p:extLst>
          </p:nvPr>
        </p:nvGraphicFramePr>
        <p:xfrm>
          <a:off x="2735263" y="2046288"/>
          <a:ext cx="3673475" cy="706437"/>
        </p:xfrm>
        <a:graphic>
          <a:graphicData uri="http://schemas.openxmlformats.org/presentationml/2006/ole">
            <mc:AlternateContent xmlns:mc="http://schemas.openxmlformats.org/markup-compatibility/2006">
              <mc:Choice xmlns:v="urn:schemas-microsoft-com:vml" Requires="v">
                <p:oleObj spid="_x0000_s8213" name="Equation" r:id="rId4" imgW="3771720" imgH="634680" progId="Equation.DSMT4">
                  <p:embed/>
                </p:oleObj>
              </mc:Choice>
              <mc:Fallback>
                <p:oleObj name="Equation" r:id="rId4" imgW="3771720" imgH="634680" progId="Equation.DSMT4">
                  <p:embed/>
                  <p:pic>
                    <p:nvPicPr>
                      <p:cNvPr id="19" name="Object 6">
                        <a:extLst>
                          <a:ext uri="{FF2B5EF4-FFF2-40B4-BE49-F238E27FC236}">
                            <a16:creationId xmlns:a16="http://schemas.microsoft.com/office/drawing/2014/main" id="{C52DFD07-2839-B143-4433-E08B3AC9ABC4}"/>
                          </a:ext>
                        </a:extLst>
                      </p:cNvPr>
                      <p:cNvPicPr>
                        <a:picLocks noChangeAspect="1" noChangeArrowheads="1"/>
                      </p:cNvPicPr>
                      <p:nvPr/>
                    </p:nvPicPr>
                    <p:blipFill>
                      <a:blip r:embed="rId5"/>
                      <a:srcRect/>
                      <a:stretch>
                        <a:fillRect/>
                      </a:stretch>
                    </p:blipFill>
                    <p:spPr bwMode="auto">
                      <a:xfrm>
                        <a:off x="2735263" y="2046288"/>
                        <a:ext cx="3673475" cy="706437"/>
                      </a:xfrm>
                      <a:prstGeom prst="rect">
                        <a:avLst/>
                      </a:prstGeom>
                      <a:noFill/>
                      <a:ln>
                        <a:noFill/>
                      </a:ln>
                      <a:effectLst/>
                    </p:spPr>
                  </p:pic>
                </p:oleObj>
              </mc:Fallback>
            </mc:AlternateContent>
          </a:graphicData>
        </a:graphic>
      </p:graphicFrame>
      <p:sp>
        <p:nvSpPr>
          <p:cNvPr id="21" name="文本框 20">
            <a:extLst>
              <a:ext uri="{FF2B5EF4-FFF2-40B4-BE49-F238E27FC236}">
                <a16:creationId xmlns:a16="http://schemas.microsoft.com/office/drawing/2014/main" id="{1B146B79-E240-FEB7-EEAD-151E576977AE}"/>
              </a:ext>
            </a:extLst>
          </p:cNvPr>
          <p:cNvSpPr txBox="1"/>
          <p:nvPr/>
        </p:nvSpPr>
        <p:spPr>
          <a:xfrm>
            <a:off x="633910" y="3019721"/>
            <a:ext cx="1057770" cy="523220"/>
          </a:xfrm>
          <a:prstGeom prst="rect">
            <a:avLst/>
          </a:prstGeom>
          <a:noFill/>
        </p:spPr>
        <p:txBody>
          <a:bodyPr wrap="square">
            <a:spAutoFit/>
          </a:bodyPr>
          <a:lstStyle/>
          <a:p>
            <a:r>
              <a:rPr lang="zh-CN" altLang="en-US" b="1">
                <a:latin typeface="华文中宋" panose="02010600040101010101" pitchFamily="2" charset="-122"/>
                <a:ea typeface="华文中宋" panose="02010600040101010101" pitchFamily="2" charset="-122"/>
              </a:rPr>
              <a:t>其中</a:t>
            </a:r>
            <a:endParaRPr lang="zh-CN" altLang="en-US" b="1" dirty="0">
              <a:latin typeface="华文中宋" panose="02010600040101010101" pitchFamily="2" charset="-122"/>
              <a:ea typeface="华文中宋" panose="02010600040101010101" pitchFamily="2" charset="-122"/>
            </a:endParaRPr>
          </a:p>
        </p:txBody>
      </p:sp>
      <p:sp>
        <p:nvSpPr>
          <p:cNvPr id="9" name="文本框 8">
            <a:extLst>
              <a:ext uri="{FF2B5EF4-FFF2-40B4-BE49-F238E27FC236}">
                <a16:creationId xmlns:a16="http://schemas.microsoft.com/office/drawing/2014/main" id="{715D6AD8-B180-BC83-8237-4AD26D5F956F}"/>
              </a:ext>
            </a:extLst>
          </p:cNvPr>
          <p:cNvSpPr txBox="1"/>
          <p:nvPr/>
        </p:nvSpPr>
        <p:spPr>
          <a:xfrm>
            <a:off x="303429" y="1434035"/>
            <a:ext cx="1604275" cy="523220"/>
          </a:xfrm>
          <a:prstGeom prst="rect">
            <a:avLst/>
          </a:prstGeom>
          <a:noFill/>
        </p:spPr>
        <p:txBody>
          <a:bodyPr wrap="square">
            <a:spAutoFit/>
          </a:bodyPr>
          <a:lstStyle/>
          <a:p>
            <a:r>
              <a:rPr lang="zh-CN" altLang="en-US" b="1" dirty="0">
                <a:solidFill>
                  <a:srgbClr val="C00000"/>
                </a:solidFill>
                <a:latin typeface="华文中宋" panose="02010600040101010101" pitchFamily="2" charset="-122"/>
                <a:ea typeface="华文中宋" panose="02010600040101010101" pitchFamily="2" charset="-122"/>
              </a:rPr>
              <a:t>定义</a:t>
            </a:r>
            <a:r>
              <a:rPr lang="en-US" altLang="zh-CN" b="1" dirty="0">
                <a:solidFill>
                  <a:srgbClr val="C00000"/>
                </a:solidFill>
                <a:ea typeface="华文中宋" panose="02010600040101010101" pitchFamily="2" charset="-122"/>
                <a:cs typeface="Times New Roman" panose="02020603050405020304" pitchFamily="18" charset="0"/>
              </a:rPr>
              <a:t>1.5</a:t>
            </a:r>
            <a:r>
              <a:rPr lang="en-US" altLang="zh-CN" b="1" dirty="0">
                <a:solidFill>
                  <a:srgbClr val="C00000"/>
                </a:solidFill>
                <a:latin typeface="华文中宋" panose="02010600040101010101" pitchFamily="2" charset="-122"/>
                <a:ea typeface="华文中宋" panose="02010600040101010101" pitchFamily="2" charset="-122"/>
              </a:rPr>
              <a:t> </a:t>
            </a:r>
            <a:endParaRPr lang="zh-CN" altLang="en-US" dirty="0">
              <a:solidFill>
                <a:srgbClr val="C00000"/>
              </a:solidFill>
            </a:endParaRPr>
          </a:p>
        </p:txBody>
      </p:sp>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22F69BE0-0CA3-6616-E7CC-FD61101156C1}"/>
                  </a:ext>
                </a:extLst>
              </p:cNvPr>
              <p:cNvSpPr txBox="1"/>
              <p:nvPr/>
            </p:nvSpPr>
            <p:spPr>
              <a:xfrm>
                <a:off x="1475656" y="3019721"/>
                <a:ext cx="4572000" cy="523220"/>
              </a:xfrm>
              <a:prstGeom prst="rect">
                <a:avLst/>
              </a:prstGeom>
              <a:noFill/>
            </p:spPr>
            <p:txBody>
              <a:bodyPr wrap="square">
                <a:spAutoFit/>
              </a:bodyPr>
              <a:lstStyle/>
              <a:p>
                <a:r>
                  <a:rPr lang="en-US" altLang="zh-CN" b="1" i="1" dirty="0">
                    <a:ea typeface="华文中宋" panose="02010600040101010101" pitchFamily="2" charset="-122"/>
                  </a:rPr>
                  <a:t>t=</a:t>
                </a:r>
                <a14:m>
                  <m:oMath xmlns:m="http://schemas.openxmlformats.org/officeDocument/2006/math">
                    <m:r>
                      <a:rPr lang="zh-CN" altLang="zh-CN" b="1" i="1">
                        <a:latin typeface="Cambria Math" panose="02040503050406030204" pitchFamily="18" charset="0"/>
                        <a:ea typeface="华文中宋" panose="02010600040101010101" pitchFamily="2" charset="-122"/>
                      </a:rPr>
                      <m:t>𝝉</m:t>
                    </m:r>
                    <m:r>
                      <m:rPr>
                        <m:nor/>
                      </m:rPr>
                      <a:rPr lang="en-US" altLang="zh-CN" b="1">
                        <a:ea typeface="华文中宋" panose="02010600040101010101" pitchFamily="2" charset="-122"/>
                      </a:rPr>
                      <m:t>(</m:t>
                    </m:r>
                    <m:r>
                      <m:rPr>
                        <m:nor/>
                      </m:rPr>
                      <a:rPr lang="en-US" altLang="zh-CN" b="1" i="1">
                        <a:ea typeface="华文中宋" panose="02010600040101010101" pitchFamily="2" charset="-122"/>
                      </a:rPr>
                      <m:t>i</m:t>
                    </m:r>
                    <m:r>
                      <m:rPr>
                        <m:nor/>
                      </m:rPr>
                      <a:rPr lang="en-US" altLang="zh-CN" b="1" baseline="-25000">
                        <a:ea typeface="华文中宋" panose="02010600040101010101" pitchFamily="2" charset="-122"/>
                      </a:rPr>
                      <m:t>1</m:t>
                    </m:r>
                    <m:r>
                      <m:rPr>
                        <m:nor/>
                      </m:rPr>
                      <a:rPr lang="en-US" altLang="zh-CN" b="1" i="1">
                        <a:ea typeface="华文中宋" panose="02010600040101010101" pitchFamily="2" charset="-122"/>
                      </a:rPr>
                      <m:t> </m:t>
                    </m:r>
                    <m:r>
                      <m:rPr>
                        <m:nor/>
                      </m:rPr>
                      <a:rPr lang="en-US" altLang="zh-CN" b="1" i="1">
                        <a:ea typeface="华文中宋" panose="02010600040101010101" pitchFamily="2" charset="-122"/>
                      </a:rPr>
                      <m:t>i</m:t>
                    </m:r>
                    <m:r>
                      <m:rPr>
                        <m:nor/>
                      </m:rPr>
                      <a:rPr lang="en-US" altLang="zh-CN" b="1" baseline="-25000">
                        <a:ea typeface="华文中宋" panose="02010600040101010101" pitchFamily="2" charset="-122"/>
                      </a:rPr>
                      <m:t>2</m:t>
                    </m:r>
                    <m:r>
                      <m:rPr>
                        <m:nor/>
                      </m:rPr>
                      <a:rPr lang="en-US" altLang="zh-CN" b="1" i="1">
                        <a:ea typeface="华文中宋" panose="02010600040101010101" pitchFamily="2" charset="-122"/>
                      </a:rPr>
                      <m:t>  …</m:t>
                    </m:r>
                    <m:r>
                      <m:rPr>
                        <m:nor/>
                      </m:rPr>
                      <a:rPr lang="en-US" altLang="zh-CN" b="1" i="1">
                        <a:ea typeface="华文中宋" panose="02010600040101010101" pitchFamily="2" charset="-122"/>
                      </a:rPr>
                      <m:t>in</m:t>
                    </m:r>
                    <m:r>
                      <m:rPr>
                        <m:nor/>
                      </m:rPr>
                      <a:rPr lang="en-US" altLang="zh-CN" b="1">
                        <a:ea typeface="华文中宋" panose="02010600040101010101" pitchFamily="2" charset="-122"/>
                      </a:rPr>
                      <m:t>)</m:t>
                    </m:r>
                  </m:oMath>
                </a14:m>
                <a:r>
                  <a:rPr lang="en-US" altLang="zh-CN" b="1" i="1" dirty="0">
                    <a:ea typeface="华文中宋" panose="02010600040101010101" pitchFamily="2" charset="-122"/>
                  </a:rPr>
                  <a:t>.</a:t>
                </a:r>
                <a:endParaRPr lang="zh-CN" altLang="en-US" dirty="0"/>
              </a:p>
            </p:txBody>
          </p:sp>
        </mc:Choice>
        <mc:Fallback>
          <p:sp>
            <p:nvSpPr>
              <p:cNvPr id="5" name="文本框 4">
                <a:extLst>
                  <a:ext uri="{FF2B5EF4-FFF2-40B4-BE49-F238E27FC236}">
                    <a16:creationId xmlns:a16="http://schemas.microsoft.com/office/drawing/2014/main" id="{22F69BE0-0CA3-6616-E7CC-FD61101156C1}"/>
                  </a:ext>
                </a:extLst>
              </p:cNvPr>
              <p:cNvSpPr txBox="1">
                <a:spLocks noRot="1" noChangeAspect="1" noMove="1" noResize="1" noEditPoints="1" noAdjustHandles="1" noChangeArrowheads="1" noChangeShapeType="1" noTextEdit="1"/>
              </p:cNvSpPr>
              <p:nvPr/>
            </p:nvSpPr>
            <p:spPr>
              <a:xfrm>
                <a:off x="1475656" y="3019721"/>
                <a:ext cx="4572000" cy="523220"/>
              </a:xfrm>
              <a:prstGeom prst="rect">
                <a:avLst/>
              </a:prstGeom>
              <a:blipFill>
                <a:blip r:embed="rId6"/>
                <a:stretch>
                  <a:fillRect l="-2493" t="-11905" b="-30952"/>
                </a:stretch>
              </a:blipFill>
            </p:spPr>
            <p:txBody>
              <a:bodyPr/>
              <a:lstStyle/>
              <a:p>
                <a:r>
                  <a:rPr lang="en-US">
                    <a:noFill/>
                  </a:rPr>
                  <a:t> </a:t>
                </a:r>
              </a:p>
            </p:txBody>
          </p:sp>
        </mc:Fallback>
      </mc:AlternateContent>
    </p:spTree>
    <p:extLst>
      <p:ext uri="{BB962C8B-B14F-4D97-AF65-F5344CB8AC3E}">
        <p14:creationId xmlns:p14="http://schemas.microsoft.com/office/powerpoint/2010/main" val="319594063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par>
                          <p:cTn id="13" fill="hold">
                            <p:stCondLst>
                              <p:cond delay="700"/>
                            </p:stCondLst>
                            <p:childTnLst>
                              <p:par>
                                <p:cTn id="14" presetID="22"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00"/>
                            </p:stCondLst>
                            <p:childTnLst>
                              <p:par>
                                <p:cTn id="18" presetID="10" presetClass="entr" presetSubtype="0" fill="hold" grpId="0" nodeType="afterEffect">
                                  <p:stCondLst>
                                    <p:cond delay="0"/>
                                  </p:stCondLst>
                                  <p:iterate type="lt">
                                    <p:tmPct val="5000"/>
                                  </p:iterate>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9"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5FA9A455-76ED-AE46-B450-0C87822CD830}"/>
              </a:ext>
            </a:extLst>
          </p:cNvPr>
          <p:cNvSpPr txBox="1">
            <a:spLocks noChangeArrowheads="1"/>
          </p:cNvSpPr>
          <p:nvPr/>
        </p:nvSpPr>
        <p:spPr bwMode="auto">
          <a:xfrm>
            <a:off x="914400" y="762000"/>
            <a:ext cx="3430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dirty="0">
                <a:latin typeface="黑体" panose="02010609060101010101" pitchFamily="49" charset="-122"/>
                <a:ea typeface="黑体" panose="02010609060101010101" pitchFamily="49" charset="-122"/>
              </a:rPr>
              <a:t>例</a:t>
            </a:r>
            <a:r>
              <a:rPr lang="zh-CN" altLang="en-US" sz="2800" b="1" dirty="0"/>
              <a:t>　计算对角行列式</a:t>
            </a:r>
          </a:p>
        </p:txBody>
      </p:sp>
      <p:pic>
        <p:nvPicPr>
          <p:cNvPr id="3" name="Object 3">
            <a:extLst>
              <a:ext uri="{FF2B5EF4-FFF2-40B4-BE49-F238E27FC236}">
                <a16:creationId xmlns:a16="http://schemas.microsoft.com/office/drawing/2014/main" id="{D4F222BC-AA7D-314E-B861-87C0A4BD8E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1650" y="1498600"/>
            <a:ext cx="2222500" cy="149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4">
            <a:extLst>
              <a:ext uri="{FF2B5EF4-FFF2-40B4-BE49-F238E27FC236}">
                <a16:creationId xmlns:a16="http://schemas.microsoft.com/office/drawing/2014/main" id="{EB2E3F53-F061-3D4D-9EFB-E0DB6DFA1158}"/>
              </a:ext>
            </a:extLst>
          </p:cNvPr>
          <p:cNvSpPr txBox="1">
            <a:spLocks noChangeArrowheads="1"/>
          </p:cNvSpPr>
          <p:nvPr/>
        </p:nvSpPr>
        <p:spPr bwMode="auto">
          <a:xfrm>
            <a:off x="1676400" y="3276600"/>
            <a:ext cx="9017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分析</a:t>
            </a:r>
          </a:p>
        </p:txBody>
      </p:sp>
      <p:sp>
        <p:nvSpPr>
          <p:cNvPr id="5" name="Text Box 5">
            <a:extLst>
              <a:ext uri="{FF2B5EF4-FFF2-40B4-BE49-F238E27FC236}">
                <a16:creationId xmlns:a16="http://schemas.microsoft.com/office/drawing/2014/main" id="{AA2CB6BC-C26F-1D46-B869-CA78E267B13A}"/>
              </a:ext>
            </a:extLst>
          </p:cNvPr>
          <p:cNvSpPr txBox="1">
            <a:spLocks noChangeArrowheads="1"/>
          </p:cNvSpPr>
          <p:nvPr/>
        </p:nvSpPr>
        <p:spPr bwMode="auto">
          <a:xfrm>
            <a:off x="914400" y="3886200"/>
            <a:ext cx="41306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展开式中项的一般形式是</a:t>
            </a:r>
          </a:p>
        </p:txBody>
      </p:sp>
      <p:pic>
        <p:nvPicPr>
          <p:cNvPr id="6" name="Object 6">
            <a:extLst>
              <a:ext uri="{FF2B5EF4-FFF2-40B4-BE49-F238E27FC236}">
                <a16:creationId xmlns:a16="http://schemas.microsoft.com/office/drawing/2014/main" id="{2F41CE01-FAB2-C54F-BF77-A92AAF139B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886200"/>
            <a:ext cx="2184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Object 7">
            <a:extLst>
              <a:ext uri="{FF2B5EF4-FFF2-40B4-BE49-F238E27FC236}">
                <a16:creationId xmlns:a16="http://schemas.microsoft.com/office/drawing/2014/main" id="{4423CAFF-0C50-4A4C-8575-4DA970B832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4648200"/>
            <a:ext cx="13589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Object 8">
            <a:extLst>
              <a:ext uri="{FF2B5EF4-FFF2-40B4-BE49-F238E27FC236}">
                <a16:creationId xmlns:a16="http://schemas.microsoft.com/office/drawing/2014/main" id="{64724DE8-3602-3240-A0BE-50A3B05D84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6500" y="4648200"/>
            <a:ext cx="16383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 Box 9">
            <a:extLst>
              <a:ext uri="{FF2B5EF4-FFF2-40B4-BE49-F238E27FC236}">
                <a16:creationId xmlns:a16="http://schemas.microsoft.com/office/drawing/2014/main" id="{E8C3976B-971B-664E-9583-BC9078490487}"/>
              </a:ext>
            </a:extLst>
          </p:cNvPr>
          <p:cNvSpPr txBox="1">
            <a:spLocks noChangeArrowheads="1"/>
          </p:cNvSpPr>
          <p:nvPr/>
        </p:nvSpPr>
        <p:spPr bwMode="auto">
          <a:xfrm>
            <a:off x="914400" y="5348288"/>
            <a:ext cx="30543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从而这个项为零，</a:t>
            </a:r>
          </a:p>
        </p:txBody>
      </p:sp>
      <p:grpSp>
        <p:nvGrpSpPr>
          <p:cNvPr id="10" name="Group 10">
            <a:extLst>
              <a:ext uri="{FF2B5EF4-FFF2-40B4-BE49-F238E27FC236}">
                <a16:creationId xmlns:a16="http://schemas.microsoft.com/office/drawing/2014/main" id="{C5F117A1-C602-764F-A5FA-C3FE168C9958}"/>
              </a:ext>
            </a:extLst>
          </p:cNvPr>
          <p:cNvGrpSpPr>
            <a:grpSpLocks/>
          </p:cNvGrpSpPr>
          <p:nvPr/>
        </p:nvGrpSpPr>
        <p:grpSpPr bwMode="auto">
          <a:xfrm>
            <a:off x="4343400" y="4572000"/>
            <a:ext cx="3136900" cy="519113"/>
            <a:chOff x="2928" y="2928"/>
            <a:chExt cx="1976" cy="327"/>
          </a:xfrm>
        </p:grpSpPr>
        <p:sp>
          <p:nvSpPr>
            <p:cNvPr id="11" name="Text Box 11">
              <a:extLst>
                <a:ext uri="{FF2B5EF4-FFF2-40B4-BE49-F238E27FC236}">
                  <a16:creationId xmlns:a16="http://schemas.microsoft.com/office/drawing/2014/main" id="{8689ABAE-43A5-E641-83CA-9052A89A9172}"/>
                </a:ext>
              </a:extLst>
            </p:cNvPr>
            <p:cNvSpPr txBox="1">
              <a:spLocks noChangeArrowheads="1"/>
            </p:cNvSpPr>
            <p:nvPr/>
          </p:nvSpPr>
          <p:spPr bwMode="auto">
            <a:xfrm>
              <a:off x="2928" y="2928"/>
              <a:ext cx="197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所以    只能等于   </a:t>
              </a:r>
              <a:r>
                <a:rPr lang="en-US" altLang="zh-CN" sz="2800" b="1"/>
                <a:t>, </a:t>
              </a:r>
              <a:endParaRPr lang="en-US" altLang="zh-CN" b="1"/>
            </a:p>
          </p:txBody>
        </p:sp>
        <p:pic>
          <p:nvPicPr>
            <p:cNvPr id="12" name="Object 12">
              <a:extLst>
                <a:ext uri="{FF2B5EF4-FFF2-40B4-BE49-F238E27FC236}">
                  <a16:creationId xmlns:a16="http://schemas.microsoft.com/office/drawing/2014/main" id="{8BF308A2-7B31-EE45-99C3-03AA62E862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57" y="2928"/>
              <a:ext cx="222" cy="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Object 13">
              <a:extLst>
                <a:ext uri="{FF2B5EF4-FFF2-40B4-BE49-F238E27FC236}">
                  <a16:creationId xmlns:a16="http://schemas.microsoft.com/office/drawing/2014/main" id="{2BD64C97-7C59-9042-8B08-96398B93A0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0" y="2976"/>
              <a:ext cx="135" cy="1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4" name="Text Box 14">
            <a:extLst>
              <a:ext uri="{FF2B5EF4-FFF2-40B4-BE49-F238E27FC236}">
                <a16:creationId xmlns:a16="http://schemas.microsoft.com/office/drawing/2014/main" id="{6962E5A7-2801-3344-A621-AE7015ED378E}"/>
              </a:ext>
            </a:extLst>
          </p:cNvPr>
          <p:cNvSpPr txBox="1">
            <a:spLocks noChangeArrowheads="1"/>
          </p:cNvSpPr>
          <p:nvPr/>
        </p:nvSpPr>
        <p:spPr bwMode="auto">
          <a:xfrm>
            <a:off x="3797300" y="5334000"/>
            <a:ext cx="16192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同理可得</a:t>
            </a:r>
          </a:p>
        </p:txBody>
      </p:sp>
      <p:pic>
        <p:nvPicPr>
          <p:cNvPr id="15" name="Object 15">
            <a:extLst>
              <a:ext uri="{FF2B5EF4-FFF2-40B4-BE49-F238E27FC236}">
                <a16:creationId xmlns:a16="http://schemas.microsoft.com/office/drawing/2014/main" id="{4CA15D27-1D30-634D-87E0-ACF5A64BAE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61000" y="5346700"/>
            <a:ext cx="30099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Text Box 16">
            <a:extLst>
              <a:ext uri="{FF2B5EF4-FFF2-40B4-BE49-F238E27FC236}">
                <a16:creationId xmlns:a16="http://schemas.microsoft.com/office/drawing/2014/main" id="{F00A129B-4832-C841-A57C-D861D023D1AD}"/>
              </a:ext>
            </a:extLst>
          </p:cNvPr>
          <p:cNvSpPr txBox="1">
            <a:spLocks noChangeArrowheads="1"/>
          </p:cNvSpPr>
          <p:nvPr/>
        </p:nvSpPr>
        <p:spPr bwMode="auto">
          <a:xfrm>
            <a:off x="914400" y="3276600"/>
            <a:ext cx="762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2800" b="1">
                <a:ea typeface="黑体" panose="02010609060101010101" pitchFamily="49" charset="-122"/>
              </a:rPr>
              <a:t>解</a:t>
            </a:r>
          </a:p>
        </p:txBody>
      </p:sp>
    </p:spTree>
    <p:extLst>
      <p:ext uri="{BB962C8B-B14F-4D97-AF65-F5344CB8AC3E}">
        <p14:creationId xmlns:p14="http://schemas.microsoft.com/office/powerpoint/2010/main" val="239627044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9" grpId="0" autoUpdateAnimBg="0"/>
      <p:bldP spid="14" grpId="0" autoUpdateAnimBg="0"/>
      <p:bldP spid="16"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FD6560BD-C221-4F40-9A06-BB0FFDF115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988" y="1676400"/>
            <a:ext cx="2133600"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Object 3">
            <a:extLst>
              <a:ext uri="{FF2B5EF4-FFF2-40B4-BE49-F238E27FC236}">
                <a16:creationId xmlns:a16="http://schemas.microsoft.com/office/drawing/2014/main" id="{A6036C42-6727-984C-8609-DAE3F05C44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6788" y="2209800"/>
            <a:ext cx="3048000"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Object 4">
            <a:extLst>
              <a:ext uri="{FF2B5EF4-FFF2-40B4-BE49-F238E27FC236}">
                <a16:creationId xmlns:a16="http://schemas.microsoft.com/office/drawing/2014/main" id="{1B308685-94C3-4943-BCAA-8163C6D197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7188" y="2286000"/>
            <a:ext cx="760412"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5">
            <a:extLst>
              <a:ext uri="{FF2B5EF4-FFF2-40B4-BE49-F238E27FC236}">
                <a16:creationId xmlns:a16="http://schemas.microsoft.com/office/drawing/2014/main" id="{D603A960-75BE-5548-A820-0A0FE7991E06}"/>
              </a:ext>
            </a:extLst>
          </p:cNvPr>
          <p:cNvSpPr txBox="1">
            <a:spLocks noChangeArrowheads="1"/>
          </p:cNvSpPr>
          <p:nvPr/>
        </p:nvSpPr>
        <p:spPr bwMode="auto">
          <a:xfrm>
            <a:off x="1066800" y="838200"/>
            <a:ext cx="6400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solidFill>
                  <a:schemeClr val="tx2"/>
                </a:solidFill>
              </a:rPr>
              <a:t>即行列式中不为零的项为</a:t>
            </a:r>
          </a:p>
        </p:txBody>
      </p:sp>
      <p:pic>
        <p:nvPicPr>
          <p:cNvPr id="6" name="Object 6">
            <a:extLst>
              <a:ext uri="{FF2B5EF4-FFF2-40B4-BE49-F238E27FC236}">
                <a16:creationId xmlns:a16="http://schemas.microsoft.com/office/drawing/2014/main" id="{811E552A-5E16-5F4E-BE8F-13B8F171C6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7300" y="865188"/>
            <a:ext cx="1879600" cy="544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Line 7">
            <a:extLst>
              <a:ext uri="{FF2B5EF4-FFF2-40B4-BE49-F238E27FC236}">
                <a16:creationId xmlns:a16="http://schemas.microsoft.com/office/drawing/2014/main" id="{798E3B91-16FE-7B48-B8AB-7F83A8F5AAF8}"/>
              </a:ext>
            </a:extLst>
          </p:cNvPr>
          <p:cNvSpPr>
            <a:spLocks noChangeShapeType="1"/>
          </p:cNvSpPr>
          <p:nvPr/>
        </p:nvSpPr>
        <p:spPr bwMode="auto">
          <a:xfrm flipH="1">
            <a:off x="1468438" y="1809750"/>
            <a:ext cx="1714500" cy="1257300"/>
          </a:xfrm>
          <a:prstGeom prst="line">
            <a:avLst/>
          </a:prstGeom>
          <a:noFill/>
          <a:ln w="381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86596089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7" name="Rectangle 20">
            <a:hlinkClick r:id="rId3" action="ppaction://hlinksldjump"/>
            <a:extLst>
              <a:ext uri="{FF2B5EF4-FFF2-40B4-BE49-F238E27FC236}">
                <a16:creationId xmlns:a16="http://schemas.microsoft.com/office/drawing/2014/main" id="{B0B12399-D0A8-438E-9A1E-DDE7D7D433C0}"/>
              </a:ext>
            </a:extLst>
          </p:cNvPr>
          <p:cNvSpPr>
            <a:spLocks noChangeArrowheads="1"/>
          </p:cNvSpPr>
          <p:nvPr/>
        </p:nvSpPr>
        <p:spPr bwMode="auto">
          <a:xfrm>
            <a:off x="457200" y="288925"/>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20" name="Rectangle 30">
            <a:extLst>
              <a:ext uri="{FF2B5EF4-FFF2-40B4-BE49-F238E27FC236}">
                <a16:creationId xmlns:a16="http://schemas.microsoft.com/office/drawing/2014/main" id="{8B61055E-66B5-4C4B-88E6-589DF75886DC}"/>
              </a:ext>
            </a:extLst>
          </p:cNvPr>
          <p:cNvSpPr>
            <a:spLocks noChangeArrowheads="1"/>
          </p:cNvSpPr>
          <p:nvPr/>
        </p:nvSpPr>
        <p:spPr bwMode="auto">
          <a:xfrm>
            <a:off x="107504" y="-6301"/>
            <a:ext cx="6472436" cy="493287"/>
          </a:xfrm>
          <a:prstGeom prst="rect">
            <a:avLst/>
          </a:prstGeom>
          <a:noFill/>
          <a:ln>
            <a:noFill/>
          </a:ln>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上</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下</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三角行列式及对角行列式的定义</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5A9CD000-4BA7-107A-7916-F76B82533990}"/>
                  </a:ext>
                </a:extLst>
              </p:cNvPr>
              <p:cNvSpPr txBox="1"/>
              <p:nvPr/>
            </p:nvSpPr>
            <p:spPr>
              <a:xfrm>
                <a:off x="266666" y="3052836"/>
                <a:ext cx="8409789" cy="1954766"/>
              </a:xfrm>
              <a:prstGeom prst="rect">
                <a:avLst/>
              </a:prstGeom>
              <a:noFill/>
            </p:spPr>
            <p:txBody>
              <a:bodyPr wrap="square">
                <a:spAutoFit/>
              </a:bodyPr>
              <a:lstStyle/>
              <a:p>
                <a:pPr indent="457200">
                  <a:lnSpc>
                    <a:spcPct val="150000"/>
                  </a:lnSpc>
                </a:pPr>
                <a:r>
                  <a:rPr lang="zh-CN" altLang="en-US" b="1" dirty="0">
                    <a:latin typeface="华文中宋" panose="02010600040101010101" pitchFamily="2" charset="-122"/>
                    <a:ea typeface="华文中宋" panose="02010600040101010101" pitchFamily="2" charset="-122"/>
                  </a:rPr>
                  <a:t>  在</a:t>
                </a:r>
                <a14:m>
                  <m:oMath xmlns:m="http://schemas.openxmlformats.org/officeDocument/2006/math">
                    <m:r>
                      <m:rPr>
                        <m:nor/>
                      </m:rPr>
                      <a:rPr lang="en-US" altLang="zh-CN" b="1" i="1"/>
                      <m:t>n</m:t>
                    </m:r>
                  </m:oMath>
                </a14:m>
                <a:r>
                  <a:rPr lang="zh-CN" altLang="en-US" b="1" dirty="0">
                    <a:latin typeface="华文中宋" panose="02010600040101010101" pitchFamily="2" charset="-122"/>
                    <a:ea typeface="华文中宋" panose="02010600040101010101" pitchFamily="2" charset="-122"/>
                  </a:rPr>
                  <a:t>阶行列式中</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从左上角到右下角这一斜线方向上的</a:t>
                </a:r>
                <a14:m>
                  <m:oMath xmlns:m="http://schemas.openxmlformats.org/officeDocument/2006/math">
                    <m:r>
                      <m:rPr>
                        <m:nor/>
                      </m:rPr>
                      <a:rPr lang="en-US" altLang="zh-CN" b="1" i="1"/>
                      <m:t>n</m:t>
                    </m:r>
                  </m:oMath>
                </a14:m>
                <a:r>
                  <a:rPr lang="zh-CN" altLang="en-US" b="1" dirty="0">
                    <a:latin typeface="华文中宋" panose="02010600040101010101" pitchFamily="2" charset="-122"/>
                    <a:ea typeface="华文中宋" panose="02010600040101010101" pitchFamily="2" charset="-122"/>
                  </a:rPr>
                  <a:t>个元素所在的对角线</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称为</a:t>
                </a:r>
                <a14:m>
                  <m:oMath xmlns:m="http://schemas.openxmlformats.org/officeDocument/2006/math">
                    <m:r>
                      <m:rPr>
                        <m:nor/>
                      </m:rPr>
                      <a:rPr lang="en-US" altLang="zh-CN" b="1" i="1"/>
                      <m:t>n</m:t>
                    </m:r>
                  </m:oMath>
                </a14:m>
                <a:r>
                  <a:rPr lang="zh-CN" altLang="en-US" b="1" dirty="0">
                    <a:latin typeface="华文中宋" panose="02010600040101010101" pitchFamily="2" charset="-122"/>
                    <a:ea typeface="华文中宋" panose="02010600040101010101" pitchFamily="2" charset="-122"/>
                  </a:rPr>
                  <a:t>阶行列式的</a:t>
                </a:r>
                <a:r>
                  <a:rPr lang="zh-CN" altLang="en-US" b="1" dirty="0">
                    <a:solidFill>
                      <a:srgbClr val="C00000"/>
                    </a:solidFill>
                    <a:latin typeface="华文中宋" panose="02010600040101010101" pitchFamily="2" charset="-122"/>
                    <a:ea typeface="华文中宋" panose="02010600040101010101" pitchFamily="2" charset="-122"/>
                  </a:rPr>
                  <a:t>主对角线</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从右上角到左下角的对角线称为</a:t>
                </a:r>
                <a:r>
                  <a:rPr lang="zh-CN" altLang="en-US" b="1" dirty="0">
                    <a:solidFill>
                      <a:srgbClr val="C00000"/>
                    </a:solidFill>
                    <a:latin typeface="华文中宋" panose="02010600040101010101" pitchFamily="2" charset="-122"/>
                    <a:ea typeface="华文中宋" panose="02010600040101010101" pitchFamily="2" charset="-122"/>
                  </a:rPr>
                  <a:t>副对角线</a:t>
                </a:r>
                <a:r>
                  <a:rPr lang="en-US" altLang="zh-CN" b="1" dirty="0">
                    <a:ea typeface="华文中宋" panose="02010600040101010101" pitchFamily="2" charset="-122"/>
                    <a:cs typeface="Times New Roman" panose="02020603050405020304" pitchFamily="18" charset="0"/>
                  </a:rPr>
                  <a:t>.</a:t>
                </a:r>
              </a:p>
            </p:txBody>
          </p:sp>
        </mc:Choice>
        <mc:Fallback xmlns="">
          <p:sp>
            <p:nvSpPr>
              <p:cNvPr id="4" name="文本框 3">
                <a:extLst>
                  <a:ext uri="{FF2B5EF4-FFF2-40B4-BE49-F238E27FC236}">
                    <a16:creationId xmlns:a16="http://schemas.microsoft.com/office/drawing/2014/main" id="{5A9CD000-4BA7-107A-7916-F76B82533990}"/>
                  </a:ext>
                </a:extLst>
              </p:cNvPr>
              <p:cNvSpPr txBox="1">
                <a:spLocks noRot="1" noChangeAspect="1" noMove="1" noResize="1" noEditPoints="1" noAdjustHandles="1" noChangeArrowheads="1" noChangeShapeType="1" noTextEdit="1"/>
              </p:cNvSpPr>
              <p:nvPr/>
            </p:nvSpPr>
            <p:spPr>
              <a:xfrm>
                <a:off x="266666" y="3052836"/>
                <a:ext cx="8409789" cy="1954766"/>
              </a:xfrm>
              <a:prstGeom prst="rect">
                <a:avLst/>
              </a:prstGeom>
              <a:blipFill>
                <a:blip r:embed="rId4"/>
                <a:stretch>
                  <a:fillRect l="-1523" r="-1088" b="-8125"/>
                </a:stretch>
              </a:blipFill>
            </p:spPr>
            <p:txBody>
              <a:bodyPr/>
              <a:lstStyle/>
              <a:p>
                <a:r>
                  <a:rPr lang="zh-CN" altLang="en-US">
                    <a:noFill/>
                  </a:rPr>
                  <a:t> </a:t>
                </a:r>
              </a:p>
            </p:txBody>
          </p:sp>
        </mc:Fallback>
      </mc:AlternateContent>
      <p:graphicFrame>
        <p:nvGraphicFramePr>
          <p:cNvPr id="3" name="Object 10">
            <a:extLst>
              <a:ext uri="{FF2B5EF4-FFF2-40B4-BE49-F238E27FC236}">
                <a16:creationId xmlns:a16="http://schemas.microsoft.com/office/drawing/2014/main" id="{68FE39CF-4932-C7E3-9C89-FF626243694B}"/>
              </a:ext>
            </a:extLst>
          </p:cNvPr>
          <p:cNvGraphicFramePr>
            <a:graphicFrameLocks noChangeAspect="1"/>
          </p:cNvGraphicFramePr>
          <p:nvPr>
            <p:extLst>
              <p:ext uri="{D42A27DB-BD31-4B8C-83A1-F6EECF244321}">
                <p14:modId xmlns:p14="http://schemas.microsoft.com/office/powerpoint/2010/main" val="3533845112"/>
              </p:ext>
            </p:extLst>
          </p:nvPr>
        </p:nvGraphicFramePr>
        <p:xfrm>
          <a:off x="2141538" y="1124744"/>
          <a:ext cx="3440112" cy="1717675"/>
        </p:xfrm>
        <a:graphic>
          <a:graphicData uri="http://schemas.openxmlformats.org/presentationml/2006/ole">
            <mc:AlternateContent xmlns:mc="http://schemas.openxmlformats.org/markup-compatibility/2006">
              <mc:Choice xmlns:v="urn:schemas-microsoft-com:vml" Requires="v">
                <p:oleObj spid="_x0000_s9237" name="Equation" r:id="rId5" imgW="1600200" imgH="799920" progId="Equation.DSMT4">
                  <p:embed/>
                </p:oleObj>
              </mc:Choice>
              <mc:Fallback>
                <p:oleObj name="Equation" r:id="rId5" imgW="1600200" imgH="799920" progId="Equation.DSMT4">
                  <p:embed/>
                  <p:pic>
                    <p:nvPicPr>
                      <p:cNvPr id="17" name="Object 10">
                        <a:extLst>
                          <a:ext uri="{FF2B5EF4-FFF2-40B4-BE49-F238E27FC236}">
                            <a16:creationId xmlns:a16="http://schemas.microsoft.com/office/drawing/2014/main" id="{24EFFF11-76B5-8FA6-BCC7-042DAC203196}"/>
                          </a:ext>
                        </a:extLst>
                      </p:cNvPr>
                      <p:cNvPicPr>
                        <a:picLocks noChangeAspect="1" noChangeArrowheads="1"/>
                      </p:cNvPicPr>
                      <p:nvPr/>
                    </p:nvPicPr>
                    <p:blipFill>
                      <a:blip r:embed="rId6"/>
                      <a:srcRect/>
                      <a:stretch>
                        <a:fillRect/>
                      </a:stretch>
                    </p:blipFill>
                    <p:spPr bwMode="auto">
                      <a:xfrm>
                        <a:off x="2141538" y="1124744"/>
                        <a:ext cx="3440112" cy="171767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647133535"/>
      </p:ext>
    </p:extLst>
  </p:cSld>
  <p:clrMapOvr>
    <a:masterClrMapping/>
  </p:clrMapOvr>
  <p:transition spd="slow">
    <p:split orient="vert"/>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7" name="Rectangle 20">
            <a:hlinkClick r:id="rId3" action="ppaction://hlinksldjump"/>
            <a:extLst>
              <a:ext uri="{FF2B5EF4-FFF2-40B4-BE49-F238E27FC236}">
                <a16:creationId xmlns:a16="http://schemas.microsoft.com/office/drawing/2014/main" id="{B0B12399-D0A8-438E-9A1E-DDE7D7D433C0}"/>
              </a:ext>
            </a:extLst>
          </p:cNvPr>
          <p:cNvSpPr>
            <a:spLocks noChangeArrowheads="1"/>
          </p:cNvSpPr>
          <p:nvPr/>
        </p:nvSpPr>
        <p:spPr bwMode="auto">
          <a:xfrm>
            <a:off x="457200" y="288925"/>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5" name="文本框 4">
            <a:extLst>
              <a:ext uri="{FF2B5EF4-FFF2-40B4-BE49-F238E27FC236}">
                <a16:creationId xmlns:a16="http://schemas.microsoft.com/office/drawing/2014/main" id="{86A20019-C013-DFF2-D9EF-C9785E62BFB2}"/>
              </a:ext>
            </a:extLst>
          </p:cNvPr>
          <p:cNvSpPr txBox="1"/>
          <p:nvPr/>
        </p:nvSpPr>
        <p:spPr>
          <a:xfrm>
            <a:off x="266667" y="1210350"/>
            <a:ext cx="8581976" cy="1954766"/>
          </a:xfrm>
          <a:prstGeom prst="rect">
            <a:avLst/>
          </a:prstGeom>
          <a:noFill/>
        </p:spPr>
        <p:txBody>
          <a:bodyPr wrap="square">
            <a:spAutoFit/>
          </a:bodyPr>
          <a:lstStyle/>
          <a:p>
            <a:pPr indent="457200">
              <a:lnSpc>
                <a:spcPct val="150000"/>
              </a:lnSpc>
            </a:pPr>
            <a:r>
              <a:rPr lang="zh-CN" altLang="en-US" b="1" dirty="0">
                <a:latin typeface="华文中宋" panose="02010600040101010101" pitchFamily="2" charset="-122"/>
                <a:ea typeface="华文中宋" panose="02010600040101010101" pitchFamily="2" charset="-122"/>
              </a:rPr>
              <a:t>行列式中若主对角线以下</a:t>
            </a:r>
            <a:r>
              <a:rPr lang="en-US" altLang="zh-CN" b="1" dirty="0">
                <a:ea typeface="华文中宋" panose="02010600040101010101" pitchFamily="2" charset="-122"/>
                <a:cs typeface="Times New Roman" panose="02020603050405020304" pitchFamily="18" charset="0"/>
              </a:rPr>
              <a:t>(</a:t>
            </a:r>
            <a:r>
              <a:rPr lang="zh-CN" altLang="en-US" b="1" dirty="0">
                <a:latin typeface="华文中宋" panose="02010600040101010101" pitchFamily="2" charset="-122"/>
                <a:ea typeface="华文中宋" panose="02010600040101010101" pitchFamily="2" charset="-122"/>
              </a:rPr>
              <a:t>上</a:t>
            </a:r>
            <a:r>
              <a:rPr lang="en-US" altLang="zh-CN" b="1" dirty="0">
                <a:ea typeface="华文中宋" panose="02010600040101010101" pitchFamily="2" charset="-122"/>
                <a:cs typeface="Times New Roman" panose="02020603050405020304" pitchFamily="18" charset="0"/>
              </a:rPr>
              <a:t>)</a:t>
            </a:r>
            <a:r>
              <a:rPr lang="zh-CN" altLang="en-US" b="1" dirty="0">
                <a:latin typeface="华文中宋" panose="02010600040101010101" pitchFamily="2" charset="-122"/>
                <a:ea typeface="华文中宋" panose="02010600040101010101" pitchFamily="2" charset="-122"/>
              </a:rPr>
              <a:t>的元素都为</a:t>
            </a:r>
            <a:r>
              <a:rPr lang="en-US" altLang="zh-CN" b="1" dirty="0">
                <a:ea typeface="华文中宋" panose="02010600040101010101" pitchFamily="2" charset="-122"/>
                <a:cs typeface="Times New Roman" panose="02020603050405020304" pitchFamily="18" charset="0"/>
              </a:rPr>
              <a:t>0,</a:t>
            </a:r>
            <a:r>
              <a:rPr lang="zh-CN" altLang="en-US" b="1" dirty="0">
                <a:latin typeface="华文中宋" panose="02010600040101010101" pitchFamily="2" charset="-122"/>
                <a:ea typeface="华文中宋" panose="02010600040101010101" pitchFamily="2" charset="-122"/>
              </a:rPr>
              <a:t>则称该行列式为</a:t>
            </a:r>
            <a:r>
              <a:rPr lang="zh-CN" altLang="en-US" b="1" dirty="0">
                <a:solidFill>
                  <a:srgbClr val="C00000"/>
                </a:solidFill>
                <a:latin typeface="华文中宋" panose="02010600040101010101" pitchFamily="2" charset="-122"/>
                <a:ea typeface="华文中宋" panose="02010600040101010101" pitchFamily="2" charset="-122"/>
              </a:rPr>
              <a:t>上</a:t>
            </a:r>
            <a:r>
              <a:rPr lang="en-US" altLang="zh-CN" b="1" dirty="0">
                <a:solidFill>
                  <a:srgbClr val="C00000"/>
                </a:solidFill>
                <a:ea typeface="华文中宋" panose="02010600040101010101" pitchFamily="2" charset="-122"/>
                <a:cs typeface="Times New Roman" panose="02020603050405020304" pitchFamily="18" charset="0"/>
              </a:rPr>
              <a:t>(</a:t>
            </a:r>
            <a:r>
              <a:rPr lang="zh-CN" altLang="en-US" b="1" dirty="0">
                <a:solidFill>
                  <a:srgbClr val="C00000"/>
                </a:solidFill>
                <a:latin typeface="华文中宋" panose="02010600040101010101" pitchFamily="2" charset="-122"/>
                <a:ea typeface="华文中宋" panose="02010600040101010101" pitchFamily="2" charset="-122"/>
              </a:rPr>
              <a:t>下</a:t>
            </a:r>
            <a:r>
              <a:rPr lang="en-US" altLang="zh-CN" b="1" dirty="0">
                <a:solidFill>
                  <a:srgbClr val="C00000"/>
                </a:solidFill>
                <a:ea typeface="华文中宋" panose="02010600040101010101" pitchFamily="2" charset="-122"/>
                <a:cs typeface="Times New Roman" panose="02020603050405020304" pitchFamily="18" charset="0"/>
              </a:rPr>
              <a:t>)</a:t>
            </a:r>
            <a:r>
              <a:rPr lang="zh-CN" altLang="en-US" b="1" dirty="0">
                <a:solidFill>
                  <a:srgbClr val="C00000"/>
                </a:solidFill>
                <a:latin typeface="华文中宋" panose="02010600040101010101" pitchFamily="2" charset="-122"/>
                <a:ea typeface="华文中宋" panose="02010600040101010101" pitchFamily="2" charset="-122"/>
              </a:rPr>
              <a:t>三角行列式</a:t>
            </a:r>
            <a:r>
              <a:rPr lang="en-US" altLang="zh-CN" b="1" dirty="0">
                <a:latin typeface="华文中宋" panose="02010600040101010101" pitchFamily="2" charset="-122"/>
                <a:ea typeface="华文中宋" panose="02010600040101010101" pitchFamily="2" charset="-122"/>
              </a:rPr>
              <a:t>; </a:t>
            </a:r>
            <a:r>
              <a:rPr lang="zh-CN" altLang="en-US" b="1" dirty="0">
                <a:latin typeface="华文中宋" panose="02010600040101010101" pitchFamily="2" charset="-122"/>
                <a:ea typeface="华文中宋" panose="02010600040101010101" pitchFamily="2" charset="-122"/>
              </a:rPr>
              <a:t>若主对角线以下及以上的元素都为</a:t>
            </a:r>
            <a:r>
              <a:rPr lang="en-US" altLang="zh-CN" b="1" dirty="0">
                <a:ea typeface="华文中宋" panose="02010600040101010101" pitchFamily="2" charset="-122"/>
                <a:cs typeface="Times New Roman" panose="02020603050405020304" pitchFamily="18" charset="0"/>
              </a:rPr>
              <a:t>0, </a:t>
            </a:r>
            <a:r>
              <a:rPr lang="zh-CN" altLang="en-US" b="1" dirty="0">
                <a:latin typeface="华文中宋" panose="02010600040101010101" pitchFamily="2" charset="-122"/>
                <a:ea typeface="华文中宋" panose="02010600040101010101" pitchFamily="2" charset="-122"/>
              </a:rPr>
              <a:t>则称该行列式为</a:t>
            </a:r>
            <a:r>
              <a:rPr lang="zh-CN" altLang="en-US" b="1" dirty="0">
                <a:solidFill>
                  <a:srgbClr val="C00000"/>
                </a:solidFill>
                <a:latin typeface="华文中宋" panose="02010600040101010101" pitchFamily="2" charset="-122"/>
                <a:ea typeface="华文中宋" panose="02010600040101010101" pitchFamily="2" charset="-122"/>
              </a:rPr>
              <a:t>对角行列式</a:t>
            </a:r>
            <a:r>
              <a:rPr lang="en-US" altLang="zh-CN" b="1" dirty="0">
                <a:ea typeface="华文中宋" panose="02010600040101010101" pitchFamily="2" charset="-122"/>
                <a:cs typeface="Times New Roman" panose="02020603050405020304" pitchFamily="18" charset="0"/>
              </a:rPr>
              <a:t>.</a:t>
            </a:r>
          </a:p>
        </p:txBody>
      </p:sp>
      <p:sp>
        <p:nvSpPr>
          <p:cNvPr id="7" name="文本框 6">
            <a:extLst>
              <a:ext uri="{FF2B5EF4-FFF2-40B4-BE49-F238E27FC236}">
                <a16:creationId xmlns:a16="http://schemas.microsoft.com/office/drawing/2014/main" id="{F013CE87-B836-8401-9DA6-31A43A421E3E}"/>
              </a:ext>
            </a:extLst>
          </p:cNvPr>
          <p:cNvSpPr txBox="1"/>
          <p:nvPr/>
        </p:nvSpPr>
        <p:spPr>
          <a:xfrm>
            <a:off x="266667" y="3605926"/>
            <a:ext cx="7560840"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例如二阶的下三角行列式</a:t>
            </a:r>
          </a:p>
        </p:txBody>
      </p:sp>
      <p:graphicFrame>
        <p:nvGraphicFramePr>
          <p:cNvPr id="9" name="Object 10">
            <a:extLst>
              <a:ext uri="{FF2B5EF4-FFF2-40B4-BE49-F238E27FC236}">
                <a16:creationId xmlns:a16="http://schemas.microsoft.com/office/drawing/2014/main" id="{DD39D618-7C0D-2B92-F192-F186573101DC}"/>
              </a:ext>
            </a:extLst>
          </p:cNvPr>
          <p:cNvGraphicFramePr>
            <a:graphicFrameLocks noChangeAspect="1"/>
          </p:cNvGraphicFramePr>
          <p:nvPr>
            <p:extLst>
              <p:ext uri="{D42A27DB-BD31-4B8C-83A1-F6EECF244321}">
                <p14:modId xmlns:p14="http://schemas.microsoft.com/office/powerpoint/2010/main" val="1020933648"/>
              </p:ext>
            </p:extLst>
          </p:nvPr>
        </p:nvGraphicFramePr>
        <p:xfrm>
          <a:off x="1043608" y="4311019"/>
          <a:ext cx="2059765" cy="1319356"/>
        </p:xfrm>
        <a:graphic>
          <a:graphicData uri="http://schemas.openxmlformats.org/presentationml/2006/ole">
            <mc:AlternateContent xmlns:mc="http://schemas.openxmlformats.org/markup-compatibility/2006">
              <mc:Choice xmlns:v="urn:schemas-microsoft-com:vml" Requires="v">
                <p:oleObj spid="_x0000_s10281" name="Equation" r:id="rId4" imgW="672840" imgH="431640" progId="Equation.DSMT4">
                  <p:embed/>
                </p:oleObj>
              </mc:Choice>
              <mc:Fallback>
                <p:oleObj name="Equation" r:id="rId4" imgW="672840" imgH="431640" progId="Equation.DSMT4">
                  <p:embed/>
                  <p:pic>
                    <p:nvPicPr>
                      <p:cNvPr id="9" name="Object 10">
                        <a:extLst>
                          <a:ext uri="{FF2B5EF4-FFF2-40B4-BE49-F238E27FC236}">
                            <a16:creationId xmlns:a16="http://schemas.microsoft.com/office/drawing/2014/main" id="{DD39D618-7C0D-2B92-F192-F186573101DC}"/>
                          </a:ext>
                        </a:extLst>
                      </p:cNvPr>
                      <p:cNvPicPr>
                        <a:picLocks noChangeAspect="1" noChangeArrowheads="1"/>
                      </p:cNvPicPr>
                      <p:nvPr/>
                    </p:nvPicPr>
                    <p:blipFill>
                      <a:blip r:embed="rId5"/>
                      <a:srcRect/>
                      <a:stretch>
                        <a:fillRect/>
                      </a:stretch>
                    </p:blipFill>
                    <p:spPr bwMode="auto">
                      <a:xfrm>
                        <a:off x="1043608" y="4311019"/>
                        <a:ext cx="2059765" cy="1319356"/>
                      </a:xfrm>
                      <a:prstGeom prst="rect">
                        <a:avLst/>
                      </a:prstGeom>
                      <a:noFill/>
                      <a:ln>
                        <a:noFill/>
                      </a:ln>
                    </p:spPr>
                  </p:pic>
                </p:oleObj>
              </mc:Fallback>
            </mc:AlternateContent>
          </a:graphicData>
        </a:graphic>
      </p:graphicFrame>
      <p:graphicFrame>
        <p:nvGraphicFramePr>
          <p:cNvPr id="2" name="Object 10">
            <a:extLst>
              <a:ext uri="{FF2B5EF4-FFF2-40B4-BE49-F238E27FC236}">
                <a16:creationId xmlns:a16="http://schemas.microsoft.com/office/drawing/2014/main" id="{F4AD0315-97C8-0948-5C6E-4AAA07E6D78C}"/>
              </a:ext>
            </a:extLst>
          </p:cNvPr>
          <p:cNvGraphicFramePr>
            <a:graphicFrameLocks noChangeAspect="1"/>
          </p:cNvGraphicFramePr>
          <p:nvPr>
            <p:extLst>
              <p:ext uri="{D42A27DB-BD31-4B8C-83A1-F6EECF244321}">
                <p14:modId xmlns:p14="http://schemas.microsoft.com/office/powerpoint/2010/main" val="3168801985"/>
              </p:ext>
            </p:extLst>
          </p:nvPr>
        </p:nvGraphicFramePr>
        <p:xfrm>
          <a:off x="3103373" y="4616039"/>
          <a:ext cx="5092300" cy="709316"/>
        </p:xfrm>
        <a:graphic>
          <a:graphicData uri="http://schemas.openxmlformats.org/presentationml/2006/ole">
            <mc:AlternateContent xmlns:mc="http://schemas.openxmlformats.org/markup-compatibility/2006">
              <mc:Choice xmlns:v="urn:schemas-microsoft-com:vml" Requires="v">
                <p:oleObj spid="_x0000_s10282" name="Equation" r:id="rId6" imgW="1638000" imgH="228600" progId="Equation.DSMT4">
                  <p:embed/>
                </p:oleObj>
              </mc:Choice>
              <mc:Fallback>
                <p:oleObj name="Equation" r:id="rId6" imgW="1638000" imgH="228600" progId="Equation.DSMT4">
                  <p:embed/>
                  <p:pic>
                    <p:nvPicPr>
                      <p:cNvPr id="2" name="Object 10">
                        <a:extLst>
                          <a:ext uri="{FF2B5EF4-FFF2-40B4-BE49-F238E27FC236}">
                            <a16:creationId xmlns:a16="http://schemas.microsoft.com/office/drawing/2014/main" id="{F4AD0315-97C8-0948-5C6E-4AAA07E6D78C}"/>
                          </a:ext>
                        </a:extLst>
                      </p:cNvPr>
                      <p:cNvPicPr>
                        <a:picLocks noChangeAspect="1" noChangeArrowheads="1"/>
                      </p:cNvPicPr>
                      <p:nvPr/>
                    </p:nvPicPr>
                    <p:blipFill>
                      <a:blip r:embed="rId7"/>
                      <a:srcRect/>
                      <a:stretch>
                        <a:fillRect/>
                      </a:stretch>
                    </p:blipFill>
                    <p:spPr bwMode="auto">
                      <a:xfrm>
                        <a:off x="3103373" y="4616039"/>
                        <a:ext cx="5092300" cy="709316"/>
                      </a:xfrm>
                      <a:prstGeom prst="rect">
                        <a:avLst/>
                      </a:prstGeom>
                      <a:noFill/>
                      <a:ln>
                        <a:noFill/>
                      </a:ln>
                    </p:spPr>
                  </p:pic>
                </p:oleObj>
              </mc:Fallback>
            </mc:AlternateContent>
          </a:graphicData>
        </a:graphic>
      </p:graphicFrame>
      <p:sp>
        <p:nvSpPr>
          <p:cNvPr id="12" name="Rectangle 30">
            <a:extLst>
              <a:ext uri="{FF2B5EF4-FFF2-40B4-BE49-F238E27FC236}">
                <a16:creationId xmlns:a16="http://schemas.microsoft.com/office/drawing/2014/main" id="{6369F2F9-CA48-40FC-9DB9-D4C5F496E12C}"/>
              </a:ext>
            </a:extLst>
          </p:cNvPr>
          <p:cNvSpPr>
            <a:spLocks noChangeArrowheads="1"/>
          </p:cNvSpPr>
          <p:nvPr/>
        </p:nvSpPr>
        <p:spPr bwMode="auto">
          <a:xfrm>
            <a:off x="107504" y="-6301"/>
            <a:ext cx="6472436" cy="493287"/>
          </a:xfrm>
          <a:prstGeom prst="rect">
            <a:avLst/>
          </a:prstGeom>
          <a:noFill/>
          <a:ln>
            <a:noFill/>
          </a:ln>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上</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下</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三角行列式及对角行列式的定义</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276831477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2175"/>
                            </p:stCondLst>
                            <p:childTnLst>
                              <p:par>
                                <p:cTn id="9" presetID="10" presetClass="entr" presetSubtype="0" fill="hold" grpId="0" nodeType="afterEffect">
                                  <p:stCondLst>
                                    <p:cond delay="0"/>
                                  </p:stCondLst>
                                  <p:iterate type="lt">
                                    <p:tmPct val="5000"/>
                                  </p:iterate>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925"/>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7" name="Rectangle 20">
            <a:hlinkClick r:id="rId3" action="ppaction://hlinksldjump"/>
            <a:extLst>
              <a:ext uri="{FF2B5EF4-FFF2-40B4-BE49-F238E27FC236}">
                <a16:creationId xmlns:a16="http://schemas.microsoft.com/office/drawing/2014/main" id="{B0B12399-D0A8-438E-9A1E-DDE7D7D433C0}"/>
              </a:ext>
            </a:extLst>
          </p:cNvPr>
          <p:cNvSpPr>
            <a:spLocks noChangeArrowheads="1"/>
          </p:cNvSpPr>
          <p:nvPr/>
        </p:nvSpPr>
        <p:spPr bwMode="auto">
          <a:xfrm>
            <a:off x="457200" y="288925"/>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3" name="文本框 2">
            <a:extLst>
              <a:ext uri="{FF2B5EF4-FFF2-40B4-BE49-F238E27FC236}">
                <a16:creationId xmlns:a16="http://schemas.microsoft.com/office/drawing/2014/main" id="{64E48FF2-D34B-77FA-0AA9-74A62A07B62F}"/>
              </a:ext>
            </a:extLst>
          </p:cNvPr>
          <p:cNvSpPr txBox="1"/>
          <p:nvPr/>
        </p:nvSpPr>
        <p:spPr>
          <a:xfrm>
            <a:off x="395536" y="1505584"/>
            <a:ext cx="3677800"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三阶的下三角行列式</a:t>
            </a:r>
          </a:p>
        </p:txBody>
      </p:sp>
      <p:graphicFrame>
        <p:nvGraphicFramePr>
          <p:cNvPr id="4" name="Object 10">
            <a:extLst>
              <a:ext uri="{FF2B5EF4-FFF2-40B4-BE49-F238E27FC236}">
                <a16:creationId xmlns:a16="http://schemas.microsoft.com/office/drawing/2014/main" id="{50B29745-1369-EFE2-B7C2-A1722634F8BB}"/>
              </a:ext>
            </a:extLst>
          </p:cNvPr>
          <p:cNvGraphicFramePr>
            <a:graphicFrameLocks noChangeAspect="1"/>
          </p:cNvGraphicFramePr>
          <p:nvPr>
            <p:extLst>
              <p:ext uri="{D42A27DB-BD31-4B8C-83A1-F6EECF244321}">
                <p14:modId xmlns:p14="http://schemas.microsoft.com/office/powerpoint/2010/main" val="542365492"/>
              </p:ext>
            </p:extLst>
          </p:nvPr>
        </p:nvGraphicFramePr>
        <p:xfrm>
          <a:off x="640705" y="2241005"/>
          <a:ext cx="2201863" cy="1419225"/>
        </p:xfrm>
        <a:graphic>
          <a:graphicData uri="http://schemas.openxmlformats.org/presentationml/2006/ole">
            <mc:AlternateContent xmlns:mc="http://schemas.openxmlformats.org/markup-compatibility/2006">
              <mc:Choice xmlns:v="urn:schemas-microsoft-com:vml" Requires="v">
                <p:oleObj spid="_x0000_s11345" name="Equation" r:id="rId4" imgW="965160" imgH="622080" progId="Equation.DSMT4">
                  <p:embed/>
                </p:oleObj>
              </mc:Choice>
              <mc:Fallback>
                <p:oleObj name="Equation" r:id="rId4" imgW="965160" imgH="622080" progId="Equation.DSMT4">
                  <p:embed/>
                  <p:pic>
                    <p:nvPicPr>
                      <p:cNvPr id="43" name="Object 10">
                        <a:extLst>
                          <a:ext uri="{FF2B5EF4-FFF2-40B4-BE49-F238E27FC236}">
                            <a16:creationId xmlns:a16="http://schemas.microsoft.com/office/drawing/2014/main" id="{C1712E0F-64B2-4E8F-BBE0-90B7A283348A}"/>
                          </a:ext>
                        </a:extLst>
                      </p:cNvPr>
                      <p:cNvPicPr>
                        <a:picLocks noChangeAspect="1" noChangeArrowheads="1"/>
                      </p:cNvPicPr>
                      <p:nvPr/>
                    </p:nvPicPr>
                    <p:blipFill>
                      <a:blip r:embed="rId5"/>
                      <a:srcRect/>
                      <a:stretch>
                        <a:fillRect/>
                      </a:stretch>
                    </p:blipFill>
                    <p:spPr bwMode="auto">
                      <a:xfrm>
                        <a:off x="640705" y="2241005"/>
                        <a:ext cx="2201863" cy="1419225"/>
                      </a:xfrm>
                      <a:prstGeom prst="rect">
                        <a:avLst/>
                      </a:prstGeom>
                      <a:noFill/>
                      <a:ln>
                        <a:noFill/>
                      </a:ln>
                    </p:spPr>
                  </p:pic>
                </p:oleObj>
              </mc:Fallback>
            </mc:AlternateContent>
          </a:graphicData>
        </a:graphic>
      </p:graphicFrame>
      <p:graphicFrame>
        <p:nvGraphicFramePr>
          <p:cNvPr id="2" name="Object 10">
            <a:extLst>
              <a:ext uri="{FF2B5EF4-FFF2-40B4-BE49-F238E27FC236}">
                <a16:creationId xmlns:a16="http://schemas.microsoft.com/office/drawing/2014/main" id="{A8339804-9875-2985-82A9-85E7982CFA04}"/>
              </a:ext>
            </a:extLst>
          </p:cNvPr>
          <p:cNvGraphicFramePr>
            <a:graphicFrameLocks noChangeAspect="1"/>
          </p:cNvGraphicFramePr>
          <p:nvPr>
            <p:extLst>
              <p:ext uri="{D42A27DB-BD31-4B8C-83A1-F6EECF244321}">
                <p14:modId xmlns:p14="http://schemas.microsoft.com/office/powerpoint/2010/main" val="1824907642"/>
              </p:ext>
            </p:extLst>
          </p:nvPr>
        </p:nvGraphicFramePr>
        <p:xfrm>
          <a:off x="2842568" y="2632322"/>
          <a:ext cx="3390775" cy="696211"/>
        </p:xfrm>
        <a:graphic>
          <a:graphicData uri="http://schemas.openxmlformats.org/presentationml/2006/ole">
            <mc:AlternateContent xmlns:mc="http://schemas.openxmlformats.org/markup-compatibility/2006">
              <mc:Choice xmlns:v="urn:schemas-microsoft-com:vml" Requires="v">
                <p:oleObj spid="_x0000_s11346" name="Equation" r:id="rId6" imgW="1358640" imgH="279360" progId="Equation.DSMT4">
                  <p:embed/>
                </p:oleObj>
              </mc:Choice>
              <mc:Fallback>
                <p:oleObj name="Equation" r:id="rId6" imgW="1358640" imgH="279360" progId="Equation.DSMT4">
                  <p:embed/>
                  <p:pic>
                    <p:nvPicPr>
                      <p:cNvPr id="4" name="Object 10">
                        <a:extLst>
                          <a:ext uri="{FF2B5EF4-FFF2-40B4-BE49-F238E27FC236}">
                            <a16:creationId xmlns:a16="http://schemas.microsoft.com/office/drawing/2014/main" id="{50B29745-1369-EFE2-B7C2-A1722634F8BB}"/>
                          </a:ext>
                        </a:extLst>
                      </p:cNvPr>
                      <p:cNvPicPr>
                        <a:picLocks noChangeAspect="1" noChangeArrowheads="1"/>
                      </p:cNvPicPr>
                      <p:nvPr/>
                    </p:nvPicPr>
                    <p:blipFill>
                      <a:blip r:embed="rId7"/>
                      <a:srcRect/>
                      <a:stretch>
                        <a:fillRect/>
                      </a:stretch>
                    </p:blipFill>
                    <p:spPr bwMode="auto">
                      <a:xfrm>
                        <a:off x="2842568" y="2632322"/>
                        <a:ext cx="3390775" cy="696211"/>
                      </a:xfrm>
                      <a:prstGeom prst="rect">
                        <a:avLst/>
                      </a:prstGeom>
                      <a:noFill/>
                      <a:ln>
                        <a:noFill/>
                      </a:ln>
                    </p:spPr>
                  </p:pic>
                </p:oleObj>
              </mc:Fallback>
            </mc:AlternateContent>
          </a:graphicData>
        </a:graphic>
      </p:graphicFrame>
      <p:graphicFrame>
        <p:nvGraphicFramePr>
          <p:cNvPr id="5" name="Object 10">
            <a:extLst>
              <a:ext uri="{FF2B5EF4-FFF2-40B4-BE49-F238E27FC236}">
                <a16:creationId xmlns:a16="http://schemas.microsoft.com/office/drawing/2014/main" id="{142B1220-F978-5BF5-AEB5-3227817C82B1}"/>
              </a:ext>
            </a:extLst>
          </p:cNvPr>
          <p:cNvGraphicFramePr>
            <a:graphicFrameLocks noChangeAspect="1"/>
          </p:cNvGraphicFramePr>
          <p:nvPr>
            <p:extLst>
              <p:ext uri="{D42A27DB-BD31-4B8C-83A1-F6EECF244321}">
                <p14:modId xmlns:p14="http://schemas.microsoft.com/office/powerpoint/2010/main" val="2030177880"/>
              </p:ext>
            </p:extLst>
          </p:nvPr>
        </p:nvGraphicFramePr>
        <p:xfrm>
          <a:off x="2842567" y="3562274"/>
          <a:ext cx="6243517" cy="1594917"/>
        </p:xfrm>
        <a:graphic>
          <a:graphicData uri="http://schemas.openxmlformats.org/presentationml/2006/ole">
            <mc:AlternateContent xmlns:mc="http://schemas.openxmlformats.org/markup-compatibility/2006">
              <mc:Choice xmlns:v="urn:schemas-microsoft-com:vml" Requires="v">
                <p:oleObj spid="_x0000_s11347" name="Equation" r:id="rId8" imgW="2679480" imgH="685800" progId="Equation.DSMT4">
                  <p:embed/>
                </p:oleObj>
              </mc:Choice>
              <mc:Fallback>
                <p:oleObj name="Equation" r:id="rId8" imgW="2679480" imgH="685800" progId="Equation.DSMT4">
                  <p:embed/>
                  <p:pic>
                    <p:nvPicPr>
                      <p:cNvPr id="4" name="Object 10">
                        <a:extLst>
                          <a:ext uri="{FF2B5EF4-FFF2-40B4-BE49-F238E27FC236}">
                            <a16:creationId xmlns:a16="http://schemas.microsoft.com/office/drawing/2014/main" id="{50B29745-1369-EFE2-B7C2-A1722634F8BB}"/>
                          </a:ext>
                        </a:extLst>
                      </p:cNvPr>
                      <p:cNvPicPr>
                        <a:picLocks noChangeAspect="1" noChangeArrowheads="1"/>
                      </p:cNvPicPr>
                      <p:nvPr/>
                    </p:nvPicPr>
                    <p:blipFill>
                      <a:blip r:embed="rId9"/>
                      <a:srcRect/>
                      <a:stretch>
                        <a:fillRect/>
                      </a:stretch>
                    </p:blipFill>
                    <p:spPr bwMode="auto">
                      <a:xfrm>
                        <a:off x="2842567" y="3562274"/>
                        <a:ext cx="6243517" cy="1594917"/>
                      </a:xfrm>
                      <a:prstGeom prst="rect">
                        <a:avLst/>
                      </a:prstGeom>
                      <a:noFill/>
                      <a:ln>
                        <a:noFill/>
                      </a:ln>
                    </p:spPr>
                  </p:pic>
                </p:oleObj>
              </mc:Fallback>
            </mc:AlternateContent>
          </a:graphicData>
        </a:graphic>
      </p:graphicFrame>
      <p:graphicFrame>
        <p:nvGraphicFramePr>
          <p:cNvPr id="6" name="Object 10">
            <a:extLst>
              <a:ext uri="{FF2B5EF4-FFF2-40B4-BE49-F238E27FC236}">
                <a16:creationId xmlns:a16="http://schemas.microsoft.com/office/drawing/2014/main" id="{1543EF36-FC60-E4FC-C851-67ED4F78E6F2}"/>
              </a:ext>
            </a:extLst>
          </p:cNvPr>
          <p:cNvGraphicFramePr>
            <a:graphicFrameLocks noChangeAspect="1"/>
          </p:cNvGraphicFramePr>
          <p:nvPr>
            <p:extLst>
              <p:ext uri="{D42A27DB-BD31-4B8C-83A1-F6EECF244321}">
                <p14:modId xmlns:p14="http://schemas.microsoft.com/office/powerpoint/2010/main" val="2783926766"/>
              </p:ext>
            </p:extLst>
          </p:nvPr>
        </p:nvGraphicFramePr>
        <p:xfrm>
          <a:off x="2877592" y="4636492"/>
          <a:ext cx="1709737" cy="520700"/>
        </p:xfrm>
        <a:graphic>
          <a:graphicData uri="http://schemas.openxmlformats.org/presentationml/2006/ole">
            <mc:AlternateContent xmlns:mc="http://schemas.openxmlformats.org/markup-compatibility/2006">
              <mc:Choice xmlns:v="urn:schemas-microsoft-com:vml" Requires="v">
                <p:oleObj spid="_x0000_s11348" name="Equation" r:id="rId10" imgW="749160" imgH="228600" progId="Equation.DSMT4">
                  <p:embed/>
                </p:oleObj>
              </mc:Choice>
              <mc:Fallback>
                <p:oleObj name="Equation" r:id="rId10" imgW="749160" imgH="228600" progId="Equation.DSMT4">
                  <p:embed/>
                  <p:pic>
                    <p:nvPicPr>
                      <p:cNvPr id="4" name="Object 10">
                        <a:extLst>
                          <a:ext uri="{FF2B5EF4-FFF2-40B4-BE49-F238E27FC236}">
                            <a16:creationId xmlns:a16="http://schemas.microsoft.com/office/drawing/2014/main" id="{50B29745-1369-EFE2-B7C2-A1722634F8BB}"/>
                          </a:ext>
                        </a:extLst>
                      </p:cNvPr>
                      <p:cNvPicPr>
                        <a:picLocks noChangeAspect="1" noChangeArrowheads="1"/>
                      </p:cNvPicPr>
                      <p:nvPr/>
                    </p:nvPicPr>
                    <p:blipFill>
                      <a:blip r:embed="rId11"/>
                      <a:srcRect/>
                      <a:stretch>
                        <a:fillRect/>
                      </a:stretch>
                    </p:blipFill>
                    <p:spPr bwMode="auto">
                      <a:xfrm>
                        <a:off x="2877592" y="4636492"/>
                        <a:ext cx="1709737" cy="520700"/>
                      </a:xfrm>
                      <a:prstGeom prst="rect">
                        <a:avLst/>
                      </a:prstGeom>
                      <a:noFill/>
                      <a:ln>
                        <a:noFill/>
                      </a:ln>
                    </p:spPr>
                  </p:pic>
                </p:oleObj>
              </mc:Fallback>
            </mc:AlternateContent>
          </a:graphicData>
        </a:graphic>
      </p:graphicFrame>
      <p:sp>
        <p:nvSpPr>
          <p:cNvPr id="13" name="Rectangle 30">
            <a:extLst>
              <a:ext uri="{FF2B5EF4-FFF2-40B4-BE49-F238E27FC236}">
                <a16:creationId xmlns:a16="http://schemas.microsoft.com/office/drawing/2014/main" id="{2FF12C6E-330C-4888-A135-018B1A9CFC18}"/>
              </a:ext>
            </a:extLst>
          </p:cNvPr>
          <p:cNvSpPr>
            <a:spLocks noChangeArrowheads="1"/>
          </p:cNvSpPr>
          <p:nvPr/>
        </p:nvSpPr>
        <p:spPr bwMode="auto">
          <a:xfrm>
            <a:off x="107504" y="-6301"/>
            <a:ext cx="6472436" cy="493287"/>
          </a:xfrm>
          <a:prstGeom prst="rect">
            <a:avLst/>
          </a:prstGeom>
          <a:noFill/>
          <a:ln>
            <a:noFill/>
          </a:ln>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上</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下</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三角行列式及对角行列式的定义</a:t>
            </a:r>
            <a:endParaRPr kumimoji="1" lang="zh-CN" altLang="en-US" sz="26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205132605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0">
            <a:hlinkClick r:id="rId3" action="ppaction://hlinksldjump"/>
            <a:extLst>
              <a:ext uri="{FF2B5EF4-FFF2-40B4-BE49-F238E27FC236}">
                <a16:creationId xmlns:a16="http://schemas.microsoft.com/office/drawing/2014/main" id="{CA894A7D-A18E-43D3-3462-CCD4561FC727}"/>
              </a:ext>
            </a:extLst>
          </p:cNvPr>
          <p:cNvSpPr>
            <a:spLocks noChangeArrowheads="1"/>
          </p:cNvSpPr>
          <p:nvPr/>
        </p:nvSpPr>
        <p:spPr bwMode="auto">
          <a:xfrm>
            <a:off x="457200" y="288925"/>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4" name="Rectangle 30">
            <a:extLst>
              <a:ext uri="{FF2B5EF4-FFF2-40B4-BE49-F238E27FC236}">
                <a16:creationId xmlns:a16="http://schemas.microsoft.com/office/drawing/2014/main" id="{9EF7652B-6530-50C2-E0A2-7CC41FC266A9}"/>
              </a:ext>
            </a:extLst>
          </p:cNvPr>
          <p:cNvSpPr>
            <a:spLocks noChangeArrowheads="1"/>
          </p:cNvSpPr>
          <p:nvPr/>
        </p:nvSpPr>
        <p:spPr bwMode="auto">
          <a:xfrm>
            <a:off x="-17385" y="12475"/>
            <a:ext cx="7475653" cy="892614"/>
          </a:xfrm>
          <a:prstGeom prst="rect">
            <a:avLst/>
          </a:prstGeom>
          <a:noFill/>
          <a:ln>
            <a:noFill/>
          </a:ln>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实践问题：上</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下</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三角行列式及对角行列式的应用</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600" b="1" i="0" u="none" strike="noStrike" kern="1200" cap="none" spc="0" normalizeH="0" baseline="0" noProof="0" dirty="0">
              <a:ln>
                <a:noFill/>
              </a:ln>
              <a:solidFill>
                <a:srgbClr val="CC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9" name="文本框 8">
            <a:extLst>
              <a:ext uri="{FF2B5EF4-FFF2-40B4-BE49-F238E27FC236}">
                <a16:creationId xmlns:a16="http://schemas.microsoft.com/office/drawing/2014/main" id="{56956043-01AA-D932-DF47-9A7F1CA47B48}"/>
              </a:ext>
            </a:extLst>
          </p:cNvPr>
          <p:cNvSpPr txBox="1"/>
          <p:nvPr/>
        </p:nvSpPr>
        <p:spPr>
          <a:xfrm>
            <a:off x="273884" y="612616"/>
            <a:ext cx="8483639" cy="523220"/>
          </a:xfrm>
          <a:prstGeom prst="rect">
            <a:avLst/>
          </a:prstGeom>
          <a:noFill/>
        </p:spPr>
        <p:txBody>
          <a:bodyPr wrap="square">
            <a:spAutoFit/>
          </a:bodyPr>
          <a:lstStyle/>
          <a:p>
            <a:r>
              <a:rPr lang="zh-CN" altLang="en-US" b="1" dirty="0">
                <a:solidFill>
                  <a:srgbClr val="C00000"/>
                </a:solidFill>
                <a:latin typeface="华文中宋" panose="02010600040101010101" pitchFamily="2" charset="-122"/>
                <a:ea typeface="华文中宋" panose="02010600040101010101" pitchFamily="2" charset="-122"/>
              </a:rPr>
              <a:t>例</a:t>
            </a:r>
            <a:r>
              <a:rPr lang="en-US" altLang="zh-CN" b="1" dirty="0">
                <a:solidFill>
                  <a:srgbClr val="C00000"/>
                </a:solidFill>
                <a:ea typeface="华文中宋" panose="02010600040101010101" pitchFamily="2" charset="-122"/>
                <a:cs typeface="Times New Roman" panose="02020603050405020304" pitchFamily="18" charset="0"/>
              </a:rPr>
              <a:t>1.5</a:t>
            </a:r>
            <a:r>
              <a:rPr lang="en-US" altLang="zh-CN" b="1" dirty="0">
                <a:solidFill>
                  <a:srgbClr val="C00000"/>
                </a:solidFill>
                <a:latin typeface="华文中宋" panose="02010600040101010101" pitchFamily="2" charset="-122"/>
                <a:ea typeface="华文中宋" panose="02010600040101010101" pitchFamily="2" charset="-122"/>
              </a:rPr>
              <a:t>  </a:t>
            </a:r>
            <a:r>
              <a:rPr lang="zh-CN" altLang="en-US" b="1" dirty="0">
                <a:latin typeface="华文中宋" panose="02010600040101010101" pitchFamily="2" charset="-122"/>
                <a:ea typeface="华文中宋" panose="02010600040101010101" pitchFamily="2" charset="-122"/>
              </a:rPr>
              <a:t>证明</a:t>
            </a:r>
            <a:r>
              <a:rPr lang="en-US" altLang="zh-CN" b="1" dirty="0">
                <a:latin typeface="华文中宋" panose="02010600040101010101" pitchFamily="2" charset="-122"/>
                <a:ea typeface="华文中宋" panose="02010600040101010101" pitchFamily="2" charset="-122"/>
              </a:rPr>
              <a:t>: </a:t>
            </a:r>
            <a:r>
              <a:rPr lang="zh-CN" altLang="en-US" b="1" dirty="0">
                <a:latin typeface="华文中宋" panose="02010600040101010101" pitchFamily="2" charset="-122"/>
                <a:ea typeface="华文中宋" panose="02010600040101010101" pitchFamily="2" charset="-122"/>
              </a:rPr>
              <a:t>下三角行列式</a:t>
            </a:r>
          </a:p>
        </p:txBody>
      </p:sp>
      <p:graphicFrame>
        <p:nvGraphicFramePr>
          <p:cNvPr id="10" name="Object 6">
            <a:extLst>
              <a:ext uri="{FF2B5EF4-FFF2-40B4-BE49-F238E27FC236}">
                <a16:creationId xmlns:a16="http://schemas.microsoft.com/office/drawing/2014/main" id="{D40E8C3E-D4F7-470A-E109-E0C1332FCC01}"/>
              </a:ext>
            </a:extLst>
          </p:cNvPr>
          <p:cNvGraphicFramePr>
            <a:graphicFrameLocks noChangeAspect="1"/>
          </p:cNvGraphicFramePr>
          <p:nvPr>
            <p:extLst>
              <p:ext uri="{D42A27DB-BD31-4B8C-83A1-F6EECF244321}">
                <p14:modId xmlns:p14="http://schemas.microsoft.com/office/powerpoint/2010/main" val="1372778754"/>
              </p:ext>
            </p:extLst>
          </p:nvPr>
        </p:nvGraphicFramePr>
        <p:xfrm>
          <a:off x="2383678" y="1132800"/>
          <a:ext cx="4132538" cy="1742058"/>
        </p:xfrm>
        <a:graphic>
          <a:graphicData uri="http://schemas.openxmlformats.org/presentationml/2006/ole">
            <mc:AlternateContent xmlns:mc="http://schemas.openxmlformats.org/markup-compatibility/2006">
              <mc:Choice xmlns:v="urn:schemas-microsoft-com:vml" Requires="v">
                <p:oleObj spid="_x0000_s12349" name="Equation" r:id="rId4" imgW="5689440" imgH="2095200" progId="Equation.DSMT4">
                  <p:embed/>
                </p:oleObj>
              </mc:Choice>
              <mc:Fallback>
                <p:oleObj name="Equation" r:id="rId4" imgW="5689440" imgH="2095200" progId="Equation.DSMT4">
                  <p:embed/>
                  <p:pic>
                    <p:nvPicPr>
                      <p:cNvPr id="107526" name="Object 6">
                        <a:extLst>
                          <a:ext uri="{FF2B5EF4-FFF2-40B4-BE49-F238E27FC236}">
                            <a16:creationId xmlns:a16="http://schemas.microsoft.com/office/drawing/2014/main" id="{2B8F4C97-2B0E-4734-BF6C-29B9D6CACAA7}"/>
                          </a:ext>
                        </a:extLst>
                      </p:cNvPr>
                      <p:cNvPicPr>
                        <a:picLocks noChangeAspect="1" noChangeArrowheads="1"/>
                      </p:cNvPicPr>
                      <p:nvPr/>
                    </p:nvPicPr>
                    <p:blipFill>
                      <a:blip r:embed="rId5"/>
                      <a:srcRect/>
                      <a:stretch>
                        <a:fillRect/>
                      </a:stretch>
                    </p:blipFill>
                    <p:spPr bwMode="auto">
                      <a:xfrm>
                        <a:off x="2383678" y="1132800"/>
                        <a:ext cx="4132538" cy="1742058"/>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991CED7F-D695-7793-D5A7-333473A5897C}"/>
                  </a:ext>
                </a:extLst>
              </p:cNvPr>
              <p:cNvSpPr txBox="1"/>
              <p:nvPr/>
            </p:nvSpPr>
            <p:spPr>
              <a:xfrm>
                <a:off x="285608" y="3861048"/>
                <a:ext cx="8750888" cy="1187697"/>
              </a:xfrm>
              <a:prstGeom prst="rect">
                <a:avLst/>
              </a:prstGeom>
              <a:noFill/>
            </p:spPr>
            <p:txBody>
              <a:bodyPr wrap="square">
                <a:spAutoFit/>
              </a:bodyPr>
              <a:lstStyle/>
              <a:p>
                <a:r>
                  <a:rPr lang="zh-CN" altLang="en-US" sz="2300" b="1" dirty="0">
                    <a:latin typeface="华文中宋" panose="02010600040101010101" pitchFamily="2" charset="-122"/>
                    <a:ea typeface="华文中宋" panose="02010600040101010101" pitchFamily="2" charset="-122"/>
                  </a:rPr>
                  <a:t>      一般项中第</a:t>
                </a:r>
                <a:r>
                  <a:rPr lang="en-US" altLang="zh-CN" sz="2300" b="1" dirty="0">
                    <a:ea typeface="华文中宋" panose="02010600040101010101" pitchFamily="2" charset="-122"/>
                    <a:cs typeface="Times New Roman" panose="02020603050405020304" pitchFamily="18" charset="0"/>
                  </a:rPr>
                  <a:t>1</a:t>
                </a:r>
                <a:r>
                  <a:rPr lang="zh-CN" altLang="en-US" sz="2300" b="1" dirty="0">
                    <a:latin typeface="华文中宋" panose="02010600040101010101" pitchFamily="2" charset="-122"/>
                    <a:ea typeface="华文中宋" panose="02010600040101010101" pitchFamily="2" charset="-122"/>
                  </a:rPr>
                  <a:t>个元素</a:t>
                </a:r>
                <a:r>
                  <a:rPr lang="en-US" altLang="zh-CN" sz="2300" b="1" i="1" dirty="0">
                    <a:latin typeface="+mj-lt"/>
                    <a:ea typeface="华文中宋" panose="02010600040101010101" pitchFamily="2" charset="-122"/>
                  </a:rPr>
                  <a:t>a</a:t>
                </a:r>
                <a:r>
                  <a:rPr lang="en-US" altLang="zh-CN" sz="2300" b="1" baseline="-25000" dirty="0">
                    <a:latin typeface="+mj-lt"/>
                    <a:ea typeface="华文中宋" panose="02010600040101010101" pitchFamily="2" charset="-122"/>
                  </a:rPr>
                  <a:t>1</a:t>
                </a:r>
                <a:r>
                  <a:rPr lang="en-US" altLang="zh-CN" sz="2300" b="1" i="1" baseline="-25000" dirty="0">
                    <a:latin typeface="+mj-lt"/>
                    <a:ea typeface="华文中宋" panose="02010600040101010101" pitchFamily="2" charset="-122"/>
                  </a:rPr>
                  <a:t>j</a:t>
                </a:r>
                <a:r>
                  <a:rPr lang="en-US" altLang="zh-CN" sz="1800" b="1" baseline="-50000" dirty="0">
                    <a:latin typeface="+mj-lt"/>
                    <a:ea typeface="华文中宋" panose="02010600040101010101" pitchFamily="2" charset="-122"/>
                  </a:rPr>
                  <a:t>1</a:t>
                </a:r>
                <a:r>
                  <a:rPr lang="zh-CN" altLang="en-US" sz="2300" b="1" dirty="0">
                    <a:latin typeface="华文中宋" panose="02010600040101010101" pitchFamily="2" charset="-122"/>
                    <a:ea typeface="华文中宋" panose="02010600040101010101" pitchFamily="2" charset="-122"/>
                  </a:rPr>
                  <a:t>取自第</a:t>
                </a:r>
                <a:r>
                  <a:rPr lang="en-US" altLang="zh-CN" sz="2300" b="1" dirty="0">
                    <a:ea typeface="华文中宋" panose="02010600040101010101" pitchFamily="2" charset="-122"/>
                    <a:cs typeface="Times New Roman" panose="02020603050405020304" pitchFamily="18" charset="0"/>
                  </a:rPr>
                  <a:t>1</a:t>
                </a:r>
                <a:r>
                  <a:rPr lang="zh-CN" altLang="en-US" sz="2300" b="1" dirty="0">
                    <a:latin typeface="华文中宋" panose="02010600040101010101" pitchFamily="2" charset="-122"/>
                    <a:ea typeface="华文中宋" panose="02010600040101010101" pitchFamily="2" charset="-122"/>
                  </a:rPr>
                  <a:t>行</a:t>
                </a:r>
                <a:r>
                  <a:rPr lang="en-US" altLang="zh-CN" sz="2300" b="1" dirty="0">
                    <a:ea typeface="华文中宋" panose="02010600040101010101" pitchFamily="2" charset="-122"/>
                    <a:cs typeface="Times New Roman" panose="02020603050405020304" pitchFamily="18" charset="0"/>
                  </a:rPr>
                  <a:t>, </a:t>
                </a:r>
                <a:r>
                  <a:rPr lang="zh-CN" altLang="en-US" sz="2300" b="1" dirty="0">
                    <a:latin typeface="华文中宋" panose="02010600040101010101" pitchFamily="2" charset="-122"/>
                    <a:ea typeface="华文中宋" panose="02010600040101010101" pitchFamily="2" charset="-122"/>
                  </a:rPr>
                  <a:t>但第</a:t>
                </a:r>
                <a:r>
                  <a:rPr lang="en-US" altLang="zh-CN" sz="2300" b="1" dirty="0">
                    <a:ea typeface="华文中宋" panose="02010600040101010101" pitchFamily="2" charset="-122"/>
                    <a:cs typeface="Times New Roman" panose="02020603050405020304" pitchFamily="18" charset="0"/>
                  </a:rPr>
                  <a:t>1</a:t>
                </a:r>
                <a:r>
                  <a:rPr lang="zh-CN" altLang="en-US" sz="2300" b="1" dirty="0">
                    <a:latin typeface="华文中宋" panose="02010600040101010101" pitchFamily="2" charset="-122"/>
                    <a:ea typeface="华文中宋" panose="02010600040101010101" pitchFamily="2" charset="-122"/>
                  </a:rPr>
                  <a:t>行中仅有</a:t>
                </a:r>
                <a:r>
                  <a:rPr lang="en-US" altLang="zh-CN" sz="2300" b="1" i="1" dirty="0">
                    <a:latin typeface="+mj-lt"/>
                    <a:ea typeface="华文中宋" panose="02010600040101010101" pitchFamily="2" charset="-122"/>
                  </a:rPr>
                  <a:t>a</a:t>
                </a:r>
                <a:r>
                  <a:rPr lang="en-US" altLang="zh-CN" sz="2300" b="1" baseline="-25000" dirty="0">
                    <a:latin typeface="+mj-lt"/>
                    <a:ea typeface="华文中宋" panose="02010600040101010101" pitchFamily="2" charset="-122"/>
                  </a:rPr>
                  <a:t>11</a:t>
                </a:r>
                <a14:m>
                  <m:oMath xmlns:m="http://schemas.openxmlformats.org/officeDocument/2006/math">
                    <m:r>
                      <a:rPr lang="en-US" altLang="zh-CN" sz="2300" b="1" i="1">
                        <a:latin typeface="Cambria Math" panose="02040503050406030204" pitchFamily="18" charset="0"/>
                        <a:ea typeface="华文中宋" panose="02010600040101010101" pitchFamily="2" charset="-122"/>
                      </a:rPr>
                      <m:t>≠</m:t>
                    </m:r>
                  </m:oMath>
                </a14:m>
                <a:r>
                  <a:rPr lang="en-US" altLang="zh-CN" sz="2300" b="1" dirty="0">
                    <a:ea typeface="华文中宋" panose="02010600040101010101" pitchFamily="2" charset="-122"/>
                    <a:cs typeface="Times New Roman" panose="02020603050405020304" pitchFamily="18" charset="0"/>
                  </a:rPr>
                  <a:t>0; </a:t>
                </a:r>
              </a:p>
              <a:p>
                <a:r>
                  <a:rPr lang="zh-CN" altLang="en-US" sz="2300" b="1" dirty="0">
                    <a:latin typeface="华文中宋" panose="02010600040101010101" pitchFamily="2" charset="-122"/>
                    <a:ea typeface="华文中宋" panose="02010600040101010101" pitchFamily="2" charset="-122"/>
                  </a:rPr>
                  <a:t>第</a:t>
                </a:r>
                <a:r>
                  <a:rPr lang="en-US" altLang="zh-CN" sz="2300" b="1" dirty="0">
                    <a:ea typeface="华文中宋" panose="02010600040101010101" pitchFamily="2" charset="-122"/>
                    <a:cs typeface="Times New Roman" panose="02020603050405020304" pitchFamily="18" charset="0"/>
                  </a:rPr>
                  <a:t>2</a:t>
                </a:r>
                <a:r>
                  <a:rPr lang="zh-CN" altLang="en-US" sz="2300" b="1" dirty="0">
                    <a:latin typeface="华文中宋" panose="02010600040101010101" pitchFamily="2" charset="-122"/>
                    <a:ea typeface="华文中宋" panose="02010600040101010101" pitchFamily="2" charset="-122"/>
                  </a:rPr>
                  <a:t>个元素</a:t>
                </a:r>
                <a:r>
                  <a:rPr lang="en-US" altLang="zh-CN" sz="2300" b="1" i="1" dirty="0">
                    <a:ea typeface="华文中宋" panose="02010600040101010101" pitchFamily="2" charset="-122"/>
                  </a:rPr>
                  <a:t>a</a:t>
                </a:r>
                <a:r>
                  <a:rPr lang="en-US" altLang="zh-CN" sz="2300" b="1" baseline="-25000" dirty="0">
                    <a:ea typeface="华文中宋" panose="02010600040101010101" pitchFamily="2" charset="-122"/>
                  </a:rPr>
                  <a:t>2</a:t>
                </a:r>
                <a:r>
                  <a:rPr lang="en-US" altLang="zh-CN" sz="2300" b="1" i="1" baseline="-25000" dirty="0">
                    <a:ea typeface="华文中宋" panose="02010600040101010101" pitchFamily="2" charset="-122"/>
                  </a:rPr>
                  <a:t>j</a:t>
                </a:r>
                <a:r>
                  <a:rPr lang="en-US" altLang="zh-CN" sz="1800" b="1" baseline="-50000" dirty="0">
                    <a:ea typeface="华文中宋" panose="02010600040101010101" pitchFamily="2" charset="-122"/>
                  </a:rPr>
                  <a:t>2 </a:t>
                </a:r>
                <a:r>
                  <a:rPr lang="zh-CN" altLang="en-US" sz="2300" b="1" dirty="0">
                    <a:latin typeface="华文中宋" panose="02010600040101010101" pitchFamily="2" charset="-122"/>
                    <a:ea typeface="华文中宋" panose="02010600040101010101" pitchFamily="2" charset="-122"/>
                  </a:rPr>
                  <a:t>取自第</a:t>
                </a:r>
                <a:r>
                  <a:rPr lang="en-US" altLang="zh-CN" sz="2300" b="1" dirty="0">
                    <a:ea typeface="华文中宋" panose="02010600040101010101" pitchFamily="2" charset="-122"/>
                    <a:cs typeface="Times New Roman" panose="02020603050405020304" pitchFamily="18" charset="0"/>
                  </a:rPr>
                  <a:t>2</a:t>
                </a:r>
                <a:r>
                  <a:rPr lang="zh-CN" altLang="en-US" sz="2300" b="1" dirty="0">
                    <a:latin typeface="华文中宋" panose="02010600040101010101" pitchFamily="2" charset="-122"/>
                    <a:ea typeface="华文中宋" panose="02010600040101010101" pitchFamily="2" charset="-122"/>
                  </a:rPr>
                  <a:t>行</a:t>
                </a:r>
                <a:r>
                  <a:rPr lang="en-US" altLang="zh-CN" sz="2300" b="1" dirty="0">
                    <a:ea typeface="华文中宋" panose="02010600040101010101" pitchFamily="2" charset="-122"/>
                    <a:cs typeface="Times New Roman" panose="02020603050405020304" pitchFamily="18" charset="0"/>
                  </a:rPr>
                  <a:t>, </a:t>
                </a:r>
                <a:r>
                  <a:rPr lang="zh-CN" altLang="en-US" sz="2300" b="1" dirty="0">
                    <a:latin typeface="华文中宋" panose="02010600040101010101" pitchFamily="2" charset="-122"/>
                    <a:ea typeface="华文中宋" panose="02010600040101010101" pitchFamily="2" charset="-122"/>
                  </a:rPr>
                  <a:t>而第</a:t>
                </a:r>
                <a:r>
                  <a:rPr lang="en-US" altLang="zh-CN" sz="2300" b="1" dirty="0">
                    <a:ea typeface="华文中宋" panose="02010600040101010101" pitchFamily="2" charset="-122"/>
                    <a:cs typeface="Times New Roman" panose="02020603050405020304" pitchFamily="18" charset="0"/>
                  </a:rPr>
                  <a:t>2</a:t>
                </a:r>
                <a:r>
                  <a:rPr lang="zh-CN" altLang="en-US" sz="2300" b="1" dirty="0">
                    <a:latin typeface="华文中宋" panose="02010600040101010101" pitchFamily="2" charset="-122"/>
                    <a:ea typeface="华文中宋" panose="02010600040101010101" pitchFamily="2" charset="-122"/>
                  </a:rPr>
                  <a:t>行中两个元素</a:t>
                </a:r>
                <a:r>
                  <a:rPr lang="en-US" altLang="zh-CN" sz="2300" b="1" i="1" dirty="0">
                    <a:ea typeface="华文中宋" panose="02010600040101010101" pitchFamily="2" charset="-122"/>
                  </a:rPr>
                  <a:t>a</a:t>
                </a:r>
                <a:r>
                  <a:rPr lang="en-US" altLang="zh-CN" sz="2300" b="1" baseline="-25000" dirty="0">
                    <a:ea typeface="华文中宋" panose="02010600040101010101" pitchFamily="2" charset="-122"/>
                  </a:rPr>
                  <a:t>21 </a:t>
                </a:r>
                <a14:m>
                  <m:oMath xmlns:m="http://schemas.openxmlformats.org/officeDocument/2006/math">
                    <m:r>
                      <a:rPr lang="en-US" altLang="zh-CN" sz="2300" b="1" i="1">
                        <a:latin typeface="Cambria Math" panose="02040503050406030204" pitchFamily="18" charset="0"/>
                        <a:ea typeface="Cambria Math" panose="02040503050406030204" pitchFamily="18" charset="0"/>
                      </a:rPr>
                      <m:t>≠</m:t>
                    </m:r>
                    <m:r>
                      <m:rPr>
                        <m:nor/>
                      </m:rPr>
                      <a:rPr lang="en-US" altLang="zh-CN" sz="2300" b="1" dirty="0">
                        <a:ea typeface="华文中宋" panose="02010600040101010101" pitchFamily="2" charset="-122"/>
                        <a:cs typeface="Times New Roman" panose="02020603050405020304" pitchFamily="18" charset="0"/>
                      </a:rPr>
                      <m:t>0</m:t>
                    </m:r>
                  </m:oMath>
                </a14:m>
                <a:r>
                  <a:rPr lang="zh-CN" altLang="en-US" sz="2300" b="1" dirty="0">
                    <a:latin typeface="华文中宋" panose="02010600040101010101" pitchFamily="2" charset="-122"/>
                    <a:ea typeface="华文中宋" panose="02010600040101010101" pitchFamily="2" charset="-122"/>
                  </a:rPr>
                  <a:t>及</a:t>
                </a:r>
                <a14:m>
                  <m:oMath xmlns:m="http://schemas.openxmlformats.org/officeDocument/2006/math">
                    <m:r>
                      <m:rPr>
                        <m:nor/>
                      </m:rPr>
                      <a:rPr lang="en-US" altLang="zh-CN" sz="2300" b="1" i="1" dirty="0">
                        <a:ea typeface="华文中宋" panose="02010600040101010101" pitchFamily="2" charset="-122"/>
                      </a:rPr>
                      <m:t>a</m:t>
                    </m:r>
                    <m:r>
                      <m:rPr>
                        <m:nor/>
                      </m:rPr>
                      <a:rPr lang="en-US" altLang="zh-CN" sz="2300" b="1" baseline="-25000" dirty="0">
                        <a:ea typeface="华文中宋" panose="02010600040101010101" pitchFamily="2" charset="-122"/>
                      </a:rPr>
                      <m:t>2</m:t>
                    </m:r>
                    <m:r>
                      <m:rPr>
                        <m:nor/>
                      </m:rPr>
                      <a:rPr lang="en-US" altLang="zh-CN" sz="2300" b="1" i="0" baseline="-25000" dirty="0" smtClean="0">
                        <a:ea typeface="华文中宋" panose="02010600040101010101" pitchFamily="2" charset="-122"/>
                      </a:rPr>
                      <m:t>2</m:t>
                    </m:r>
                    <m:r>
                      <a:rPr lang="en-US" altLang="zh-CN" sz="2300" b="1" i="1">
                        <a:latin typeface="Cambria Math" panose="02040503050406030204" pitchFamily="18" charset="0"/>
                        <a:ea typeface="Cambria Math" panose="02040503050406030204" pitchFamily="18" charset="0"/>
                      </a:rPr>
                      <m:t>≠</m:t>
                    </m:r>
                    <m:r>
                      <m:rPr>
                        <m:nor/>
                      </m:rPr>
                      <a:rPr lang="en-US" altLang="zh-CN" sz="2300" b="1" dirty="0">
                        <a:ea typeface="华文中宋" panose="02010600040101010101" pitchFamily="2" charset="-122"/>
                        <a:cs typeface="Times New Roman" panose="02020603050405020304" pitchFamily="18" charset="0"/>
                      </a:rPr>
                      <m:t>0</m:t>
                    </m:r>
                  </m:oMath>
                </a14:m>
                <a:r>
                  <a:rPr lang="en-US" altLang="zh-CN" sz="2300" b="1" dirty="0">
                    <a:ea typeface="华文中宋" panose="02010600040101010101" pitchFamily="2" charset="-122"/>
                    <a:cs typeface="Times New Roman" panose="02020603050405020304" pitchFamily="18" charset="0"/>
                  </a:rPr>
                  <a:t>,</a:t>
                </a:r>
              </a:p>
              <a:p>
                <a:r>
                  <a:rPr lang="zh-CN" altLang="en-US" sz="2300" b="1" dirty="0">
                    <a:latin typeface="华文中宋" panose="02010600040101010101" pitchFamily="2" charset="-122"/>
                    <a:ea typeface="华文中宋" panose="02010600040101010101" pitchFamily="2" charset="-122"/>
                  </a:rPr>
                  <a:t>因第</a:t>
                </a:r>
                <a:r>
                  <a:rPr lang="en-US" altLang="zh-CN" sz="2300" b="1" dirty="0">
                    <a:ea typeface="华文中宋" panose="02010600040101010101" pitchFamily="2" charset="-122"/>
                    <a:cs typeface="Times New Roman" panose="02020603050405020304" pitchFamily="18" charset="0"/>
                  </a:rPr>
                  <a:t>1</a:t>
                </a:r>
                <a:r>
                  <a:rPr lang="zh-CN" altLang="en-US" sz="2300" b="1" dirty="0">
                    <a:latin typeface="华文中宋" panose="02010600040101010101" pitchFamily="2" charset="-122"/>
                    <a:ea typeface="华文中宋" panose="02010600040101010101" pitchFamily="2" charset="-122"/>
                  </a:rPr>
                  <a:t>个元素已取第</a:t>
                </a:r>
                <a:r>
                  <a:rPr lang="en-US" altLang="zh-CN" sz="2300" b="1" dirty="0">
                    <a:ea typeface="华文中宋" panose="02010600040101010101" pitchFamily="2" charset="-122"/>
                    <a:cs typeface="Times New Roman" panose="02020603050405020304" pitchFamily="18" charset="0"/>
                  </a:rPr>
                  <a:t>1</a:t>
                </a:r>
                <a:r>
                  <a:rPr lang="zh-CN" altLang="en-US" sz="2300" b="1" dirty="0">
                    <a:latin typeface="华文中宋" panose="02010600040101010101" pitchFamily="2" charset="-122"/>
                    <a:ea typeface="华文中宋" panose="02010600040101010101" pitchFamily="2" charset="-122"/>
                  </a:rPr>
                  <a:t>列</a:t>
                </a:r>
                <a:r>
                  <a:rPr lang="en-US" altLang="zh-CN" sz="2300" b="1" dirty="0">
                    <a:ea typeface="华文中宋" panose="02010600040101010101" pitchFamily="2" charset="-122"/>
                    <a:cs typeface="Times New Roman" panose="02020603050405020304" pitchFamily="18" charset="0"/>
                  </a:rPr>
                  <a:t>, </a:t>
                </a:r>
                <a:r>
                  <a:rPr lang="zh-CN" altLang="en-US" sz="2300" b="1" dirty="0">
                    <a:latin typeface="华文中宋" panose="02010600040101010101" pitchFamily="2" charset="-122"/>
                    <a:ea typeface="华文中宋" panose="02010600040101010101" pitchFamily="2" charset="-122"/>
                  </a:rPr>
                  <a:t>即</a:t>
                </a:r>
                <a:r>
                  <a:rPr lang="en-US" altLang="zh-CN" sz="2300" b="1" i="1" dirty="0">
                    <a:latin typeface="+mj-lt"/>
                    <a:ea typeface="华文中宋" panose="02010600040101010101" pitchFamily="2" charset="-122"/>
                  </a:rPr>
                  <a:t>j</a:t>
                </a:r>
                <a:r>
                  <a:rPr lang="en-US" altLang="zh-CN" sz="2300" b="1" baseline="-25000" dirty="0">
                    <a:latin typeface="+mj-lt"/>
                    <a:ea typeface="华文中宋" panose="02010600040101010101" pitchFamily="2" charset="-122"/>
                  </a:rPr>
                  <a:t>1</a:t>
                </a:r>
                <a:r>
                  <a:rPr lang="en-US" altLang="zh-CN" sz="2300" b="1" dirty="0">
                    <a:latin typeface="+mj-lt"/>
                    <a:ea typeface="华文中宋" panose="02010600040101010101" pitchFamily="2" charset="-122"/>
                  </a:rPr>
                  <a:t>=1</a:t>
                </a:r>
                <a:r>
                  <a:rPr lang="en-US" altLang="zh-CN" sz="2300" b="1" dirty="0">
                    <a:ea typeface="华文中宋" panose="02010600040101010101" pitchFamily="2" charset="-122"/>
                    <a:cs typeface="Times New Roman" panose="02020603050405020304" pitchFamily="18" charset="0"/>
                  </a:rPr>
                  <a:t>, </a:t>
                </a:r>
                <a:r>
                  <a:rPr lang="zh-CN" altLang="en-US" sz="2300" b="1" dirty="0">
                    <a:latin typeface="华文中宋" panose="02010600040101010101" pitchFamily="2" charset="-122"/>
                    <a:ea typeface="华文中宋" panose="02010600040101010101" pitchFamily="2" charset="-122"/>
                  </a:rPr>
                  <a:t>故第</a:t>
                </a:r>
                <a:r>
                  <a:rPr lang="en-US" altLang="zh-CN" sz="2300" b="1" dirty="0">
                    <a:ea typeface="华文中宋" panose="02010600040101010101" pitchFamily="2" charset="-122"/>
                    <a:cs typeface="Times New Roman" panose="02020603050405020304" pitchFamily="18" charset="0"/>
                  </a:rPr>
                  <a:t>2</a:t>
                </a:r>
                <a:r>
                  <a:rPr lang="zh-CN" altLang="en-US" sz="2300" b="1" dirty="0">
                    <a:latin typeface="华文中宋" panose="02010600040101010101" pitchFamily="2" charset="-122"/>
                    <a:ea typeface="华文中宋" panose="02010600040101010101" pitchFamily="2" charset="-122"/>
                  </a:rPr>
                  <a:t>个元素取第</a:t>
                </a:r>
                <a:r>
                  <a:rPr lang="en-US" altLang="zh-CN" sz="2300" b="1" dirty="0">
                    <a:ea typeface="华文中宋" panose="02010600040101010101" pitchFamily="2" charset="-122"/>
                    <a:cs typeface="Times New Roman" panose="02020603050405020304" pitchFamily="18" charset="0"/>
                  </a:rPr>
                  <a:t>2</a:t>
                </a:r>
                <a:r>
                  <a:rPr lang="zh-CN" altLang="en-US" sz="2300" b="1" dirty="0">
                    <a:latin typeface="华文中宋" panose="02010600040101010101" pitchFamily="2" charset="-122"/>
                    <a:ea typeface="华文中宋" panose="02010600040101010101" pitchFamily="2" charset="-122"/>
                  </a:rPr>
                  <a:t>列</a:t>
                </a:r>
                <a:r>
                  <a:rPr lang="en-US" altLang="zh-CN" sz="2300" b="1" dirty="0">
                    <a:ea typeface="华文中宋" panose="02010600040101010101" pitchFamily="2" charset="-122"/>
                    <a:cs typeface="Times New Roman" panose="02020603050405020304" pitchFamily="18" charset="0"/>
                  </a:rPr>
                  <a:t>,</a:t>
                </a:r>
                <a:r>
                  <a:rPr lang="zh-CN" altLang="en-US" sz="2300" b="1" dirty="0">
                    <a:latin typeface="华文中宋" panose="02010600040101010101" pitchFamily="2" charset="-122"/>
                    <a:ea typeface="华文中宋" panose="02010600040101010101" pitchFamily="2" charset="-122"/>
                  </a:rPr>
                  <a:t>即</a:t>
                </a:r>
                <a14:m>
                  <m:oMath xmlns:m="http://schemas.openxmlformats.org/officeDocument/2006/math">
                    <m:r>
                      <m:rPr>
                        <m:nor/>
                      </m:rPr>
                      <a:rPr lang="en-US" altLang="zh-CN" sz="2300" b="1" i="1" dirty="0">
                        <a:ea typeface="华文中宋" panose="02010600040101010101" pitchFamily="2" charset="-122"/>
                      </a:rPr>
                      <m:t>j</m:t>
                    </m:r>
                    <m:r>
                      <m:rPr>
                        <m:nor/>
                      </m:rPr>
                      <a:rPr lang="en-US" altLang="zh-CN" sz="2300" b="1" i="0" baseline="-25000" dirty="0" smtClean="0">
                        <a:ea typeface="华文中宋" panose="02010600040101010101" pitchFamily="2" charset="-122"/>
                      </a:rPr>
                      <m:t>2</m:t>
                    </m:r>
                    <m:r>
                      <m:rPr>
                        <m:nor/>
                      </m:rPr>
                      <a:rPr lang="en-US" altLang="zh-CN" sz="2300" b="1" dirty="0">
                        <a:ea typeface="华文中宋" panose="02010600040101010101" pitchFamily="2" charset="-122"/>
                      </a:rPr>
                      <m:t>=</m:t>
                    </m:r>
                    <m:r>
                      <m:rPr>
                        <m:nor/>
                      </m:rPr>
                      <a:rPr lang="en-US" altLang="zh-CN" sz="2300" b="1" i="0" dirty="0" smtClean="0">
                        <a:ea typeface="华文中宋" panose="02010600040101010101" pitchFamily="2" charset="-122"/>
                      </a:rPr>
                      <m:t>2</m:t>
                    </m:r>
                  </m:oMath>
                </a14:m>
                <a:r>
                  <a:rPr lang="en-US" altLang="zh-CN" sz="2300" b="1" dirty="0">
                    <a:ea typeface="华文中宋" panose="02010600040101010101" pitchFamily="2" charset="-122"/>
                    <a:cs typeface="Times New Roman" panose="02020603050405020304" pitchFamily="18" charset="0"/>
                  </a:rPr>
                  <a:t>.</a:t>
                </a:r>
                <a:endParaRPr lang="zh-CN" altLang="en-US" sz="2300" b="1" dirty="0">
                  <a:ea typeface="华文中宋" panose="02010600040101010101" pitchFamily="2" charset="-122"/>
                  <a:cs typeface="Times New Roman" panose="02020603050405020304" pitchFamily="18" charset="0"/>
                </a:endParaRPr>
              </a:p>
            </p:txBody>
          </p:sp>
        </mc:Choice>
        <mc:Fallback xmlns="">
          <p:sp>
            <p:nvSpPr>
              <p:cNvPr id="12" name="文本框 11">
                <a:extLst>
                  <a:ext uri="{FF2B5EF4-FFF2-40B4-BE49-F238E27FC236}">
                    <a16:creationId xmlns:a16="http://schemas.microsoft.com/office/drawing/2014/main" id="{991CED7F-D695-7793-D5A7-333473A5897C}"/>
                  </a:ext>
                </a:extLst>
              </p:cNvPr>
              <p:cNvSpPr txBox="1">
                <a:spLocks noRot="1" noChangeAspect="1" noMove="1" noResize="1" noEditPoints="1" noAdjustHandles="1" noChangeArrowheads="1" noChangeShapeType="1" noTextEdit="1"/>
              </p:cNvSpPr>
              <p:nvPr/>
            </p:nvSpPr>
            <p:spPr>
              <a:xfrm>
                <a:off x="285608" y="3861048"/>
                <a:ext cx="8750888" cy="1187697"/>
              </a:xfrm>
              <a:prstGeom prst="rect">
                <a:avLst/>
              </a:prstGeom>
              <a:blipFill>
                <a:blip r:embed="rId6"/>
                <a:stretch>
                  <a:fillRect l="-1045" t="-4103" b="-7692"/>
                </a:stretch>
              </a:blipFill>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id="{A402960C-24B0-D212-E1BA-C4472A315144}"/>
              </a:ext>
            </a:extLst>
          </p:cNvPr>
          <p:cNvSpPr txBox="1"/>
          <p:nvPr/>
        </p:nvSpPr>
        <p:spPr>
          <a:xfrm>
            <a:off x="267343" y="2951827"/>
            <a:ext cx="964913" cy="446276"/>
          </a:xfrm>
          <a:prstGeom prst="rect">
            <a:avLst/>
          </a:prstGeom>
          <a:noFill/>
        </p:spPr>
        <p:txBody>
          <a:bodyPr wrap="square">
            <a:spAutoFit/>
          </a:bodyPr>
          <a:lstStyle/>
          <a:p>
            <a:r>
              <a:rPr lang="zh-CN" altLang="en-US" sz="2300" b="1" dirty="0">
                <a:solidFill>
                  <a:srgbClr val="C00000"/>
                </a:solidFill>
                <a:latin typeface="华文中宋" panose="02010600040101010101" pitchFamily="2" charset="-122"/>
                <a:ea typeface="华文中宋" panose="02010600040101010101" pitchFamily="2" charset="-122"/>
              </a:rPr>
              <a:t>证明</a:t>
            </a:r>
            <a:endParaRPr lang="zh-CN" altLang="en-US" sz="2300" dirty="0">
              <a:solidFill>
                <a:srgbClr val="C00000"/>
              </a:solidFill>
            </a:endParaRPr>
          </a:p>
        </p:txBody>
      </p:sp>
      <p:sp>
        <p:nvSpPr>
          <p:cNvPr id="14" name="文本框 13">
            <a:extLst>
              <a:ext uri="{FF2B5EF4-FFF2-40B4-BE49-F238E27FC236}">
                <a16:creationId xmlns:a16="http://schemas.microsoft.com/office/drawing/2014/main" id="{D8BCC566-2CBD-84B6-6F1E-2767FFBB9FA9}"/>
              </a:ext>
            </a:extLst>
          </p:cNvPr>
          <p:cNvSpPr txBox="1"/>
          <p:nvPr/>
        </p:nvSpPr>
        <p:spPr>
          <a:xfrm>
            <a:off x="1038165" y="2937184"/>
            <a:ext cx="8757429" cy="446276"/>
          </a:xfrm>
          <a:prstGeom prst="rect">
            <a:avLst/>
          </a:prstGeom>
          <a:noFill/>
        </p:spPr>
        <p:txBody>
          <a:bodyPr wrap="square">
            <a:spAutoFit/>
          </a:bodyPr>
          <a:lstStyle/>
          <a:p>
            <a:r>
              <a:rPr lang="zh-CN" altLang="en-US" sz="2300" b="1" dirty="0">
                <a:latin typeface="华文中宋" panose="02010600040101010101" pitchFamily="2" charset="-122"/>
                <a:ea typeface="华文中宋" panose="02010600040101010101" pitchFamily="2" charset="-122"/>
              </a:rPr>
              <a:t>记上三角行列式</a:t>
            </a:r>
            <a:r>
              <a:rPr lang="en-US" altLang="zh-CN" sz="2300" b="1" i="1" dirty="0">
                <a:ea typeface="华文中宋" panose="02010600040101010101" pitchFamily="2" charset="-122"/>
              </a:rPr>
              <a:t>D</a:t>
            </a:r>
            <a:r>
              <a:rPr lang="zh-CN" altLang="en-US" sz="2300" b="1" dirty="0">
                <a:latin typeface="华文中宋" panose="02010600040101010101" pitchFamily="2" charset="-122"/>
                <a:ea typeface="华文中宋" panose="02010600040101010101" pitchFamily="2" charset="-122"/>
              </a:rPr>
              <a:t>的一般项为</a:t>
            </a:r>
            <a:endParaRPr lang="zh-CN" altLang="en-US" sz="2300" b="1" i="1" dirty="0">
              <a:latin typeface="+mn-lt"/>
              <a:ea typeface="华文中宋" panose="02010600040101010101" pitchFamily="2" charset="-122"/>
            </a:endParaRPr>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C536E6F3-4657-A9CC-DAC8-51D9F41A3278}"/>
                  </a:ext>
                </a:extLst>
              </p:cNvPr>
              <p:cNvSpPr txBox="1"/>
              <p:nvPr/>
            </p:nvSpPr>
            <p:spPr>
              <a:xfrm>
                <a:off x="267343" y="5013176"/>
                <a:ext cx="8820472" cy="814967"/>
              </a:xfrm>
              <a:prstGeom prst="rect">
                <a:avLst/>
              </a:prstGeom>
              <a:noFill/>
            </p:spPr>
            <p:txBody>
              <a:bodyPr wrap="square">
                <a:spAutoFit/>
              </a:bodyPr>
              <a:lstStyle/>
              <a:p>
                <a:pPr indent="457200"/>
                <a:r>
                  <a:rPr lang="zh-CN" altLang="en-US" sz="2300" b="1" dirty="0">
                    <a:latin typeface="华文中宋" panose="02010600040101010101" pitchFamily="2" charset="-122"/>
                    <a:ea typeface="华文中宋" panose="02010600040101010101" pitchFamily="2" charset="-122"/>
                  </a:rPr>
                  <a:t>依此类推</a:t>
                </a:r>
                <a:r>
                  <a:rPr lang="en-US" altLang="zh-CN" sz="2300" b="1" dirty="0">
                    <a:ea typeface="华文中宋" panose="02010600040101010101" pitchFamily="2" charset="-122"/>
                    <a:cs typeface="Times New Roman" panose="02020603050405020304" pitchFamily="18" charset="0"/>
                  </a:rPr>
                  <a:t>,</a:t>
                </a:r>
                <a:r>
                  <a:rPr lang="zh-CN" altLang="en-US" sz="2300" b="1" dirty="0">
                    <a:latin typeface="华文中宋" panose="02010600040101010101" pitchFamily="2" charset="-122"/>
                    <a:ea typeface="华文中宋" panose="02010600040101010101" pitchFamily="2" charset="-122"/>
                  </a:rPr>
                  <a:t>可得</a:t>
                </a:r>
                <a:r>
                  <a:rPr lang="en-US" altLang="zh-CN" sz="2300" b="1" i="1" dirty="0">
                    <a:ea typeface="华文中宋" panose="02010600040101010101" pitchFamily="2" charset="-122"/>
                  </a:rPr>
                  <a:t>j</a:t>
                </a:r>
                <a:r>
                  <a:rPr lang="en-US" altLang="zh-CN" sz="2300" b="1" baseline="-25000" dirty="0">
                    <a:ea typeface="华文中宋" panose="02010600040101010101" pitchFamily="2" charset="-122"/>
                  </a:rPr>
                  <a:t>3</a:t>
                </a:r>
                <a:r>
                  <a:rPr lang="en-US" altLang="zh-CN" sz="2300" b="1" dirty="0">
                    <a:ea typeface="华文中宋" panose="02010600040101010101" pitchFamily="2" charset="-122"/>
                  </a:rPr>
                  <a:t>=3, </a:t>
                </a:r>
                <a:r>
                  <a:rPr lang="en-US" altLang="zh-CN" sz="2300" b="1" i="1" dirty="0">
                    <a:ea typeface="华文中宋" panose="02010600040101010101" pitchFamily="2" charset="-122"/>
                  </a:rPr>
                  <a:t>j</a:t>
                </a:r>
                <a:r>
                  <a:rPr lang="en-US" altLang="zh-CN" sz="2300" b="1" baseline="-25000" dirty="0">
                    <a:ea typeface="华文中宋" panose="02010600040101010101" pitchFamily="2" charset="-122"/>
                  </a:rPr>
                  <a:t>4</a:t>
                </a:r>
                <a:r>
                  <a:rPr lang="en-US" altLang="zh-CN" sz="2300" b="1" dirty="0">
                    <a:ea typeface="华文中宋" panose="02010600040101010101" pitchFamily="2" charset="-122"/>
                  </a:rPr>
                  <a:t>=4,</a:t>
                </a:r>
                <a14:m>
                  <m:oMath xmlns:m="http://schemas.openxmlformats.org/officeDocument/2006/math">
                    <m:r>
                      <a:rPr lang="en-US" altLang="zh-CN" sz="2300" b="1" i="1">
                        <a:latin typeface="Cambria Math" panose="02040503050406030204" pitchFamily="18" charset="0"/>
                        <a:ea typeface="华文中宋" panose="02010600040101010101" pitchFamily="2" charset="-122"/>
                      </a:rPr>
                      <m:t>⋯</m:t>
                    </m:r>
                  </m:oMath>
                </a14:m>
                <a:r>
                  <a:rPr lang="en-US" altLang="zh-CN" sz="2300" b="1" dirty="0">
                    <a:ea typeface="华文中宋" panose="02010600040101010101" pitchFamily="2" charset="-122"/>
                    <a:cs typeface="Times New Roman" panose="02020603050405020304" pitchFamily="18" charset="0"/>
                  </a:rPr>
                  <a:t>, </a:t>
                </a:r>
                <a:r>
                  <a:rPr lang="en-US" altLang="zh-CN" sz="2300" b="1" i="1" dirty="0" err="1">
                    <a:ea typeface="华文中宋" panose="02010600040101010101" pitchFamily="2" charset="-122"/>
                  </a:rPr>
                  <a:t>j</a:t>
                </a:r>
                <a:r>
                  <a:rPr lang="en-US" altLang="zh-CN" sz="2300" b="1" i="1" baseline="-25000" dirty="0" err="1">
                    <a:ea typeface="华文中宋" panose="02010600040101010101" pitchFamily="2" charset="-122"/>
                  </a:rPr>
                  <a:t>n</a:t>
                </a:r>
                <a:r>
                  <a:rPr lang="en-US" altLang="zh-CN" sz="2300" b="1" dirty="0">
                    <a:ea typeface="华文中宋" panose="02010600040101010101" pitchFamily="2" charset="-122"/>
                  </a:rPr>
                  <a:t>=</a:t>
                </a:r>
                <a:r>
                  <a:rPr lang="en-US" altLang="zh-CN" sz="2300" b="1" i="1" dirty="0">
                    <a:ea typeface="华文中宋" panose="02010600040101010101" pitchFamily="2" charset="-122"/>
                  </a:rPr>
                  <a:t>n</a:t>
                </a:r>
                <a:r>
                  <a:rPr lang="en-US" altLang="zh-CN" sz="2300" b="1" dirty="0">
                    <a:ea typeface="华文中宋" panose="02010600040101010101" pitchFamily="2" charset="-122"/>
                    <a:cs typeface="Times New Roman" panose="02020603050405020304" pitchFamily="18" charset="0"/>
                  </a:rPr>
                  <a:t>. </a:t>
                </a:r>
                <a:r>
                  <a:rPr lang="zh-CN" altLang="en-US" sz="2300" b="1" dirty="0">
                    <a:latin typeface="华文中宋" panose="02010600040101010101" pitchFamily="2" charset="-122"/>
                    <a:ea typeface="华文中宋" panose="02010600040101010101" pitchFamily="2" charset="-122"/>
                  </a:rPr>
                  <a:t>因此</a:t>
                </a:r>
                <a:r>
                  <a:rPr lang="en-US" altLang="zh-CN" sz="2300" b="1" dirty="0">
                    <a:ea typeface="华文中宋" panose="02010600040101010101" pitchFamily="2" charset="-122"/>
                    <a:cs typeface="Times New Roman" panose="02020603050405020304" pitchFamily="18" charset="0"/>
                  </a:rPr>
                  <a:t>,</a:t>
                </a:r>
                <a:r>
                  <a:rPr lang="zh-CN" altLang="en-US" sz="2300" b="1" dirty="0">
                    <a:latin typeface="华文中宋" panose="02010600040101010101" pitchFamily="2" charset="-122"/>
                    <a:ea typeface="华文中宋" panose="02010600040101010101" pitchFamily="2" charset="-122"/>
                  </a:rPr>
                  <a:t>下三角行列式</a:t>
                </a:r>
                <a:r>
                  <a:rPr lang="en-US" altLang="zh-CN" sz="2300" b="1" i="1" dirty="0">
                    <a:latin typeface="+mj-lt"/>
                    <a:ea typeface="华文中宋" panose="02010600040101010101" pitchFamily="2" charset="-122"/>
                  </a:rPr>
                  <a:t>D</a:t>
                </a:r>
                <a:r>
                  <a:rPr lang="zh-CN" altLang="en-US" sz="2300" b="1" dirty="0">
                    <a:latin typeface="华文中宋" panose="02010600040101010101" pitchFamily="2" charset="-122"/>
                    <a:ea typeface="华文中宋" panose="02010600040101010101" pitchFamily="2" charset="-122"/>
                  </a:rPr>
                  <a:t>中仅有</a:t>
                </a:r>
                <a:r>
                  <a:rPr lang="en-US" altLang="zh-CN" sz="2300" b="1" i="1" dirty="0">
                    <a:ea typeface="华文中宋" panose="02010600040101010101" pitchFamily="2" charset="-122"/>
                  </a:rPr>
                  <a:t>a</a:t>
                </a:r>
                <a:r>
                  <a:rPr lang="en-US" altLang="zh-CN" sz="2300" b="1" baseline="-25000" dirty="0">
                    <a:ea typeface="华文中宋" panose="02010600040101010101" pitchFamily="2" charset="-122"/>
                  </a:rPr>
                  <a:t>11</a:t>
                </a:r>
                <a:r>
                  <a:rPr lang="en-US" altLang="zh-CN" sz="2300" b="1" dirty="0">
                    <a:ea typeface="华文中宋" panose="02010600040101010101" pitchFamily="2" charset="-122"/>
                  </a:rPr>
                  <a:t> </a:t>
                </a:r>
                <a14:m>
                  <m:oMath xmlns:m="http://schemas.openxmlformats.org/officeDocument/2006/math">
                    <m:r>
                      <m:rPr>
                        <m:nor/>
                      </m:rPr>
                      <a:rPr lang="en-US" altLang="zh-CN" sz="2300" b="1" i="1" dirty="0">
                        <a:ea typeface="华文中宋" panose="02010600040101010101" pitchFamily="2" charset="-122"/>
                      </a:rPr>
                      <m:t>a</m:t>
                    </m:r>
                    <m:r>
                      <m:rPr>
                        <m:nor/>
                      </m:rPr>
                      <a:rPr lang="en-US" altLang="zh-CN" sz="2300" b="1" baseline="-25000" dirty="0">
                        <a:ea typeface="华文中宋" panose="02010600040101010101" pitchFamily="2" charset="-122"/>
                      </a:rPr>
                      <m:t>22</m:t>
                    </m:r>
                  </m:oMath>
                </a14:m>
                <a:r>
                  <a:rPr lang="en-US" altLang="zh-CN" sz="2300" b="1" dirty="0">
                    <a:ea typeface="华文中宋" panose="02010600040101010101" pitchFamily="2" charset="-122"/>
                  </a:rPr>
                  <a:t> </a:t>
                </a:r>
                <a14:m>
                  <m:oMath xmlns:m="http://schemas.openxmlformats.org/officeDocument/2006/math">
                    <m:r>
                      <a:rPr lang="en-US" altLang="zh-CN" sz="2300" b="1" i="1">
                        <a:latin typeface="Cambria Math" panose="02040503050406030204" pitchFamily="18" charset="0"/>
                        <a:ea typeface="华文中宋" panose="02010600040101010101" pitchFamily="2" charset="-122"/>
                      </a:rPr>
                      <m:t>⋯</m:t>
                    </m:r>
                  </m:oMath>
                </a14:m>
                <a:r>
                  <a:rPr lang="en-US" altLang="zh-CN" sz="2300" b="1" dirty="0">
                    <a:ea typeface="华文中宋" panose="02010600040101010101" pitchFamily="2" charset="-122"/>
                  </a:rPr>
                  <a:t> </a:t>
                </a:r>
                <a14:m>
                  <m:oMath xmlns:m="http://schemas.openxmlformats.org/officeDocument/2006/math">
                    <m:r>
                      <m:rPr>
                        <m:nor/>
                      </m:rPr>
                      <a:rPr lang="en-US" altLang="zh-CN" sz="2300" b="1" i="1" dirty="0">
                        <a:ea typeface="华文中宋" panose="02010600040101010101" pitchFamily="2" charset="-122"/>
                      </a:rPr>
                      <m:t>a</m:t>
                    </m:r>
                    <m:r>
                      <m:rPr>
                        <m:nor/>
                      </m:rPr>
                      <a:rPr lang="en-US" altLang="zh-CN" sz="2300" b="1" i="1" baseline="-25000" dirty="0" smtClean="0">
                        <a:ea typeface="华文中宋" panose="02010600040101010101" pitchFamily="2" charset="-122"/>
                      </a:rPr>
                      <m:t>nn</m:t>
                    </m:r>
                  </m:oMath>
                </a14:m>
                <a:r>
                  <a:rPr lang="zh-CN" altLang="en-US" sz="2300" b="1" dirty="0">
                    <a:latin typeface="华文中宋" panose="02010600040101010101" pitchFamily="2" charset="-122"/>
                    <a:ea typeface="华文中宋" panose="02010600040101010101" pitchFamily="2" charset="-122"/>
                  </a:rPr>
                  <a:t>这一项不为</a:t>
                </a:r>
                <a:r>
                  <a:rPr lang="en-US" altLang="zh-CN" sz="2300" b="1" dirty="0">
                    <a:ea typeface="华文中宋" panose="02010600040101010101" pitchFamily="2" charset="-122"/>
                    <a:cs typeface="Times New Roman" panose="02020603050405020304" pitchFamily="18" charset="0"/>
                  </a:rPr>
                  <a:t>0, </a:t>
                </a:r>
                <a:r>
                  <a:rPr lang="zh-CN" altLang="en-US" sz="2300" b="1" dirty="0">
                    <a:ea typeface="华文中宋" panose="02010600040101010101" pitchFamily="2" charset="-122"/>
                    <a:cs typeface="Times New Roman" panose="02020603050405020304" pitchFamily="18" charset="0"/>
                  </a:rPr>
                  <a:t>并</a:t>
                </a:r>
                <a:r>
                  <a:rPr lang="zh-CN" altLang="en-US" sz="2300" b="1" dirty="0">
                    <a:latin typeface="华文中宋" panose="02010600040101010101" pitchFamily="2" charset="-122"/>
                    <a:ea typeface="华文中宋" panose="02010600040101010101" pitchFamily="2" charset="-122"/>
                  </a:rPr>
                  <a:t>且</a:t>
                </a:r>
                <a:endParaRPr lang="zh-CN" altLang="en-US" sz="2300" dirty="0"/>
              </a:p>
            </p:txBody>
          </p:sp>
        </mc:Choice>
        <mc:Fallback xmlns="">
          <p:sp>
            <p:nvSpPr>
              <p:cNvPr id="18" name="文本框 17">
                <a:extLst>
                  <a:ext uri="{FF2B5EF4-FFF2-40B4-BE49-F238E27FC236}">
                    <a16:creationId xmlns:a16="http://schemas.microsoft.com/office/drawing/2014/main" id="{C536E6F3-4657-A9CC-DAC8-51D9F41A3278}"/>
                  </a:ext>
                </a:extLst>
              </p:cNvPr>
              <p:cNvSpPr txBox="1">
                <a:spLocks noRot="1" noChangeAspect="1" noMove="1" noResize="1" noEditPoints="1" noAdjustHandles="1" noChangeArrowheads="1" noChangeShapeType="1" noTextEdit="1"/>
              </p:cNvSpPr>
              <p:nvPr/>
            </p:nvSpPr>
            <p:spPr>
              <a:xfrm>
                <a:off x="267343" y="5013176"/>
                <a:ext cx="8820472" cy="814967"/>
              </a:xfrm>
              <a:prstGeom prst="rect">
                <a:avLst/>
              </a:prstGeom>
              <a:blipFill>
                <a:blip r:embed="rId7"/>
                <a:stretch>
                  <a:fillRect t="-5970" b="-14179"/>
                </a:stretch>
              </a:blipFill>
            </p:spPr>
            <p:txBody>
              <a:bodyPr/>
              <a:lstStyle/>
              <a:p>
                <a:r>
                  <a:rPr lang="zh-CN" altLang="en-US">
                    <a:noFill/>
                  </a:rPr>
                  <a:t> </a:t>
                </a:r>
              </a:p>
            </p:txBody>
          </p:sp>
        </mc:Fallback>
      </mc:AlternateContent>
      <p:sp>
        <p:nvSpPr>
          <p:cNvPr id="13" name="文本框 12">
            <a:extLst>
              <a:ext uri="{FF2B5EF4-FFF2-40B4-BE49-F238E27FC236}">
                <a16:creationId xmlns:a16="http://schemas.microsoft.com/office/drawing/2014/main" id="{B28B17FE-AC9C-8FF3-2507-AF3D57BD31D8}"/>
              </a:ext>
            </a:extLst>
          </p:cNvPr>
          <p:cNvSpPr txBox="1"/>
          <p:nvPr/>
        </p:nvSpPr>
        <p:spPr>
          <a:xfrm>
            <a:off x="267343" y="3429000"/>
            <a:ext cx="4746812" cy="446276"/>
          </a:xfrm>
          <a:prstGeom prst="rect">
            <a:avLst/>
          </a:prstGeom>
          <a:noFill/>
        </p:spPr>
        <p:txBody>
          <a:bodyPr wrap="square">
            <a:spAutoFit/>
          </a:bodyPr>
          <a:lstStyle/>
          <a:p>
            <a:r>
              <a:rPr lang="zh-CN" altLang="en-US" sz="2300" b="1" dirty="0">
                <a:latin typeface="华文中宋" panose="02010600040101010101" pitchFamily="2" charset="-122"/>
                <a:ea typeface="华文中宋" panose="02010600040101010101" pitchFamily="2" charset="-122"/>
              </a:rPr>
              <a:t>下面考察一般项中不为</a:t>
            </a:r>
            <a:r>
              <a:rPr lang="en-US" altLang="zh-CN" sz="2300" b="1" dirty="0">
                <a:ea typeface="华文中宋" panose="02010600040101010101" pitchFamily="2" charset="-122"/>
                <a:cs typeface="Times New Roman" panose="02020603050405020304" pitchFamily="18" charset="0"/>
              </a:rPr>
              <a:t>0</a:t>
            </a:r>
            <a:r>
              <a:rPr lang="zh-CN" altLang="en-US" sz="2300" b="1" dirty="0">
                <a:latin typeface="华文中宋" panose="02010600040101010101" pitchFamily="2" charset="-122"/>
                <a:ea typeface="华文中宋" panose="02010600040101010101" pitchFamily="2" charset="-122"/>
              </a:rPr>
              <a:t>的项</a:t>
            </a:r>
            <a:r>
              <a:rPr lang="en-US" altLang="zh-CN" sz="2300" b="1" dirty="0">
                <a:ea typeface="华文中宋" panose="02010600040101010101" pitchFamily="2" charset="-122"/>
                <a:cs typeface="Times New Roman" panose="02020603050405020304" pitchFamily="18" charset="0"/>
              </a:rPr>
              <a:t>.</a:t>
            </a:r>
            <a:r>
              <a:rPr lang="en-US" altLang="zh-CN" sz="2300" b="1" dirty="0">
                <a:latin typeface="华文中宋" panose="02010600040101010101" pitchFamily="2" charset="-122"/>
                <a:ea typeface="华文中宋" panose="02010600040101010101" pitchFamily="2" charset="-122"/>
              </a:rPr>
              <a:t> </a:t>
            </a:r>
            <a:endParaRPr lang="zh-CN" altLang="en-US" sz="2300" dirty="0"/>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771209FD-B4D5-11EF-3E7F-BBFB44148A75}"/>
                  </a:ext>
                </a:extLst>
              </p:cNvPr>
              <p:cNvSpPr txBox="1"/>
              <p:nvPr/>
            </p:nvSpPr>
            <p:spPr>
              <a:xfrm>
                <a:off x="663894" y="5920304"/>
                <a:ext cx="7436498" cy="461024"/>
              </a:xfrm>
              <a:prstGeom prst="rect">
                <a:avLst/>
              </a:prstGeom>
              <a:noFill/>
            </p:spPr>
            <p:txBody>
              <a:bodyPr wrap="square">
                <a:spAutoFit/>
              </a:bodyPr>
              <a:lstStyle/>
              <a:p>
                <a:r>
                  <a:rPr lang="zh-CN" altLang="en-US" sz="2300" b="1" dirty="0">
                    <a:latin typeface="华文中宋" panose="02010600040101010101" pitchFamily="2" charset="-122"/>
                    <a:ea typeface="华文中宋" panose="02010600040101010101" pitchFamily="2" charset="-122"/>
                  </a:rPr>
                  <a:t>从而有下三角行列式</a:t>
                </a:r>
                <a:r>
                  <a:rPr lang="en-US" altLang="zh-CN" sz="2300" b="1" i="1" dirty="0">
                    <a:ea typeface="华文中宋" panose="02010600040101010101" pitchFamily="2" charset="-122"/>
                  </a:rPr>
                  <a:t>D </a:t>
                </a:r>
                <a14:m>
                  <m:oMath xmlns:m="http://schemas.openxmlformats.org/officeDocument/2006/math">
                    <m:r>
                      <a:rPr lang="en-US" altLang="zh-CN" sz="2300" b="1" i="1" dirty="0" smtClean="0">
                        <a:latin typeface="Cambria Math" panose="02040503050406030204" pitchFamily="18" charset="0"/>
                        <a:ea typeface="华文中宋" panose="02010600040101010101" pitchFamily="2" charset="-122"/>
                      </a:rPr>
                      <m:t>=</m:t>
                    </m:r>
                    <m:r>
                      <m:rPr>
                        <m:nor/>
                      </m:rPr>
                      <a:rPr lang="en-US" altLang="zh-CN" sz="2300" b="1" i="1" dirty="0">
                        <a:ea typeface="华文中宋" panose="02010600040101010101" pitchFamily="2" charset="-122"/>
                      </a:rPr>
                      <m:t>a</m:t>
                    </m:r>
                    <m:r>
                      <m:rPr>
                        <m:nor/>
                      </m:rPr>
                      <a:rPr lang="en-US" altLang="zh-CN" sz="2300" b="1" baseline="-25000" dirty="0">
                        <a:ea typeface="华文中宋" panose="02010600040101010101" pitchFamily="2" charset="-122"/>
                      </a:rPr>
                      <m:t>11</m:t>
                    </m:r>
                    <m:r>
                      <m:rPr>
                        <m:nor/>
                      </m:rPr>
                      <a:rPr lang="en-US" altLang="zh-CN" sz="2300" b="1" i="1" dirty="0">
                        <a:ea typeface="华文中宋" panose="02010600040101010101" pitchFamily="2" charset="-122"/>
                      </a:rPr>
                      <m:t>a</m:t>
                    </m:r>
                    <m:r>
                      <m:rPr>
                        <m:nor/>
                      </m:rPr>
                      <a:rPr lang="en-US" altLang="zh-CN" sz="2300" b="1" baseline="-25000" dirty="0">
                        <a:ea typeface="华文中宋" panose="02010600040101010101" pitchFamily="2" charset="-122"/>
                      </a:rPr>
                      <m:t>22</m:t>
                    </m:r>
                  </m:oMath>
                </a14:m>
                <a:r>
                  <a:rPr lang="en-US" altLang="zh-CN" sz="2300" b="1" dirty="0">
                    <a:ea typeface="华文中宋" panose="02010600040101010101" pitchFamily="2" charset="-122"/>
                  </a:rPr>
                  <a:t> </a:t>
                </a:r>
                <a14:m>
                  <m:oMath xmlns:m="http://schemas.openxmlformats.org/officeDocument/2006/math">
                    <m:r>
                      <a:rPr lang="en-US" altLang="zh-CN" sz="2300" b="1" i="1">
                        <a:latin typeface="Cambria Math" panose="02040503050406030204" pitchFamily="18" charset="0"/>
                        <a:ea typeface="华文中宋" panose="02010600040101010101" pitchFamily="2" charset="-122"/>
                      </a:rPr>
                      <m:t>⋯</m:t>
                    </m:r>
                  </m:oMath>
                </a14:m>
                <a:r>
                  <a:rPr lang="en-US" altLang="zh-CN" sz="2300" b="1" dirty="0">
                    <a:ea typeface="华文中宋" panose="02010600040101010101" pitchFamily="2" charset="-122"/>
                  </a:rPr>
                  <a:t> </a:t>
                </a:r>
                <a14:m>
                  <m:oMath xmlns:m="http://schemas.openxmlformats.org/officeDocument/2006/math">
                    <m:r>
                      <m:rPr>
                        <m:nor/>
                      </m:rPr>
                      <a:rPr lang="en-US" altLang="zh-CN" sz="2300" b="1" i="1" dirty="0">
                        <a:ea typeface="华文中宋" panose="02010600040101010101" pitchFamily="2" charset="-122"/>
                      </a:rPr>
                      <m:t>a</m:t>
                    </m:r>
                    <m:r>
                      <m:rPr>
                        <m:nor/>
                      </m:rPr>
                      <a:rPr lang="en-US" altLang="zh-CN" sz="2300" b="1" i="1" baseline="-25000" dirty="0">
                        <a:ea typeface="华文中宋" panose="02010600040101010101" pitchFamily="2" charset="-122"/>
                      </a:rPr>
                      <m:t>nn</m:t>
                    </m:r>
                  </m:oMath>
                </a14:m>
                <a:r>
                  <a:rPr lang="en-US" altLang="zh-CN" sz="2300" b="1" dirty="0">
                    <a:ea typeface="华文中宋" panose="02010600040101010101" pitchFamily="2" charset="-122"/>
                    <a:cs typeface="Times New Roman" panose="02020603050405020304" pitchFamily="18" charset="0"/>
                  </a:rPr>
                  <a:t>.</a:t>
                </a:r>
                <a:endParaRPr lang="zh-CN" altLang="en-US" sz="2300" dirty="0"/>
              </a:p>
            </p:txBody>
          </p:sp>
        </mc:Choice>
        <mc:Fallback xmlns="">
          <p:sp>
            <p:nvSpPr>
              <p:cNvPr id="16" name="文本框 15">
                <a:extLst>
                  <a:ext uri="{FF2B5EF4-FFF2-40B4-BE49-F238E27FC236}">
                    <a16:creationId xmlns:a16="http://schemas.microsoft.com/office/drawing/2014/main" id="{771209FD-B4D5-11EF-3E7F-BBFB44148A75}"/>
                  </a:ext>
                </a:extLst>
              </p:cNvPr>
              <p:cNvSpPr txBox="1">
                <a:spLocks noRot="1" noChangeAspect="1" noMove="1" noResize="1" noEditPoints="1" noAdjustHandles="1" noChangeArrowheads="1" noChangeShapeType="1" noTextEdit="1"/>
              </p:cNvSpPr>
              <p:nvPr/>
            </p:nvSpPr>
            <p:spPr>
              <a:xfrm>
                <a:off x="663894" y="5920304"/>
                <a:ext cx="7436498" cy="461024"/>
              </a:xfrm>
              <a:prstGeom prst="rect">
                <a:avLst/>
              </a:prstGeom>
              <a:blipFill>
                <a:blip r:embed="rId8"/>
                <a:stretch>
                  <a:fillRect l="-1230" t="-10526" b="-25000"/>
                </a:stretch>
              </a:blipFill>
            </p:spPr>
            <p:txBody>
              <a:bodyPr/>
              <a:lstStyle/>
              <a:p>
                <a:r>
                  <a:rPr lang="zh-CN" altLang="en-US">
                    <a:noFill/>
                  </a:rPr>
                  <a:t> </a:t>
                </a:r>
              </a:p>
            </p:txBody>
          </p:sp>
        </mc:Fallback>
      </mc:AlternateContent>
      <p:graphicFrame>
        <p:nvGraphicFramePr>
          <p:cNvPr id="3" name="Object 10">
            <a:extLst>
              <a:ext uri="{FF2B5EF4-FFF2-40B4-BE49-F238E27FC236}">
                <a16:creationId xmlns:a16="http://schemas.microsoft.com/office/drawing/2014/main" id="{825CF648-E56E-9C8A-8CB0-AF22BE29F843}"/>
              </a:ext>
            </a:extLst>
          </p:cNvPr>
          <p:cNvGraphicFramePr>
            <a:graphicFrameLocks noChangeAspect="1"/>
          </p:cNvGraphicFramePr>
          <p:nvPr>
            <p:extLst>
              <p:ext uri="{D42A27DB-BD31-4B8C-83A1-F6EECF244321}">
                <p14:modId xmlns:p14="http://schemas.microsoft.com/office/powerpoint/2010/main" val="2673416322"/>
              </p:ext>
            </p:extLst>
          </p:nvPr>
        </p:nvGraphicFramePr>
        <p:xfrm>
          <a:off x="4957763" y="2919413"/>
          <a:ext cx="3830637" cy="573087"/>
        </p:xfrm>
        <a:graphic>
          <a:graphicData uri="http://schemas.openxmlformats.org/presentationml/2006/ole">
            <mc:AlternateContent xmlns:mc="http://schemas.openxmlformats.org/markup-compatibility/2006">
              <mc:Choice xmlns:v="urn:schemas-microsoft-com:vml" Requires="v">
                <p:oleObj spid="_x0000_s12350" name="Equation" r:id="rId9" imgW="1866600" imgH="279360" progId="Equation.DSMT4">
                  <p:embed/>
                </p:oleObj>
              </mc:Choice>
              <mc:Fallback>
                <p:oleObj name="Equation" r:id="rId9" imgW="1866600" imgH="279360" progId="Equation.DSMT4">
                  <p:embed/>
                  <p:pic>
                    <p:nvPicPr>
                      <p:cNvPr id="2" name="Object 10">
                        <a:extLst>
                          <a:ext uri="{FF2B5EF4-FFF2-40B4-BE49-F238E27FC236}">
                            <a16:creationId xmlns:a16="http://schemas.microsoft.com/office/drawing/2014/main" id="{825CF648-E56E-9C8A-8CB0-AF22BE29F843}"/>
                          </a:ext>
                        </a:extLst>
                      </p:cNvPr>
                      <p:cNvPicPr>
                        <a:picLocks noChangeAspect="1" noChangeArrowheads="1"/>
                      </p:cNvPicPr>
                      <p:nvPr/>
                    </p:nvPicPr>
                    <p:blipFill>
                      <a:blip r:embed="rId10"/>
                      <a:srcRect/>
                      <a:stretch>
                        <a:fillRect/>
                      </a:stretch>
                    </p:blipFill>
                    <p:spPr bwMode="auto">
                      <a:xfrm>
                        <a:off x="4957763" y="2919413"/>
                        <a:ext cx="3830637" cy="573087"/>
                      </a:xfrm>
                      <a:prstGeom prst="rect">
                        <a:avLst/>
                      </a:prstGeom>
                      <a:noFill/>
                      <a:ln>
                        <a:noFill/>
                      </a:ln>
                    </p:spPr>
                  </p:pic>
                </p:oleObj>
              </mc:Fallback>
            </mc:AlternateContent>
          </a:graphicData>
        </a:graphic>
      </p:graphicFrame>
      <p:graphicFrame>
        <p:nvGraphicFramePr>
          <p:cNvPr id="5" name="Object 10">
            <a:extLst>
              <a:ext uri="{FF2B5EF4-FFF2-40B4-BE49-F238E27FC236}">
                <a16:creationId xmlns:a16="http://schemas.microsoft.com/office/drawing/2014/main" id="{9768AE65-5115-560C-0F96-D549BFE71327}"/>
              </a:ext>
            </a:extLst>
          </p:cNvPr>
          <p:cNvGraphicFramePr>
            <a:graphicFrameLocks noChangeAspect="1"/>
          </p:cNvGraphicFramePr>
          <p:nvPr>
            <p:extLst>
              <p:ext uri="{D42A27DB-BD31-4B8C-83A1-F6EECF244321}">
                <p14:modId xmlns:p14="http://schemas.microsoft.com/office/powerpoint/2010/main" val="1514605059"/>
              </p:ext>
            </p:extLst>
          </p:nvPr>
        </p:nvGraphicFramePr>
        <p:xfrm>
          <a:off x="3851920" y="5306651"/>
          <a:ext cx="1981200" cy="495300"/>
        </p:xfrm>
        <a:graphic>
          <a:graphicData uri="http://schemas.openxmlformats.org/presentationml/2006/ole">
            <mc:AlternateContent xmlns:mc="http://schemas.openxmlformats.org/markup-compatibility/2006">
              <mc:Choice xmlns:v="urn:schemas-microsoft-com:vml" Requires="v">
                <p:oleObj spid="_x0000_s12351" name="Equation" r:id="rId11" imgW="965160" imgH="241200" progId="Equation.DSMT4">
                  <p:embed/>
                </p:oleObj>
              </mc:Choice>
              <mc:Fallback>
                <p:oleObj name="Equation" r:id="rId11" imgW="965160" imgH="241200" progId="Equation.DSMT4">
                  <p:embed/>
                  <p:pic>
                    <p:nvPicPr>
                      <p:cNvPr id="3" name="Object 10">
                        <a:extLst>
                          <a:ext uri="{FF2B5EF4-FFF2-40B4-BE49-F238E27FC236}">
                            <a16:creationId xmlns:a16="http://schemas.microsoft.com/office/drawing/2014/main" id="{825CF648-E56E-9C8A-8CB0-AF22BE29F843}"/>
                          </a:ext>
                        </a:extLst>
                      </p:cNvPr>
                      <p:cNvPicPr>
                        <a:picLocks noChangeAspect="1" noChangeArrowheads="1"/>
                      </p:cNvPicPr>
                      <p:nvPr/>
                    </p:nvPicPr>
                    <p:blipFill>
                      <a:blip r:embed="rId12"/>
                      <a:srcRect/>
                      <a:stretch>
                        <a:fillRect/>
                      </a:stretch>
                    </p:blipFill>
                    <p:spPr bwMode="auto">
                      <a:xfrm>
                        <a:off x="3851920" y="5306651"/>
                        <a:ext cx="1981200" cy="495300"/>
                      </a:xfrm>
                      <a:prstGeom prst="rect">
                        <a:avLst/>
                      </a:prstGeom>
                      <a:noFill/>
                      <a:ln>
                        <a:noFill/>
                      </a:ln>
                    </p:spPr>
                  </p:pic>
                </p:oleObj>
              </mc:Fallback>
            </mc:AlternateContent>
          </a:graphicData>
        </a:graphic>
      </p:graphicFrame>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5000"/>
                                  </p:iterate>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5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5000"/>
                                  </p:iterate>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5000"/>
                                  </p:iterate>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5000"/>
                                  </p:iterate>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P spid="14" grpId="0"/>
      <p:bldP spid="18" grpId="0"/>
      <p:bldP spid="13"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0">
            <a:hlinkClick r:id="rId3" action="ppaction://hlinksldjump"/>
            <a:extLst>
              <a:ext uri="{FF2B5EF4-FFF2-40B4-BE49-F238E27FC236}">
                <a16:creationId xmlns:a16="http://schemas.microsoft.com/office/drawing/2014/main" id="{CA894A7D-A18E-43D3-3462-CCD4561FC727}"/>
              </a:ext>
            </a:extLst>
          </p:cNvPr>
          <p:cNvSpPr>
            <a:spLocks noChangeArrowheads="1"/>
          </p:cNvSpPr>
          <p:nvPr/>
        </p:nvSpPr>
        <p:spPr bwMode="auto">
          <a:xfrm>
            <a:off x="457200" y="288925"/>
            <a:ext cx="4032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tabLst/>
              <a:defRPr/>
            </a:pPr>
            <a:endParaRPr kumimoji="1" lang="zh-CN" altLang="en-US" sz="2000" b="1" i="0" u="none" strike="noStrike" kern="1200" cap="none" spc="0" normalizeH="0" baseline="0" noProof="0">
              <a:ln>
                <a:noFill/>
              </a:ln>
              <a:solidFill>
                <a:srgbClr val="00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1" name="文本框 10">
            <a:extLst>
              <a:ext uri="{FF2B5EF4-FFF2-40B4-BE49-F238E27FC236}">
                <a16:creationId xmlns:a16="http://schemas.microsoft.com/office/drawing/2014/main" id="{2269702F-FF0E-7915-74FF-A6098737291D}"/>
              </a:ext>
            </a:extLst>
          </p:cNvPr>
          <p:cNvSpPr txBox="1"/>
          <p:nvPr/>
        </p:nvSpPr>
        <p:spPr>
          <a:xfrm>
            <a:off x="323528" y="476672"/>
            <a:ext cx="8280920" cy="954107"/>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例</a:t>
            </a:r>
            <a:r>
              <a:rPr lang="en-US" altLang="zh-CN" b="1" dirty="0">
                <a:ea typeface="华文中宋" panose="02010600040101010101" pitchFamily="2" charset="-122"/>
                <a:cs typeface="Times New Roman" panose="02020603050405020304" pitchFamily="18" charset="0"/>
              </a:rPr>
              <a:t>1.5</a:t>
            </a:r>
            <a:r>
              <a:rPr lang="zh-CN" altLang="en-US" b="1" dirty="0">
                <a:latin typeface="华文中宋" panose="02010600040101010101" pitchFamily="2" charset="-122"/>
                <a:ea typeface="华文中宋" panose="02010600040101010101" pitchFamily="2" charset="-122"/>
              </a:rPr>
              <a:t>表明</a:t>
            </a:r>
            <a:r>
              <a:rPr lang="en-US" altLang="zh-CN" b="1">
                <a:ea typeface="华文中宋" panose="02010600040101010101" pitchFamily="2" charset="-122"/>
                <a:cs typeface="Times New Roman" panose="02020603050405020304" pitchFamily="18" charset="0"/>
              </a:rPr>
              <a:t>:</a:t>
            </a:r>
            <a:r>
              <a:rPr lang="en-US" altLang="zh-CN" b="1">
                <a:solidFill>
                  <a:srgbClr val="0000FF"/>
                </a:solidFill>
              </a:rPr>
              <a:t> </a:t>
            </a:r>
            <a:r>
              <a:rPr lang="zh-CN" altLang="en-US" b="1">
                <a:solidFill>
                  <a:srgbClr val="2B2BFF"/>
                </a:solidFill>
                <a:latin typeface="华文中宋" panose="02010600040101010101" pitchFamily="2" charset="-122"/>
                <a:ea typeface="华文中宋" panose="02010600040101010101" pitchFamily="2" charset="-122"/>
              </a:rPr>
              <a:t>阶</a:t>
            </a:r>
            <a:r>
              <a:rPr lang="zh-CN" altLang="en-US" b="1" dirty="0">
                <a:solidFill>
                  <a:srgbClr val="2B2BFF"/>
                </a:solidFill>
                <a:latin typeface="华文中宋" panose="02010600040101010101" pitchFamily="2" charset="-122"/>
                <a:ea typeface="华文中宋" panose="02010600040101010101" pitchFamily="2" charset="-122"/>
              </a:rPr>
              <a:t>下三角行列式等于主对角线上各元素</a:t>
            </a:r>
            <a:r>
              <a:rPr lang="zh-CN" altLang="en-US" b="1" dirty="0">
                <a:solidFill>
                  <a:srgbClr val="0000FF"/>
                </a:solidFill>
                <a:latin typeface="华文中宋" panose="02010600040101010101" pitchFamily="2" charset="-122"/>
                <a:ea typeface="华文中宋" panose="02010600040101010101" pitchFamily="2" charset="-122"/>
              </a:rPr>
              <a:t>的乘积</a:t>
            </a:r>
            <a:r>
              <a:rPr lang="en-US" altLang="zh-CN" b="1" dirty="0">
                <a:ea typeface="华文中宋" panose="02010600040101010101" pitchFamily="2" charset="-122"/>
                <a:cs typeface="Times New Roman" panose="02020603050405020304" pitchFamily="18" charset="0"/>
              </a:rPr>
              <a:t>.</a:t>
            </a:r>
            <a:endParaRPr lang="zh-CN" altLang="en-US" b="1" dirty="0">
              <a:ea typeface="华文中宋" panose="02010600040101010101" pitchFamily="2" charset="-122"/>
              <a:cs typeface="Times New Roman" panose="02020603050405020304" pitchFamily="18" charset="0"/>
            </a:endParaRPr>
          </a:p>
        </p:txBody>
      </p:sp>
      <p:graphicFrame>
        <p:nvGraphicFramePr>
          <p:cNvPr id="13" name="Object 6">
            <a:extLst>
              <a:ext uri="{FF2B5EF4-FFF2-40B4-BE49-F238E27FC236}">
                <a16:creationId xmlns:a16="http://schemas.microsoft.com/office/drawing/2014/main" id="{78939BBF-7838-5E4D-B2C0-16B00E6DD9DA}"/>
              </a:ext>
            </a:extLst>
          </p:cNvPr>
          <p:cNvGraphicFramePr>
            <a:graphicFrameLocks noChangeAspect="1"/>
          </p:cNvGraphicFramePr>
          <p:nvPr>
            <p:extLst>
              <p:ext uri="{D42A27DB-BD31-4B8C-83A1-F6EECF244321}">
                <p14:modId xmlns:p14="http://schemas.microsoft.com/office/powerpoint/2010/main" val="4019995932"/>
              </p:ext>
            </p:extLst>
          </p:nvPr>
        </p:nvGraphicFramePr>
        <p:xfrm>
          <a:off x="3203848" y="1412776"/>
          <a:ext cx="3694330" cy="1775046"/>
        </p:xfrm>
        <a:graphic>
          <a:graphicData uri="http://schemas.openxmlformats.org/presentationml/2006/ole">
            <mc:AlternateContent xmlns:mc="http://schemas.openxmlformats.org/markup-compatibility/2006">
              <mc:Choice xmlns:v="urn:schemas-microsoft-com:vml" Requires="v">
                <p:oleObj spid="_x0000_s13353" name="Equation" r:id="rId4" imgW="4991040" imgH="2095200" progId="Equation.DSMT4">
                  <p:embed/>
                </p:oleObj>
              </mc:Choice>
              <mc:Fallback>
                <p:oleObj name="Equation" r:id="rId4" imgW="4991040" imgH="2095200" progId="Equation.DSMT4">
                  <p:embed/>
                  <p:pic>
                    <p:nvPicPr>
                      <p:cNvPr id="107526" name="Object 6">
                        <a:extLst>
                          <a:ext uri="{FF2B5EF4-FFF2-40B4-BE49-F238E27FC236}">
                            <a16:creationId xmlns:a16="http://schemas.microsoft.com/office/drawing/2014/main" id="{2B8F4C97-2B0E-4734-BF6C-29B9D6CACAA7}"/>
                          </a:ext>
                        </a:extLst>
                      </p:cNvPr>
                      <p:cNvPicPr>
                        <a:picLocks noChangeAspect="1" noChangeArrowheads="1"/>
                      </p:cNvPicPr>
                      <p:nvPr/>
                    </p:nvPicPr>
                    <p:blipFill>
                      <a:blip r:embed="rId5"/>
                      <a:srcRect/>
                      <a:stretch>
                        <a:fillRect/>
                      </a:stretch>
                    </p:blipFill>
                    <p:spPr bwMode="auto">
                      <a:xfrm>
                        <a:off x="3203848" y="1412776"/>
                        <a:ext cx="3694330" cy="1775046"/>
                      </a:xfrm>
                      <a:prstGeom prst="rect">
                        <a:avLst/>
                      </a:prstGeom>
                      <a:noFill/>
                      <a:ln>
                        <a:noFill/>
                      </a:ln>
                      <a:effectLst/>
                    </p:spPr>
                  </p:pic>
                </p:oleObj>
              </mc:Fallback>
            </mc:AlternateContent>
          </a:graphicData>
        </a:graphic>
      </p:graphicFrame>
      <p:sp>
        <p:nvSpPr>
          <p:cNvPr id="15" name="文本框 14">
            <a:extLst>
              <a:ext uri="{FF2B5EF4-FFF2-40B4-BE49-F238E27FC236}">
                <a16:creationId xmlns:a16="http://schemas.microsoft.com/office/drawing/2014/main" id="{4BA62175-90A1-F03B-9925-7AE01A64DC16}"/>
              </a:ext>
            </a:extLst>
          </p:cNvPr>
          <p:cNvSpPr txBox="1"/>
          <p:nvPr/>
        </p:nvSpPr>
        <p:spPr>
          <a:xfrm>
            <a:off x="323527" y="3196647"/>
            <a:ext cx="8791897" cy="523220"/>
          </a:xfrm>
          <a:prstGeom prst="rect">
            <a:avLst/>
          </a:prstGeom>
          <a:noFill/>
        </p:spPr>
        <p:txBody>
          <a:bodyPr wrap="square">
            <a:spAutoFit/>
          </a:bodyPr>
          <a:lstStyle/>
          <a:p>
            <a:r>
              <a:rPr lang="zh-CN" altLang="en-US" b="1" dirty="0">
                <a:latin typeface="华文中宋" panose="02010600040101010101" pitchFamily="2" charset="-122"/>
                <a:ea typeface="华文中宋" panose="02010600040101010101" pitchFamily="2" charset="-122"/>
              </a:rPr>
              <a:t>进一步</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对角行列式</a:t>
            </a:r>
            <a:r>
              <a:rPr lang="en-US" altLang="zh-CN" b="1" dirty="0">
                <a:ea typeface="华文中宋" panose="02010600040101010101" pitchFamily="2" charset="-122"/>
                <a:cs typeface="Times New Roman" panose="02020603050405020304" pitchFamily="18" charset="0"/>
              </a:rPr>
              <a:t>(</a:t>
            </a:r>
            <a:r>
              <a:rPr lang="zh-CN" altLang="en-US" b="1" dirty="0">
                <a:latin typeface="华文中宋" panose="02010600040101010101" pitchFamily="2" charset="-122"/>
                <a:ea typeface="华文中宋" panose="02010600040101010101" pitchFamily="2" charset="-122"/>
              </a:rPr>
              <a:t>主对角线以外元素全为零的行列式</a:t>
            </a:r>
            <a:r>
              <a:rPr lang="en-US" altLang="zh-CN" b="1" dirty="0">
                <a:ea typeface="华文中宋" panose="02010600040101010101" pitchFamily="2" charset="-122"/>
                <a:cs typeface="Times New Roman" panose="02020603050405020304" pitchFamily="18" charset="0"/>
              </a:rPr>
              <a:t>)</a:t>
            </a:r>
            <a:endParaRPr lang="zh-CN" altLang="en-US" b="1" dirty="0">
              <a:ea typeface="华文中宋" panose="02010600040101010101" pitchFamily="2" charset="-122"/>
              <a:cs typeface="Times New Roman" panose="02020603050405020304" pitchFamily="18" charset="0"/>
            </a:endParaRPr>
          </a:p>
        </p:txBody>
      </p:sp>
      <p:graphicFrame>
        <p:nvGraphicFramePr>
          <p:cNvPr id="16" name="Object 6">
            <a:extLst>
              <a:ext uri="{FF2B5EF4-FFF2-40B4-BE49-F238E27FC236}">
                <a16:creationId xmlns:a16="http://schemas.microsoft.com/office/drawing/2014/main" id="{B0F3E5E6-53FA-A17D-0D0D-3E4C8C7B38FF}"/>
              </a:ext>
            </a:extLst>
          </p:cNvPr>
          <p:cNvGraphicFramePr>
            <a:graphicFrameLocks noChangeAspect="1"/>
          </p:cNvGraphicFramePr>
          <p:nvPr>
            <p:extLst>
              <p:ext uri="{D42A27DB-BD31-4B8C-83A1-F6EECF244321}">
                <p14:modId xmlns:p14="http://schemas.microsoft.com/office/powerpoint/2010/main" val="1528697364"/>
              </p:ext>
            </p:extLst>
          </p:nvPr>
        </p:nvGraphicFramePr>
        <p:xfrm>
          <a:off x="3181789" y="3645024"/>
          <a:ext cx="3766475" cy="1809711"/>
        </p:xfrm>
        <a:graphic>
          <a:graphicData uri="http://schemas.openxmlformats.org/presentationml/2006/ole">
            <mc:AlternateContent xmlns:mc="http://schemas.openxmlformats.org/markup-compatibility/2006">
              <mc:Choice xmlns:v="urn:schemas-microsoft-com:vml" Requires="v">
                <p:oleObj spid="_x0000_s13354" name="Equation" r:id="rId6" imgW="4991040" imgH="2095200" progId="Equation.DSMT4">
                  <p:embed/>
                </p:oleObj>
              </mc:Choice>
              <mc:Fallback>
                <p:oleObj name="Equation" r:id="rId6" imgW="4991040" imgH="2095200" progId="Equation.DSMT4">
                  <p:embed/>
                  <p:pic>
                    <p:nvPicPr>
                      <p:cNvPr id="107526" name="Object 6">
                        <a:extLst>
                          <a:ext uri="{FF2B5EF4-FFF2-40B4-BE49-F238E27FC236}">
                            <a16:creationId xmlns:a16="http://schemas.microsoft.com/office/drawing/2014/main" id="{2B8F4C97-2B0E-4734-BF6C-29B9D6CACAA7}"/>
                          </a:ext>
                        </a:extLst>
                      </p:cNvPr>
                      <p:cNvPicPr>
                        <a:picLocks noChangeAspect="1" noChangeArrowheads="1"/>
                      </p:cNvPicPr>
                      <p:nvPr/>
                    </p:nvPicPr>
                    <p:blipFill>
                      <a:blip r:embed="rId7"/>
                      <a:srcRect/>
                      <a:stretch>
                        <a:fillRect/>
                      </a:stretch>
                    </p:blipFill>
                    <p:spPr bwMode="auto">
                      <a:xfrm>
                        <a:off x="3181789" y="3645024"/>
                        <a:ext cx="3766475" cy="1809711"/>
                      </a:xfrm>
                      <a:prstGeom prst="rect">
                        <a:avLst/>
                      </a:prstGeom>
                      <a:noFill/>
                      <a:ln>
                        <a:noFill/>
                      </a:ln>
                      <a:effectLst/>
                    </p:spPr>
                  </p:pic>
                </p:oleObj>
              </mc:Fallback>
            </mc:AlternateContent>
          </a:graphicData>
        </a:graphic>
      </p:graphicFrame>
      <p:sp>
        <p:nvSpPr>
          <p:cNvPr id="18" name="文本框 17">
            <a:extLst>
              <a:ext uri="{FF2B5EF4-FFF2-40B4-BE49-F238E27FC236}">
                <a16:creationId xmlns:a16="http://schemas.microsoft.com/office/drawing/2014/main" id="{FBE43A07-0BB7-661B-CF89-96DE81701CEF}"/>
              </a:ext>
            </a:extLst>
          </p:cNvPr>
          <p:cNvSpPr txBox="1"/>
          <p:nvPr/>
        </p:nvSpPr>
        <p:spPr>
          <a:xfrm>
            <a:off x="291499" y="5428102"/>
            <a:ext cx="4352509" cy="523220"/>
          </a:xfrm>
          <a:prstGeom prst="rect">
            <a:avLst/>
          </a:prstGeom>
          <a:noFill/>
        </p:spPr>
        <p:txBody>
          <a:bodyPr wrap="square">
            <a:spAutoFit/>
          </a:bodyPr>
          <a:lstStyle/>
          <a:p>
            <a:r>
              <a:rPr lang="zh-CN" altLang="en-US" b="1" dirty="0">
                <a:solidFill>
                  <a:srgbClr val="C00000"/>
                </a:solidFill>
                <a:latin typeface="华文中宋" panose="02010600040101010101" pitchFamily="2" charset="-122"/>
                <a:ea typeface="华文中宋" panose="02010600040101010101" pitchFamily="2" charset="-122"/>
              </a:rPr>
              <a:t>注</a:t>
            </a:r>
            <a:r>
              <a:rPr lang="zh-CN" altLang="en-US" b="1" dirty="0">
                <a:latin typeface="华文中宋" panose="02010600040101010101" pitchFamily="2" charset="-122"/>
                <a:ea typeface="华文中宋" panose="02010600040101010101" pitchFamily="2" charset="-122"/>
              </a:rPr>
              <a:t>  综上</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我们得到结论</a:t>
            </a:r>
            <a:r>
              <a:rPr lang="zh-CN" altLang="en-US" b="1" dirty="0">
                <a:ea typeface="华文中宋" panose="02010600040101010101" pitchFamily="2" charset="-122"/>
                <a:cs typeface="Times New Roman" panose="02020603050405020304" pitchFamily="18" charset="0"/>
              </a:rPr>
              <a:t>：</a:t>
            </a:r>
          </a:p>
        </p:txBody>
      </p:sp>
      <p:sp>
        <p:nvSpPr>
          <p:cNvPr id="9" name="文本框 8">
            <a:extLst>
              <a:ext uri="{FF2B5EF4-FFF2-40B4-BE49-F238E27FC236}">
                <a16:creationId xmlns:a16="http://schemas.microsoft.com/office/drawing/2014/main" id="{6C06106B-D7B2-20A4-8160-EF080D7D006C}"/>
              </a:ext>
            </a:extLst>
          </p:cNvPr>
          <p:cNvSpPr txBox="1"/>
          <p:nvPr/>
        </p:nvSpPr>
        <p:spPr>
          <a:xfrm>
            <a:off x="323528" y="889769"/>
            <a:ext cx="8352928" cy="954107"/>
          </a:xfrm>
          <a:prstGeom prst="rect">
            <a:avLst/>
          </a:prstGeom>
          <a:noFill/>
        </p:spPr>
        <p:txBody>
          <a:bodyPr wrap="square">
            <a:spAutoFit/>
          </a:bodyPr>
          <a:lstStyle/>
          <a:p>
            <a:pPr indent="457200"/>
            <a:r>
              <a:rPr lang="zh-CN" altLang="en-US" b="1" dirty="0">
                <a:latin typeface="华文中宋" panose="02010600040101010101" pitchFamily="2" charset="-122"/>
                <a:ea typeface="华文中宋" panose="02010600040101010101" pitchFamily="2" charset="-122"/>
              </a:rPr>
              <a:t>        类似可得</a:t>
            </a:r>
            <a:r>
              <a:rPr lang="en-US" altLang="zh-CN" b="1" dirty="0">
                <a:ea typeface="华文中宋" panose="02010600040101010101" pitchFamily="2" charset="-122"/>
                <a:cs typeface="Times New Roman" panose="02020603050405020304" pitchFamily="18" charset="0"/>
              </a:rPr>
              <a:t>,</a:t>
            </a:r>
            <a:r>
              <a:rPr lang="zh-CN" altLang="en-US" b="1" dirty="0">
                <a:solidFill>
                  <a:srgbClr val="0000FF"/>
                </a:solidFill>
                <a:latin typeface="华文中宋" panose="02010600040101010101" pitchFamily="2" charset="-122"/>
                <a:ea typeface="华文中宋" panose="02010600040101010101" pitchFamily="2" charset="-122"/>
              </a:rPr>
              <a:t>上三角行列式也等于主对角线上各元素的乘积</a:t>
            </a:r>
            <a:r>
              <a:rPr lang="en-US" altLang="zh-CN" b="1" dirty="0">
                <a:ea typeface="华文中宋" panose="02010600040101010101" pitchFamily="2" charset="-122"/>
                <a:cs typeface="Times New Roman" panose="02020603050405020304" pitchFamily="18" charset="0"/>
              </a:rPr>
              <a:t>, </a:t>
            </a:r>
            <a:r>
              <a:rPr lang="zh-CN" altLang="en-US" b="1" dirty="0">
                <a:latin typeface="华文中宋" panose="02010600040101010101" pitchFamily="2" charset="-122"/>
                <a:ea typeface="华文中宋" panose="02010600040101010101" pitchFamily="2" charset="-122"/>
              </a:rPr>
              <a:t>即</a:t>
            </a:r>
            <a:endParaRPr lang="zh-CN" altLang="en-US" dirty="0"/>
          </a:p>
        </p:txBody>
      </p:sp>
      <p:sp>
        <p:nvSpPr>
          <p:cNvPr id="12" name="文本框 11">
            <a:extLst>
              <a:ext uri="{FF2B5EF4-FFF2-40B4-BE49-F238E27FC236}">
                <a16:creationId xmlns:a16="http://schemas.microsoft.com/office/drawing/2014/main" id="{E14DA170-F1D0-CF14-9141-72FCF8380061}"/>
              </a:ext>
            </a:extLst>
          </p:cNvPr>
          <p:cNvSpPr txBox="1"/>
          <p:nvPr/>
        </p:nvSpPr>
        <p:spPr>
          <a:xfrm>
            <a:off x="899592" y="5958824"/>
            <a:ext cx="8168948" cy="523220"/>
          </a:xfrm>
          <a:prstGeom prst="rect">
            <a:avLst/>
          </a:prstGeom>
          <a:noFill/>
        </p:spPr>
        <p:txBody>
          <a:bodyPr wrap="square">
            <a:spAutoFit/>
          </a:bodyPr>
          <a:lstStyle/>
          <a:p>
            <a:r>
              <a:rPr lang="zh-CN" altLang="en-US" b="1" dirty="0">
                <a:solidFill>
                  <a:srgbClr val="0000FF"/>
                </a:solidFill>
                <a:latin typeface="华文中宋" panose="02010600040101010101" pitchFamily="2" charset="-122"/>
                <a:ea typeface="华文中宋" panose="02010600040101010101" pitchFamily="2" charset="-122"/>
              </a:rPr>
              <a:t>对角行列式的值均等于</a:t>
            </a:r>
            <a:r>
              <a:rPr lang="zh-CN" altLang="en-US" b="1" dirty="0">
                <a:solidFill>
                  <a:srgbClr val="C00000"/>
                </a:solidFill>
                <a:latin typeface="华文中宋" panose="02010600040101010101" pitchFamily="2" charset="-122"/>
                <a:ea typeface="华文中宋" panose="02010600040101010101" pitchFamily="2" charset="-122"/>
              </a:rPr>
              <a:t>主对角线上各元素的乘积</a:t>
            </a:r>
            <a:r>
              <a:rPr lang="en-US" altLang="zh-CN" b="1" dirty="0">
                <a:solidFill>
                  <a:srgbClr val="0000FF"/>
                </a:solidFill>
                <a:ea typeface="华文中宋" panose="02010600040101010101" pitchFamily="2" charset="-122"/>
                <a:cs typeface="Times New Roman" panose="02020603050405020304" pitchFamily="18" charset="0"/>
              </a:rPr>
              <a:t>.</a:t>
            </a:r>
            <a:endParaRPr lang="zh-CN" altLang="en-US" dirty="0">
              <a:solidFill>
                <a:srgbClr val="0000FF"/>
              </a:solidFill>
            </a:endParaRPr>
          </a:p>
        </p:txBody>
      </p:sp>
      <p:sp>
        <p:nvSpPr>
          <p:cNvPr id="10" name="文本框 9">
            <a:extLst>
              <a:ext uri="{FF2B5EF4-FFF2-40B4-BE49-F238E27FC236}">
                <a16:creationId xmlns:a16="http://schemas.microsoft.com/office/drawing/2014/main" id="{B17F69AF-9F9B-7D15-878B-FB5B41B7E45A}"/>
              </a:ext>
            </a:extLst>
          </p:cNvPr>
          <p:cNvSpPr txBox="1"/>
          <p:nvPr/>
        </p:nvSpPr>
        <p:spPr>
          <a:xfrm>
            <a:off x="4159780" y="5423452"/>
            <a:ext cx="4804708" cy="523220"/>
          </a:xfrm>
          <a:prstGeom prst="rect">
            <a:avLst/>
          </a:prstGeom>
          <a:noFill/>
        </p:spPr>
        <p:txBody>
          <a:bodyPr wrap="square">
            <a:spAutoFit/>
          </a:bodyPr>
          <a:lstStyle/>
          <a:p>
            <a:r>
              <a:rPr lang="zh-CN" altLang="en-US" b="1" dirty="0">
                <a:solidFill>
                  <a:srgbClr val="0000FF"/>
                </a:solidFill>
                <a:latin typeface="华文中宋" panose="02010600040101010101" pitchFamily="2" charset="-122"/>
                <a:ea typeface="华文中宋" panose="02010600040101010101" pitchFamily="2" charset="-122"/>
              </a:rPr>
              <a:t>任意上</a:t>
            </a:r>
            <a:r>
              <a:rPr lang="en-US" altLang="zh-CN" b="1" dirty="0">
                <a:solidFill>
                  <a:srgbClr val="0000FF"/>
                </a:solidFill>
                <a:ea typeface="华文中宋" panose="02010600040101010101" pitchFamily="2" charset="-122"/>
                <a:cs typeface="Times New Roman" panose="02020603050405020304" pitchFamily="18" charset="0"/>
              </a:rPr>
              <a:t>(</a:t>
            </a:r>
            <a:r>
              <a:rPr lang="zh-CN" altLang="en-US" b="1" dirty="0">
                <a:solidFill>
                  <a:srgbClr val="0000FF"/>
                </a:solidFill>
                <a:latin typeface="华文中宋" panose="02010600040101010101" pitchFamily="2" charset="-122"/>
                <a:ea typeface="华文中宋" panose="02010600040101010101" pitchFamily="2" charset="-122"/>
              </a:rPr>
              <a:t>下</a:t>
            </a:r>
            <a:r>
              <a:rPr lang="en-US" altLang="zh-CN" b="1" dirty="0">
                <a:solidFill>
                  <a:srgbClr val="0000FF"/>
                </a:solidFill>
                <a:ea typeface="华文中宋" panose="02010600040101010101" pitchFamily="2" charset="-122"/>
                <a:cs typeface="Times New Roman" panose="02020603050405020304" pitchFamily="18" charset="0"/>
              </a:rPr>
              <a:t>)</a:t>
            </a:r>
            <a:r>
              <a:rPr lang="zh-CN" altLang="en-US" b="1" dirty="0">
                <a:solidFill>
                  <a:srgbClr val="0000FF"/>
                </a:solidFill>
                <a:latin typeface="华文中宋" panose="02010600040101010101" pitchFamily="2" charset="-122"/>
                <a:ea typeface="华文中宋" panose="02010600040101010101" pitchFamily="2" charset="-122"/>
              </a:rPr>
              <a:t>三角行列式及</a:t>
            </a:r>
            <a:endParaRPr lang="zh-CN" altLang="en-US" dirty="0">
              <a:solidFill>
                <a:srgbClr val="0000FF"/>
              </a:solidFill>
            </a:endParaRPr>
          </a:p>
        </p:txBody>
      </p:sp>
      <p:sp>
        <p:nvSpPr>
          <p:cNvPr id="17" name="Rectangle 30">
            <a:extLst>
              <a:ext uri="{FF2B5EF4-FFF2-40B4-BE49-F238E27FC236}">
                <a16:creationId xmlns:a16="http://schemas.microsoft.com/office/drawing/2014/main" id="{73183C74-ECF2-49E4-94F4-27B0D173A90D}"/>
              </a:ext>
            </a:extLst>
          </p:cNvPr>
          <p:cNvSpPr>
            <a:spLocks noChangeArrowheads="1"/>
          </p:cNvSpPr>
          <p:nvPr/>
        </p:nvSpPr>
        <p:spPr bwMode="auto">
          <a:xfrm>
            <a:off x="-17385" y="12475"/>
            <a:ext cx="7475653" cy="892614"/>
          </a:xfrm>
          <a:prstGeom prst="rect">
            <a:avLst/>
          </a:prstGeom>
          <a:noFill/>
          <a:ln>
            <a:noFill/>
          </a:ln>
        </p:spPr>
        <p:txBody>
          <a:bodyPr wrap="squar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实践问题：上</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下</a:t>
            </a:r>
            <a:r>
              <a:rPr kumimoji="1" lang="en-US" altLang="zh-CN"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a:t>
            </a:r>
            <a:r>
              <a:rPr kumimoji="1" lang="zh-CN" altLang="en-US" sz="2600" b="1" i="0" u="none" strike="noStrike" kern="0" cap="none" spc="0" normalizeH="0" baseline="0" noProof="0" dirty="0">
                <a:ln>
                  <a:noFill/>
                </a:ln>
                <a:solidFill>
                  <a:schemeClr val="bg1"/>
                </a:solidFill>
                <a:effectLst/>
                <a:uLnTx/>
                <a:uFillTx/>
                <a:latin typeface="Times New Roman" panose="02020603050405020304" pitchFamily="18" charset="0"/>
                <a:ea typeface="华文中宋"/>
                <a:cs typeface="Times New Roman" panose="02020603050405020304" pitchFamily="18" charset="0"/>
              </a:rPr>
              <a:t>三角行列式及对角行列式的应用</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600" b="1" i="0" u="none" strike="noStrike" kern="1200" cap="none" spc="0" normalizeH="0" baseline="0" noProof="0" dirty="0">
              <a:ln>
                <a:noFill/>
              </a:ln>
              <a:solidFill>
                <a:srgbClr val="CC0000"/>
              </a:solidFill>
              <a:effectLst/>
              <a:uLnTx/>
              <a:uFillTx/>
              <a:latin typeface="Times New Roman" panose="02020603050405020304" pitchFamily="18" charset="0"/>
              <a:ea typeface="华文中宋" panose="02010600040101010101" pitchFamily="2" charset="-122"/>
              <a:cs typeface="Times New Roman" panose="02020603050405020304" pitchFamily="18" charset="0"/>
            </a:endParaRPr>
          </a:p>
        </p:txBody>
      </p:sp>
    </p:spTree>
    <p:extLst>
      <p:ext uri="{BB962C8B-B14F-4D97-AF65-F5344CB8AC3E}">
        <p14:creationId xmlns:p14="http://schemas.microsoft.com/office/powerpoint/2010/main" val="388604727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5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115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iterate type="lt">
                                    <p:tmPct val="5000"/>
                                  </p:iterate>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1125"/>
                            </p:stCondLst>
                            <p:childTnLst>
                              <p:par>
                                <p:cTn id="18" presetID="2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iterate type="lt">
                                    <p:tmPct val="5000"/>
                                  </p:iterate>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iterate type="lt">
                                    <p:tmPct val="5000"/>
                                  </p:iterate>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775"/>
                            </p:stCondLst>
                            <p:childTnLst>
                              <p:par>
                                <p:cTn id="32" presetID="10" presetClass="entr" presetSubtype="0" fill="hold" grpId="0" nodeType="afterEffect">
                                  <p:stCondLst>
                                    <p:cond delay="0"/>
                                  </p:stCondLst>
                                  <p:iterate type="lt">
                                    <p:tmPct val="5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9" grpId="0"/>
      <p:bldP spid="12"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FCCA2C7B-E1D6-8740-A411-800277DAD2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962400"/>
            <a:ext cx="25781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Object 3">
            <a:extLst>
              <a:ext uri="{FF2B5EF4-FFF2-40B4-BE49-F238E27FC236}">
                <a16:creationId xmlns:a16="http://schemas.microsoft.com/office/drawing/2014/main" id="{A33D8FC8-0138-0C41-B03A-F14177D6B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4413250"/>
            <a:ext cx="3124200" cy="646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Object 4">
            <a:extLst>
              <a:ext uri="{FF2B5EF4-FFF2-40B4-BE49-F238E27FC236}">
                <a16:creationId xmlns:a16="http://schemas.microsoft.com/office/drawing/2014/main" id="{DEB5ECF8-512A-8643-8E09-7DD110E031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2374900"/>
            <a:ext cx="17653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Object 5">
            <a:extLst>
              <a:ext uri="{FF2B5EF4-FFF2-40B4-BE49-F238E27FC236}">
                <a16:creationId xmlns:a16="http://schemas.microsoft.com/office/drawing/2014/main" id="{E0A1AA9E-2353-864C-9346-6D6BCBC011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600200"/>
            <a:ext cx="2578100" cy="190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6">
            <a:extLst>
              <a:ext uri="{FF2B5EF4-FFF2-40B4-BE49-F238E27FC236}">
                <a16:creationId xmlns:a16="http://schemas.microsoft.com/office/drawing/2014/main" id="{22F1F2A6-2C1A-0746-93B0-47FCF8FC39C6}"/>
              </a:ext>
            </a:extLst>
          </p:cNvPr>
          <p:cNvSpPr>
            <a:spLocks noChangeArrowheads="1"/>
          </p:cNvSpPr>
          <p:nvPr/>
        </p:nvSpPr>
        <p:spPr bwMode="auto">
          <a:xfrm>
            <a:off x="917575" y="776288"/>
            <a:ext cx="34323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dirty="0">
                <a:latin typeface="黑体" panose="02010609060101010101" pitchFamily="49" charset="-122"/>
                <a:ea typeface="黑体" panose="02010609060101010101" pitchFamily="49" charset="-122"/>
              </a:rPr>
              <a:t>例</a:t>
            </a:r>
            <a:r>
              <a:rPr lang="en-US" altLang="zh-CN" sz="2800" b="1" dirty="0">
                <a:solidFill>
                  <a:schemeClr val="bg2"/>
                </a:solidFill>
                <a:latin typeface="黑体" panose="02010609060101010101" pitchFamily="49" charset="-122"/>
                <a:ea typeface="黑体" panose="02010609060101010101" pitchFamily="49" charset="-122"/>
              </a:rPr>
              <a:t>  </a:t>
            </a:r>
            <a:r>
              <a:rPr lang="zh-CN" altLang="en-US" sz="2800" b="1" dirty="0"/>
              <a:t>证明</a:t>
            </a:r>
            <a:r>
              <a:rPr lang="zh-CN" altLang="en-US" sz="2800" b="1" dirty="0">
                <a:solidFill>
                  <a:srgbClr val="0000FF"/>
                </a:solidFill>
                <a:ea typeface="黑体" panose="02010609060101010101" pitchFamily="49" charset="-122"/>
              </a:rPr>
              <a:t>对角行列式</a:t>
            </a:r>
          </a:p>
        </p:txBody>
      </p:sp>
    </p:spTree>
    <p:extLst>
      <p:ext uri="{BB962C8B-B14F-4D97-AF65-F5344CB8AC3E}">
        <p14:creationId xmlns:p14="http://schemas.microsoft.com/office/powerpoint/2010/main" val="409946216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BF170A05-5017-A04F-9E00-7EC73459EE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0"/>
            <a:ext cx="25781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Object 3">
            <a:extLst>
              <a:ext uri="{FF2B5EF4-FFF2-40B4-BE49-F238E27FC236}">
                <a16:creationId xmlns:a16="http://schemas.microsoft.com/office/drawing/2014/main" id="{B07113A0-69F6-C540-A33D-CF812869D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4648200"/>
            <a:ext cx="4241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Object 4">
            <a:extLst>
              <a:ext uri="{FF2B5EF4-FFF2-40B4-BE49-F238E27FC236}">
                <a16:creationId xmlns:a16="http://schemas.microsoft.com/office/drawing/2014/main" id="{93840E04-484E-E949-A7C3-BA90AA9FF1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449888"/>
            <a:ext cx="3124200" cy="646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5">
            <a:extLst>
              <a:ext uri="{FF2B5EF4-FFF2-40B4-BE49-F238E27FC236}">
                <a16:creationId xmlns:a16="http://schemas.microsoft.com/office/drawing/2014/main" id="{C5D4E18E-5233-344D-A8A3-B1BC44D0E467}"/>
              </a:ext>
            </a:extLst>
          </p:cNvPr>
          <p:cNvSpPr txBox="1">
            <a:spLocks noChangeArrowheads="1"/>
          </p:cNvSpPr>
          <p:nvPr/>
        </p:nvSpPr>
        <p:spPr bwMode="auto">
          <a:xfrm>
            <a:off x="822325" y="730250"/>
            <a:ext cx="9017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ea typeface="黑体" panose="02010609060101010101" pitchFamily="49" charset="-122"/>
              </a:rPr>
              <a:t>证明</a:t>
            </a:r>
          </a:p>
        </p:txBody>
      </p:sp>
      <p:sp>
        <p:nvSpPr>
          <p:cNvPr id="6" name="Text Box 6">
            <a:extLst>
              <a:ext uri="{FF2B5EF4-FFF2-40B4-BE49-F238E27FC236}">
                <a16:creationId xmlns:a16="http://schemas.microsoft.com/office/drawing/2014/main" id="{0144D5A1-3D21-4142-A229-975F960569F7}"/>
              </a:ext>
            </a:extLst>
          </p:cNvPr>
          <p:cNvSpPr txBox="1">
            <a:spLocks noChangeArrowheads="1"/>
          </p:cNvSpPr>
          <p:nvPr/>
        </p:nvSpPr>
        <p:spPr bwMode="auto">
          <a:xfrm>
            <a:off x="1905000" y="762000"/>
            <a:ext cx="61499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2800" b="1"/>
              <a:t>第一式是显然的</a:t>
            </a:r>
            <a:r>
              <a:rPr lang="en-US" altLang="zh-CN" sz="2800" b="1"/>
              <a:t>,</a:t>
            </a:r>
            <a:r>
              <a:rPr lang="zh-CN" altLang="en-US" sz="2800" b="1"/>
              <a:t>下面证第二式</a:t>
            </a:r>
            <a:r>
              <a:rPr lang="en-US" altLang="zh-CN" sz="2800" b="1"/>
              <a:t>.</a:t>
            </a:r>
          </a:p>
        </p:txBody>
      </p:sp>
      <p:sp>
        <p:nvSpPr>
          <p:cNvPr id="7" name="Text Box 7">
            <a:extLst>
              <a:ext uri="{FF2B5EF4-FFF2-40B4-BE49-F238E27FC236}">
                <a16:creationId xmlns:a16="http://schemas.microsoft.com/office/drawing/2014/main" id="{D2F7DC0D-1461-CA46-BC8B-F3910BEB2C67}"/>
              </a:ext>
            </a:extLst>
          </p:cNvPr>
          <p:cNvSpPr txBox="1">
            <a:spLocks noChangeArrowheads="1"/>
          </p:cNvSpPr>
          <p:nvPr/>
        </p:nvSpPr>
        <p:spPr bwMode="auto">
          <a:xfrm>
            <a:off x="914400" y="1447800"/>
            <a:ext cx="16541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2800" b="1"/>
              <a:t>若记</a:t>
            </a:r>
          </a:p>
        </p:txBody>
      </p:sp>
      <p:pic>
        <p:nvPicPr>
          <p:cNvPr id="8" name="Object 8">
            <a:extLst>
              <a:ext uri="{FF2B5EF4-FFF2-40B4-BE49-F238E27FC236}">
                <a16:creationId xmlns:a16="http://schemas.microsoft.com/office/drawing/2014/main" id="{3FC222C7-6085-FC4E-8583-9CD42210BD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524000"/>
            <a:ext cx="17145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Rectangle 9">
            <a:extLst>
              <a:ext uri="{FF2B5EF4-FFF2-40B4-BE49-F238E27FC236}">
                <a16:creationId xmlns:a16="http://schemas.microsoft.com/office/drawing/2014/main" id="{A379D18E-4208-A74C-A33E-935BEF76D81D}"/>
              </a:ext>
            </a:extLst>
          </p:cNvPr>
          <p:cNvSpPr>
            <a:spLocks noChangeArrowheads="1"/>
          </p:cNvSpPr>
          <p:nvPr/>
        </p:nvSpPr>
        <p:spPr bwMode="auto">
          <a:xfrm>
            <a:off x="3886200" y="1447800"/>
            <a:ext cx="26717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则依行列式定义</a:t>
            </a:r>
          </a:p>
        </p:txBody>
      </p:sp>
      <p:pic>
        <p:nvPicPr>
          <p:cNvPr id="10" name="Object 10">
            <a:extLst>
              <a:ext uri="{FF2B5EF4-FFF2-40B4-BE49-F238E27FC236}">
                <a16:creationId xmlns:a16="http://schemas.microsoft.com/office/drawing/2014/main" id="{C5C5718E-DCF3-3E48-8FB7-55B7F1BCDE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2286000"/>
            <a:ext cx="3505200" cy="180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Text Box 11">
            <a:extLst>
              <a:ext uri="{FF2B5EF4-FFF2-40B4-BE49-F238E27FC236}">
                <a16:creationId xmlns:a16="http://schemas.microsoft.com/office/drawing/2014/main" id="{B0548991-8C0B-BC40-8C18-167CE08C2CF7}"/>
              </a:ext>
            </a:extLst>
          </p:cNvPr>
          <p:cNvSpPr txBox="1">
            <a:spLocks noChangeArrowheads="1"/>
          </p:cNvSpPr>
          <p:nvPr/>
        </p:nvSpPr>
        <p:spPr bwMode="auto">
          <a:xfrm>
            <a:off x="7708900" y="5576888"/>
            <a:ext cx="9017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证毕</a:t>
            </a:r>
          </a:p>
        </p:txBody>
      </p:sp>
    </p:spTree>
    <p:extLst>
      <p:ext uri="{BB962C8B-B14F-4D97-AF65-F5344CB8AC3E}">
        <p14:creationId xmlns:p14="http://schemas.microsoft.com/office/powerpoint/2010/main" val="241686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75"/>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75"/>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75"/>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iterate type="lt">
                                    <p:tmPct val="100000"/>
                                  </p:iterate>
                                  <p:childTnLst>
                                    <p:set>
                                      <p:cBhvr>
                                        <p:cTn id="46" dur="1" fill="hold">
                                          <p:stCondLst>
                                            <p:cond delay="0"/>
                                          </p:stCondLst>
                                        </p:cTn>
                                        <p:tgtEl>
                                          <p:spTgt spid="11"/>
                                        </p:tgtEl>
                                        <p:attrNameLst>
                                          <p:attrName>style.visibility</p:attrName>
                                        </p:attrNameLst>
                                      </p:cBhvr>
                                      <p:to>
                                        <p:strVal val="visible"/>
                                      </p:to>
                                    </p:set>
                                    <p:animEffect transition="in" filter="wipe(left)">
                                      <p:cBhvr>
                                        <p:cTn id="47" dur="75"/>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9" grpId="0" autoUpdateAnimBg="0"/>
      <p:bldP spid="11"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A305FB7-D1E9-1942-8C5B-EED3A7BF7408}"/>
              </a:ext>
            </a:extLst>
          </p:cNvPr>
          <p:cNvSpPr>
            <a:spLocks noChangeArrowheads="1"/>
          </p:cNvSpPr>
          <p:nvPr/>
        </p:nvSpPr>
        <p:spPr bwMode="auto">
          <a:xfrm>
            <a:off x="838200" y="762000"/>
            <a:ext cx="5453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dirty="0">
                <a:latin typeface="黑体" panose="02010609060101010101" pitchFamily="49" charset="-122"/>
                <a:ea typeface="黑体" panose="02010609060101010101" pitchFamily="49" charset="-122"/>
              </a:rPr>
              <a:t>例</a:t>
            </a:r>
            <a:endParaRPr lang="en-US" altLang="zh-CN" sz="2800" b="1" dirty="0">
              <a:latin typeface="黑体" panose="02010609060101010101" pitchFamily="49" charset="-122"/>
              <a:ea typeface="黑体" panose="02010609060101010101" pitchFamily="49" charset="-122"/>
            </a:endParaRPr>
          </a:p>
        </p:txBody>
      </p:sp>
      <p:sp>
        <p:nvSpPr>
          <p:cNvPr id="3" name="Text Box 3">
            <a:extLst>
              <a:ext uri="{FF2B5EF4-FFF2-40B4-BE49-F238E27FC236}">
                <a16:creationId xmlns:a16="http://schemas.microsoft.com/office/drawing/2014/main" id="{B35D5561-18C8-3E4B-8B03-D4227A1B3BA9}"/>
              </a:ext>
            </a:extLst>
          </p:cNvPr>
          <p:cNvSpPr txBox="1">
            <a:spLocks noChangeArrowheads="1"/>
          </p:cNvSpPr>
          <p:nvPr/>
        </p:nvSpPr>
        <p:spPr bwMode="auto">
          <a:xfrm>
            <a:off x="1981200" y="762000"/>
            <a:ext cx="542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设</a:t>
            </a:r>
          </a:p>
        </p:txBody>
      </p:sp>
      <p:pic>
        <p:nvPicPr>
          <p:cNvPr id="4" name="Object 4">
            <a:extLst>
              <a:ext uri="{FF2B5EF4-FFF2-40B4-BE49-F238E27FC236}">
                <a16:creationId xmlns:a16="http://schemas.microsoft.com/office/drawing/2014/main" id="{A9F3933E-E141-F641-9551-B2B8FF0DB0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762000"/>
            <a:ext cx="3389313" cy="2590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Object 5">
            <a:extLst>
              <a:ext uri="{FF2B5EF4-FFF2-40B4-BE49-F238E27FC236}">
                <a16:creationId xmlns:a16="http://schemas.microsoft.com/office/drawing/2014/main" id="{2B28F0AD-EB20-B54A-A645-CDB2EC3A3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971800"/>
            <a:ext cx="4478338" cy="264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6">
            <a:extLst>
              <a:ext uri="{FF2B5EF4-FFF2-40B4-BE49-F238E27FC236}">
                <a16:creationId xmlns:a16="http://schemas.microsoft.com/office/drawing/2014/main" id="{21AF6F4B-56B1-6948-BE53-77A1AACEF3AC}"/>
              </a:ext>
            </a:extLst>
          </p:cNvPr>
          <p:cNvSpPr txBox="1">
            <a:spLocks noChangeArrowheads="1"/>
          </p:cNvSpPr>
          <p:nvPr/>
        </p:nvSpPr>
        <p:spPr bwMode="auto">
          <a:xfrm>
            <a:off x="838200" y="5029200"/>
            <a:ext cx="9017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证明</a:t>
            </a:r>
          </a:p>
        </p:txBody>
      </p:sp>
      <p:pic>
        <p:nvPicPr>
          <p:cNvPr id="7" name="Object 7">
            <a:extLst>
              <a:ext uri="{FF2B5EF4-FFF2-40B4-BE49-F238E27FC236}">
                <a16:creationId xmlns:a16="http://schemas.microsoft.com/office/drawing/2014/main" id="{1D4DAA91-DBBA-7541-B979-87A42D189C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5105400"/>
            <a:ext cx="12827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Rectangle 8">
            <a:extLst>
              <a:ext uri="{FF2B5EF4-FFF2-40B4-BE49-F238E27FC236}">
                <a16:creationId xmlns:a16="http://schemas.microsoft.com/office/drawing/2014/main" id="{17F06231-DD1C-A242-BE36-9154B37B011C}"/>
              </a:ext>
            </a:extLst>
          </p:cNvPr>
          <p:cNvSpPr>
            <a:spLocks noChangeArrowheads="1"/>
          </p:cNvSpPr>
          <p:nvPr/>
        </p:nvSpPr>
        <p:spPr bwMode="auto">
          <a:xfrm>
            <a:off x="838200" y="5638800"/>
            <a:ext cx="542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ea typeface="黑体" panose="02010609060101010101" pitchFamily="49" charset="-122"/>
              </a:rPr>
              <a:t>证</a:t>
            </a:r>
          </a:p>
        </p:txBody>
      </p:sp>
      <p:sp>
        <p:nvSpPr>
          <p:cNvPr id="9" name="Rectangle 9">
            <a:extLst>
              <a:ext uri="{FF2B5EF4-FFF2-40B4-BE49-F238E27FC236}">
                <a16:creationId xmlns:a16="http://schemas.microsoft.com/office/drawing/2014/main" id="{B3059815-5473-6E45-98F9-8263C8D29D1A}"/>
              </a:ext>
            </a:extLst>
          </p:cNvPr>
          <p:cNvSpPr>
            <a:spLocks noChangeArrowheads="1"/>
          </p:cNvSpPr>
          <p:nvPr/>
        </p:nvSpPr>
        <p:spPr bwMode="auto">
          <a:xfrm>
            <a:off x="1600200" y="5638800"/>
            <a:ext cx="2663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由行列式定义有</a:t>
            </a:r>
          </a:p>
        </p:txBody>
      </p:sp>
    </p:spTree>
    <p:extLst>
      <p:ext uri="{BB962C8B-B14F-4D97-AF65-F5344CB8AC3E}">
        <p14:creationId xmlns:p14="http://schemas.microsoft.com/office/powerpoint/2010/main" val="345831437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8"/>
                                        </p:tgtEl>
                                        <p:attrNameLst>
                                          <p:attrName>style.visibility</p:attrName>
                                        </p:attrNameLst>
                                      </p:cBhvr>
                                      <p:to>
                                        <p:strVal val="visible"/>
                                      </p:to>
                                    </p:set>
                                    <p:animEffect transition="in" filter="wipe(left)">
                                      <p:cBhvr>
                                        <p:cTn id="7" dur="75"/>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9"/>
                                        </p:tgtEl>
                                        <p:attrNameLst>
                                          <p:attrName>style.visibility</p:attrName>
                                        </p:attrNameLst>
                                      </p:cBhvr>
                                      <p:to>
                                        <p:strVal val="visible"/>
                                      </p:to>
                                    </p:set>
                                    <p:animEffect transition="in" filter="wipe(left)">
                                      <p:cBhvr>
                                        <p:cTn id="12" dur="75"/>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C2FA5DA0-DDA8-3646-9E0A-C10D0FAE1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850" y="762000"/>
            <a:ext cx="7651750" cy="205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Object 3">
            <a:extLst>
              <a:ext uri="{FF2B5EF4-FFF2-40B4-BE49-F238E27FC236}">
                <a16:creationId xmlns:a16="http://schemas.microsoft.com/office/drawing/2014/main" id="{6715030F-D9EB-FB4B-ADAF-EDD2A68199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971800"/>
            <a:ext cx="4478338" cy="264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Object 4">
            <a:extLst>
              <a:ext uri="{FF2B5EF4-FFF2-40B4-BE49-F238E27FC236}">
                <a16:creationId xmlns:a16="http://schemas.microsoft.com/office/drawing/2014/main" id="{DB7D08C3-39F6-594A-99B3-0E50E40499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5105400"/>
            <a:ext cx="7045325"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094791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A439BCC3-5CA0-584B-B44B-0EBD504FCA6A}"/>
              </a:ext>
            </a:extLst>
          </p:cNvPr>
          <p:cNvSpPr txBox="1">
            <a:spLocks noChangeArrowheads="1"/>
          </p:cNvSpPr>
          <p:nvPr/>
        </p:nvSpPr>
        <p:spPr bwMode="auto">
          <a:xfrm>
            <a:off x="882650" y="838200"/>
            <a:ext cx="8937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2800" b="1"/>
              <a:t>由于</a:t>
            </a:r>
          </a:p>
        </p:txBody>
      </p:sp>
      <p:pic>
        <p:nvPicPr>
          <p:cNvPr id="3" name="Object 3">
            <a:extLst>
              <a:ext uri="{FF2B5EF4-FFF2-40B4-BE49-F238E27FC236}">
                <a16:creationId xmlns:a16="http://schemas.microsoft.com/office/drawing/2014/main" id="{1830F536-93D6-514F-AA07-61613153B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914400"/>
            <a:ext cx="47117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4">
            <a:extLst>
              <a:ext uri="{FF2B5EF4-FFF2-40B4-BE49-F238E27FC236}">
                <a16:creationId xmlns:a16="http://schemas.microsoft.com/office/drawing/2014/main" id="{13EEC789-BC53-B641-83F4-98E3496012D6}"/>
              </a:ext>
            </a:extLst>
          </p:cNvPr>
          <p:cNvSpPr txBox="1">
            <a:spLocks noChangeArrowheads="1"/>
          </p:cNvSpPr>
          <p:nvPr/>
        </p:nvSpPr>
        <p:spPr bwMode="auto">
          <a:xfrm>
            <a:off x="762000" y="1524000"/>
            <a:ext cx="1981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en-US" altLang="zh-CN" sz="2800" b="1"/>
              <a:t> </a:t>
            </a:r>
            <a:r>
              <a:rPr lang="zh-CN" altLang="en-US" sz="2800" b="1"/>
              <a:t>所以</a:t>
            </a:r>
          </a:p>
        </p:txBody>
      </p:sp>
      <p:pic>
        <p:nvPicPr>
          <p:cNvPr id="5" name="Object 5">
            <a:extLst>
              <a:ext uri="{FF2B5EF4-FFF2-40B4-BE49-F238E27FC236}">
                <a16:creationId xmlns:a16="http://schemas.microsoft.com/office/drawing/2014/main" id="{59211898-2CB9-EE40-83AA-12AE5E001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648200"/>
            <a:ext cx="56261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Object 6">
            <a:extLst>
              <a:ext uri="{FF2B5EF4-FFF2-40B4-BE49-F238E27FC236}">
                <a16:creationId xmlns:a16="http://schemas.microsoft.com/office/drawing/2014/main" id="{21E5DF5D-FC13-0947-84BE-90CCD68D5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057400"/>
            <a:ext cx="7488238"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Object 7">
            <a:extLst>
              <a:ext uri="{FF2B5EF4-FFF2-40B4-BE49-F238E27FC236}">
                <a16:creationId xmlns:a16="http://schemas.microsoft.com/office/drawing/2014/main" id="{6D891C93-6E4F-5B46-9DCF-1BD20000CA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352800"/>
            <a:ext cx="4378325"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 Box 8">
            <a:extLst>
              <a:ext uri="{FF2B5EF4-FFF2-40B4-BE49-F238E27FC236}">
                <a16:creationId xmlns:a16="http://schemas.microsoft.com/office/drawing/2014/main" id="{F8C90A11-5623-2345-9D72-662B4745D243}"/>
              </a:ext>
            </a:extLst>
          </p:cNvPr>
          <p:cNvSpPr txBox="1">
            <a:spLocks noChangeArrowheads="1"/>
          </p:cNvSpPr>
          <p:nvPr/>
        </p:nvSpPr>
        <p:spPr bwMode="auto">
          <a:xfrm>
            <a:off x="914400" y="4800600"/>
            <a:ext cx="10445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pPr>
            <a:r>
              <a:rPr lang="zh-CN" altLang="en-US" sz="2800" b="1"/>
              <a:t>故</a:t>
            </a:r>
          </a:p>
        </p:txBody>
      </p:sp>
    </p:spTree>
    <p:extLst>
      <p:ext uri="{BB962C8B-B14F-4D97-AF65-F5344CB8AC3E}">
        <p14:creationId xmlns:p14="http://schemas.microsoft.com/office/powerpoint/2010/main" val="227348497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4"/>
                                        </p:tgtEl>
                                        <p:attrNameLst>
                                          <p:attrName>style.visibility</p:attrName>
                                        </p:attrNameLst>
                                      </p:cBhvr>
                                      <p:to>
                                        <p:strVal val="visible"/>
                                      </p:to>
                                    </p:set>
                                    <p:animEffect transition="in" filter="wipe(left)">
                                      <p:cBhvr>
                                        <p:cTn id="7" dur="75"/>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75"/>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8"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4035" name="Line 12">
            <a:extLst>
              <a:ext uri="{FF2B5EF4-FFF2-40B4-BE49-F238E27FC236}">
                <a16:creationId xmlns:a16="http://schemas.microsoft.com/office/drawing/2014/main" id="{80982FA9-26BC-4A95-9851-2F2FC5A77790}"/>
              </a:ext>
            </a:extLst>
          </p:cNvPr>
          <p:cNvSpPr>
            <a:spLocks noChangeShapeType="1"/>
          </p:cNvSpPr>
          <p:nvPr/>
        </p:nvSpPr>
        <p:spPr bwMode="auto">
          <a:xfrm>
            <a:off x="0" y="836613"/>
            <a:ext cx="9144000" cy="0"/>
          </a:xfrm>
          <a:prstGeom prst="line">
            <a:avLst/>
          </a:prstGeom>
          <a:noFill/>
          <a:ln w="25400">
            <a:solidFill>
              <a:srgbClr val="C0000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CN" altLang="en-US" sz="28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44037" name="Text Box 2">
            <a:extLst>
              <a:ext uri="{FF2B5EF4-FFF2-40B4-BE49-F238E27FC236}">
                <a16:creationId xmlns:a16="http://schemas.microsoft.com/office/drawing/2014/main" id="{EA77B2B6-8A95-4258-8CFE-AE1C4CC44ED2}"/>
              </a:ext>
            </a:extLst>
          </p:cNvPr>
          <p:cNvSpPr txBox="1">
            <a:spLocks noChangeArrowheads="1"/>
          </p:cNvSpPr>
          <p:nvPr/>
        </p:nvSpPr>
        <p:spPr bwMode="auto">
          <a:xfrm>
            <a:off x="-114945" y="53218"/>
            <a:ext cx="5407025" cy="598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spcBef>
                <a:spcPct val="50000"/>
              </a:spcBef>
              <a:buClrTx/>
              <a:buSzTx/>
              <a:buNone/>
              <a:defRPr/>
            </a:pPr>
            <a:r>
              <a:rPr lang="en-US" altLang="zh-CN" sz="3000" b="1" i="1" dirty="0">
                <a:solidFill>
                  <a:schemeClr val="bg1"/>
                </a:solidFill>
                <a:latin typeface="Times New Roman" panose="02020603050405020304" pitchFamily="18" charset="0"/>
                <a:ea typeface="华文中宋" panose="02010600040101010101" pitchFamily="2" charset="-122"/>
                <a:cs typeface="Times New Roman" panose="02020603050405020304" pitchFamily="18" charset="0"/>
              </a:rPr>
              <a:t>n</a:t>
            </a:r>
            <a:r>
              <a:rPr lang="zh-CN" altLang="en-US" sz="3000" b="1" dirty="0">
                <a:solidFill>
                  <a:schemeClr val="bg1"/>
                </a:solidFill>
                <a:latin typeface="Times New Roman" panose="02020603050405020304" pitchFamily="18" charset="0"/>
                <a:ea typeface="华文中宋" panose="02010600040101010101" pitchFamily="2" charset="-122"/>
                <a:cs typeface="Times New Roman" panose="02020603050405020304" pitchFamily="18" charset="0"/>
              </a:rPr>
              <a:t>阶行列式</a:t>
            </a:r>
            <a:r>
              <a:rPr kumimoji="1" lang="zh-CN" altLang="en-US" sz="3000" b="1" i="0" u="none" strike="noStrike" kern="1200" cap="none" spc="0" normalizeH="0" baseline="0" noProof="0" dirty="0">
                <a:ln>
                  <a:noFill/>
                </a:ln>
                <a:solidFill>
                  <a:schemeClr val="bg1"/>
                </a:solidFill>
                <a:effectLst/>
                <a:uLnTx/>
                <a:uFillTx/>
                <a:latin typeface="Times New Roman" panose="02020603050405020304" pitchFamily="18" charset="0"/>
                <a:ea typeface="华文中宋" panose="02010600040101010101" pitchFamily="2" charset="-122"/>
                <a:cs typeface="Times New Roman" panose="02020603050405020304" pitchFamily="18" charset="0"/>
              </a:rPr>
              <a:t>的小结</a:t>
            </a:r>
          </a:p>
        </p:txBody>
      </p:sp>
      <p:pic>
        <p:nvPicPr>
          <p:cNvPr id="44059" name="Picture 11">
            <a:extLst>
              <a:ext uri="{FF2B5EF4-FFF2-40B4-BE49-F238E27FC236}">
                <a16:creationId xmlns:a16="http://schemas.microsoft.com/office/drawing/2014/main" id="{F6B0C0DB-4097-40EC-AC71-84AE9EC490A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2863" y="-9525"/>
            <a:ext cx="101441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8">
            <a:extLst>
              <a:ext uri="{FF2B5EF4-FFF2-40B4-BE49-F238E27FC236}">
                <a16:creationId xmlns:a16="http://schemas.microsoft.com/office/drawing/2014/main" id="{11337BA7-3FFD-484B-A99F-66544E7CD1A5}"/>
              </a:ext>
            </a:extLst>
          </p:cNvPr>
          <p:cNvSpPr>
            <a:spLocks noChangeArrowheads="1"/>
          </p:cNvSpPr>
          <p:nvPr/>
        </p:nvSpPr>
        <p:spPr bwMode="auto">
          <a:xfrm>
            <a:off x="971550" y="1564518"/>
            <a:ext cx="343395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dirty="0">
                <a:solidFill>
                  <a:schemeClr val="tx2"/>
                </a:solidFill>
                <a:latin typeface="SimSun" panose="02010600030101010101" pitchFamily="2" charset="-122"/>
                <a:ea typeface="SimSun" panose="02010600030101010101" pitchFamily="2" charset="-122"/>
              </a:rPr>
              <a:t>2 </a:t>
            </a:r>
            <a:r>
              <a:rPr lang="zh-CN" altLang="en-US" sz="2800" b="1" dirty="0">
                <a:solidFill>
                  <a:schemeClr val="tx2"/>
                </a:solidFill>
                <a:latin typeface="SimSun" panose="02010600030101010101" pitchFamily="2" charset="-122"/>
                <a:ea typeface="SimSun" panose="02010600030101010101" pitchFamily="2" charset="-122"/>
              </a:rPr>
              <a:t> 排列具有奇偶性</a:t>
            </a:r>
            <a:r>
              <a:rPr lang="en-US" altLang="zh-CN" sz="2800" b="1" dirty="0">
                <a:solidFill>
                  <a:schemeClr val="tx2"/>
                </a:solidFill>
                <a:latin typeface="SimSun" panose="02010600030101010101" pitchFamily="2" charset="-122"/>
                <a:ea typeface="SimSun" panose="02010600030101010101" pitchFamily="2" charset="-122"/>
              </a:rPr>
              <a:t>.</a:t>
            </a:r>
          </a:p>
        </p:txBody>
      </p:sp>
      <p:sp>
        <p:nvSpPr>
          <p:cNvPr id="19" name="Rectangle 9">
            <a:extLst>
              <a:ext uri="{FF2B5EF4-FFF2-40B4-BE49-F238E27FC236}">
                <a16:creationId xmlns:a16="http://schemas.microsoft.com/office/drawing/2014/main" id="{E1B74A81-26AB-204B-8A2F-16F2815661D4}"/>
              </a:ext>
            </a:extLst>
          </p:cNvPr>
          <p:cNvSpPr>
            <a:spLocks noChangeArrowheads="1"/>
          </p:cNvSpPr>
          <p:nvPr/>
        </p:nvSpPr>
        <p:spPr bwMode="auto">
          <a:xfrm>
            <a:off x="971550" y="2250318"/>
            <a:ext cx="613982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dirty="0">
                <a:solidFill>
                  <a:schemeClr val="tx2"/>
                </a:solidFill>
                <a:latin typeface="SimSun" panose="02010600030101010101" pitchFamily="2" charset="-122"/>
                <a:ea typeface="SimSun" panose="02010600030101010101" pitchFamily="2" charset="-122"/>
              </a:rPr>
              <a:t>3 </a:t>
            </a:r>
            <a:r>
              <a:rPr lang="zh-CN" altLang="en-US" sz="2800" b="1" dirty="0">
                <a:solidFill>
                  <a:schemeClr val="tx2"/>
                </a:solidFill>
                <a:latin typeface="SimSun" panose="02010600030101010101" pitchFamily="2" charset="-122"/>
                <a:ea typeface="SimSun" panose="02010600030101010101" pitchFamily="2" charset="-122"/>
              </a:rPr>
              <a:t>计算排列逆序数常用的方法有</a:t>
            </a:r>
            <a:r>
              <a:rPr lang="en-US" altLang="zh-CN" sz="2800" b="1" dirty="0">
                <a:solidFill>
                  <a:schemeClr val="tx2"/>
                </a:solidFill>
                <a:latin typeface="SimSun" panose="02010600030101010101" pitchFamily="2" charset="-122"/>
                <a:ea typeface="SimSun" panose="02010600030101010101" pitchFamily="2" charset="-122"/>
              </a:rPr>
              <a:t>2 </a:t>
            </a:r>
            <a:r>
              <a:rPr lang="zh-CN" altLang="en-US" sz="2800" b="1" dirty="0">
                <a:solidFill>
                  <a:schemeClr val="tx2"/>
                </a:solidFill>
                <a:latin typeface="SimSun" panose="02010600030101010101" pitchFamily="2" charset="-122"/>
                <a:ea typeface="SimSun" panose="02010600030101010101" pitchFamily="2" charset="-122"/>
              </a:rPr>
              <a:t>种</a:t>
            </a:r>
            <a:r>
              <a:rPr lang="en-US" altLang="zh-CN" sz="2800" b="1" dirty="0">
                <a:solidFill>
                  <a:schemeClr val="tx2"/>
                </a:solidFill>
                <a:latin typeface="SimSun" panose="02010600030101010101" pitchFamily="2" charset="-122"/>
                <a:ea typeface="SimSun" panose="02010600030101010101" pitchFamily="2" charset="-122"/>
              </a:rPr>
              <a:t>.</a:t>
            </a:r>
          </a:p>
        </p:txBody>
      </p:sp>
      <p:grpSp>
        <p:nvGrpSpPr>
          <p:cNvPr id="20" name="Group 10">
            <a:extLst>
              <a:ext uri="{FF2B5EF4-FFF2-40B4-BE49-F238E27FC236}">
                <a16:creationId xmlns:a16="http://schemas.microsoft.com/office/drawing/2014/main" id="{1C654B67-1A5E-DB48-B8C7-3C61CD134A27}"/>
              </a:ext>
            </a:extLst>
          </p:cNvPr>
          <p:cNvGrpSpPr>
            <a:grpSpLocks/>
          </p:cNvGrpSpPr>
          <p:nvPr/>
        </p:nvGrpSpPr>
        <p:grpSpPr bwMode="auto">
          <a:xfrm>
            <a:off x="971550" y="893006"/>
            <a:ext cx="6286500" cy="519112"/>
            <a:chOff x="1104" y="1353"/>
            <a:chExt cx="3960" cy="327"/>
          </a:xfrm>
        </p:grpSpPr>
        <p:sp>
          <p:nvSpPr>
            <p:cNvPr id="21" name="Rectangle 11">
              <a:extLst>
                <a:ext uri="{FF2B5EF4-FFF2-40B4-BE49-F238E27FC236}">
                  <a16:creationId xmlns:a16="http://schemas.microsoft.com/office/drawing/2014/main" id="{F3B41AB4-8FF3-F548-8215-8DD8A1E4ACB0}"/>
                </a:ext>
              </a:extLst>
            </p:cNvPr>
            <p:cNvSpPr>
              <a:spLocks noChangeArrowheads="1"/>
            </p:cNvSpPr>
            <p:nvPr/>
          </p:nvSpPr>
          <p:spPr bwMode="auto">
            <a:xfrm>
              <a:off x="1104" y="1353"/>
              <a:ext cx="372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b="1" dirty="0">
                  <a:solidFill>
                    <a:schemeClr val="tx2"/>
                  </a:solidFill>
                  <a:latin typeface="SimSun" panose="02010600030101010101" pitchFamily="2" charset="-122"/>
                  <a:ea typeface="SimSun" panose="02010600030101010101" pitchFamily="2" charset="-122"/>
                </a:rPr>
                <a:t>1   </a:t>
              </a:r>
              <a:r>
                <a:rPr lang="zh-CN" altLang="en-US" sz="2800" b="1" dirty="0">
                  <a:solidFill>
                    <a:schemeClr val="tx2"/>
                  </a:solidFill>
                  <a:latin typeface="SimSun" panose="02010600030101010101" pitchFamily="2" charset="-122"/>
                  <a:ea typeface="SimSun" panose="02010600030101010101" pitchFamily="2" charset="-122"/>
                </a:rPr>
                <a:t>个不同的元素的所有排列种数为</a:t>
              </a:r>
            </a:p>
          </p:txBody>
        </p:sp>
        <p:pic>
          <p:nvPicPr>
            <p:cNvPr id="23" name="Object 12">
              <a:extLst>
                <a:ext uri="{FF2B5EF4-FFF2-40B4-BE49-F238E27FC236}">
                  <a16:creationId xmlns:a16="http://schemas.microsoft.com/office/drawing/2014/main" id="{EC4224FB-1632-9E42-8E5B-4333215115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1488"/>
              <a:ext cx="144"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 name="Object 13">
              <a:extLst>
                <a:ext uri="{FF2B5EF4-FFF2-40B4-BE49-F238E27FC236}">
                  <a16:creationId xmlns:a16="http://schemas.microsoft.com/office/drawing/2014/main" id="{824CDFE2-F903-954C-A15E-62065DC559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 y="1440"/>
              <a:ext cx="264"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9" name="Rectangle 2">
            <a:extLst>
              <a:ext uri="{FF2B5EF4-FFF2-40B4-BE49-F238E27FC236}">
                <a16:creationId xmlns:a16="http://schemas.microsoft.com/office/drawing/2014/main" id="{CDC3ABED-8672-734F-AF56-441D9A60A117}"/>
              </a:ext>
            </a:extLst>
          </p:cNvPr>
          <p:cNvSpPr>
            <a:spLocks noChangeArrowheads="1"/>
          </p:cNvSpPr>
          <p:nvPr/>
        </p:nvSpPr>
        <p:spPr bwMode="auto">
          <a:xfrm>
            <a:off x="971550" y="2928551"/>
            <a:ext cx="7551738"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2800" b="1" dirty="0"/>
              <a:t>4</a:t>
            </a:r>
            <a:r>
              <a:rPr lang="zh-CN" altLang="en-US" sz="2800" b="1" dirty="0"/>
              <a:t>  行列式是一种特定的算式，它是根据求解方程个数和未知量个数相同的一次方程组的需要而定义的</a:t>
            </a:r>
            <a:r>
              <a:rPr lang="en-US" altLang="zh-CN" sz="2800" b="1" dirty="0"/>
              <a:t>.</a:t>
            </a:r>
          </a:p>
        </p:txBody>
      </p:sp>
      <p:grpSp>
        <p:nvGrpSpPr>
          <p:cNvPr id="40" name="Group 16">
            <a:extLst>
              <a:ext uri="{FF2B5EF4-FFF2-40B4-BE49-F238E27FC236}">
                <a16:creationId xmlns:a16="http://schemas.microsoft.com/office/drawing/2014/main" id="{4946D5FD-6EB6-D54E-B08B-5E526B226B57}"/>
              </a:ext>
            </a:extLst>
          </p:cNvPr>
          <p:cNvGrpSpPr>
            <a:grpSpLocks/>
          </p:cNvGrpSpPr>
          <p:nvPr/>
        </p:nvGrpSpPr>
        <p:grpSpPr bwMode="auto">
          <a:xfrm>
            <a:off x="971550" y="4344918"/>
            <a:ext cx="7620000" cy="1373188"/>
            <a:chOff x="624" y="2160"/>
            <a:chExt cx="4800" cy="865"/>
          </a:xfrm>
        </p:grpSpPr>
        <p:sp>
          <p:nvSpPr>
            <p:cNvPr id="41" name="Text Box 4">
              <a:extLst>
                <a:ext uri="{FF2B5EF4-FFF2-40B4-BE49-F238E27FC236}">
                  <a16:creationId xmlns:a16="http://schemas.microsoft.com/office/drawing/2014/main" id="{8B60D196-48C2-314E-AFC9-0CE00EED825F}"/>
                </a:ext>
              </a:extLst>
            </p:cNvPr>
            <p:cNvSpPr txBox="1">
              <a:spLocks noChangeArrowheads="1"/>
            </p:cNvSpPr>
            <p:nvPr/>
          </p:nvSpPr>
          <p:spPr bwMode="auto">
            <a:xfrm>
              <a:off x="624" y="2160"/>
              <a:ext cx="4800" cy="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2800" b="1" dirty="0"/>
                <a:t>5</a:t>
              </a:r>
              <a:r>
                <a:rPr lang="zh-CN" altLang="en-US" sz="2800" b="1" dirty="0"/>
                <a:t>          阶行列式共有     项，每项都是位于不同行、不同列 的   个元素的乘积</a:t>
              </a:r>
              <a:r>
                <a:rPr lang="en-US" altLang="zh-CN" sz="2800" b="1" dirty="0"/>
                <a:t>,</a:t>
              </a:r>
              <a:r>
                <a:rPr lang="zh-CN" altLang="en-US" sz="2800" b="1" dirty="0"/>
                <a:t>正负号由下标排列的逆序数决定</a:t>
              </a:r>
              <a:r>
                <a:rPr lang="en-US" altLang="zh-CN" sz="2800" b="1" dirty="0"/>
                <a:t>.</a:t>
              </a:r>
            </a:p>
          </p:txBody>
        </p:sp>
        <p:pic>
          <p:nvPicPr>
            <p:cNvPr id="42" name="Object 5">
              <a:extLst>
                <a:ext uri="{FF2B5EF4-FFF2-40B4-BE49-F238E27FC236}">
                  <a16:creationId xmlns:a16="http://schemas.microsoft.com/office/drawing/2014/main" id="{F7495847-B5B1-0441-90E6-6AF08B2B30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6" y="2256"/>
              <a:ext cx="15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3" name="Object 6">
              <a:extLst>
                <a:ext uri="{FF2B5EF4-FFF2-40B4-BE49-F238E27FC236}">
                  <a16:creationId xmlns:a16="http://schemas.microsoft.com/office/drawing/2014/main" id="{AEA964A1-817C-2543-A85B-3C282D098A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2" y="2496"/>
              <a:ext cx="151" cy="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 name="Object 7">
              <a:extLst>
                <a:ext uri="{FF2B5EF4-FFF2-40B4-BE49-F238E27FC236}">
                  <a16:creationId xmlns:a16="http://schemas.microsoft.com/office/drawing/2014/main" id="{4821FD1D-A04F-DF42-B225-76EC4E4391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 y="2208"/>
              <a:ext cx="240"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extLst>
      <p:ext uri="{BB962C8B-B14F-4D97-AF65-F5344CB8AC3E}">
        <p14:creationId xmlns:p14="http://schemas.microsoft.com/office/powerpoint/2010/main" val="419578603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lt">
                                    <p:tmPct val="100000"/>
                                  </p:iterate>
                                  <p:childTnLst>
                                    <p:set>
                                      <p:cBhvr>
                                        <p:cTn id="11" dur="1" fill="hold">
                                          <p:stCondLst>
                                            <p:cond delay="0"/>
                                          </p:stCondLst>
                                        </p:cTn>
                                        <p:tgtEl>
                                          <p:spTgt spid="18"/>
                                        </p:tgtEl>
                                        <p:attrNameLst>
                                          <p:attrName>style.visibility</p:attrName>
                                        </p:attrNameLst>
                                      </p:cBhvr>
                                      <p:to>
                                        <p:strVal val="visible"/>
                                      </p:to>
                                    </p:set>
                                    <p:animEffect transition="in" filter="wipe(left)">
                                      <p:cBhvr>
                                        <p:cTn id="12" dur="75"/>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iterate type="lt">
                                    <p:tmPct val="100000"/>
                                  </p:iterate>
                                  <p:childTnLst>
                                    <p:set>
                                      <p:cBhvr>
                                        <p:cTn id="16" dur="1" fill="hold">
                                          <p:stCondLst>
                                            <p:cond delay="0"/>
                                          </p:stCondLst>
                                        </p:cTn>
                                        <p:tgtEl>
                                          <p:spTgt spid="19"/>
                                        </p:tgtEl>
                                        <p:attrNameLst>
                                          <p:attrName>style.visibility</p:attrName>
                                        </p:attrNameLst>
                                      </p:cBhvr>
                                      <p:to>
                                        <p:strVal val="visible"/>
                                      </p:to>
                                    </p:set>
                                    <p:animEffect transition="in" filter="wipe(left)">
                                      <p:cBhvr>
                                        <p:cTn id="17" dur="75"/>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iterate type="lt">
                                    <p:tmPct val="100000"/>
                                  </p:iterate>
                                  <p:childTnLst>
                                    <p:set>
                                      <p:cBhvr>
                                        <p:cTn id="21" dur="1" fill="hold">
                                          <p:stCondLst>
                                            <p:cond delay="0"/>
                                          </p:stCondLst>
                                        </p:cTn>
                                        <p:tgtEl>
                                          <p:spTgt spid="39"/>
                                        </p:tgtEl>
                                        <p:attrNameLst>
                                          <p:attrName>style.visibility</p:attrName>
                                        </p:attrNameLst>
                                      </p:cBhvr>
                                      <p:to>
                                        <p:strVal val="visible"/>
                                      </p:to>
                                    </p:set>
                                    <p:animEffect transition="in" filter="wipe(left)">
                                      <p:cBhvr>
                                        <p:cTn id="22" dur="75"/>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19" grpId="0" autoUpdateAnimBg="0"/>
      <p:bldP spid="39" grpId="0" autoUpdateAnimBg="0"/>
    </p:bldLst>
  </p:timing>
</p:sld>
</file>

<file path=ppt/theme/theme1.xml><?xml version="1.0" encoding="utf-8"?>
<a:theme xmlns:a="http://schemas.openxmlformats.org/drawingml/2006/main" name="2_习题课模板">
  <a:themeElements>
    <a:clrScheme name="2_习题课模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自定义 1">
      <a:majorFont>
        <a:latin typeface="Times New Roman"/>
        <a:ea typeface="华文中宋"/>
        <a:cs typeface=""/>
      </a:majorFont>
      <a:minorFont>
        <a:latin typeface="Times New Roman"/>
        <a:ea typeface="华文中宋"/>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2_习题课模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习题课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习题课模板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习题课模板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习题课模板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习题课模板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习题课模板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主题2</Template>
  <TotalTime>16758</TotalTime>
  <Words>2588</Words>
  <Application>Microsoft Macintosh PowerPoint</Application>
  <PresentationFormat>On-screen Show (4:3)</PresentationFormat>
  <Paragraphs>250</Paragraphs>
  <Slides>41</Slides>
  <Notes>0</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41</vt:i4>
      </vt:variant>
    </vt:vector>
  </HeadingPairs>
  <TitlesOfParts>
    <vt:vector size="53" baseType="lpstr">
      <vt:lpstr>黑体</vt:lpstr>
      <vt:lpstr>SimSun</vt:lpstr>
      <vt:lpstr>华文中宋</vt:lpstr>
      <vt:lpstr>Arial</vt:lpstr>
      <vt:lpstr>Arial Black</vt:lpstr>
      <vt:lpstr>Calibri</vt:lpstr>
      <vt:lpstr>Cambria Math</vt:lpstr>
      <vt:lpstr>Times New Roman</vt:lpstr>
      <vt:lpstr>Wingdings</vt:lpstr>
      <vt:lpstr>2_习题课模板</vt:lpstr>
      <vt:lpstr>2_Pixel</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chen lilian</dc:creator>
  <cp:lastModifiedBy>Microsoft Office User</cp:lastModifiedBy>
  <cp:revision>1134</cp:revision>
  <dcterms:created xsi:type="dcterms:W3CDTF">2012-06-17T01:12:18Z</dcterms:created>
  <dcterms:modified xsi:type="dcterms:W3CDTF">2026-09-29T03:24:48Z</dcterms:modified>
</cp:coreProperties>
</file>